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152"/>
  </p:notesMasterIdLst>
  <p:handoutMasterIdLst>
    <p:handoutMasterId r:id="rId153"/>
  </p:handoutMasterIdLst>
  <p:sldIdLst>
    <p:sldId id="275" r:id="rId3"/>
    <p:sldId id="469" r:id="rId4"/>
    <p:sldId id="279" r:id="rId5"/>
    <p:sldId id="284" r:id="rId6"/>
    <p:sldId id="285" r:id="rId7"/>
    <p:sldId id="286" r:id="rId8"/>
    <p:sldId id="287" r:id="rId9"/>
    <p:sldId id="288" r:id="rId10"/>
    <p:sldId id="263" r:id="rId11"/>
    <p:sldId id="289" r:id="rId12"/>
    <p:sldId id="392" r:id="rId13"/>
    <p:sldId id="458" r:id="rId14"/>
    <p:sldId id="457" r:id="rId15"/>
    <p:sldId id="456" r:id="rId16"/>
    <p:sldId id="290" r:id="rId17"/>
    <p:sldId id="291" r:id="rId18"/>
    <p:sldId id="292" r:id="rId19"/>
    <p:sldId id="271" r:id="rId20"/>
    <p:sldId id="270" r:id="rId21"/>
    <p:sldId id="272" r:id="rId22"/>
    <p:sldId id="273" r:id="rId23"/>
    <p:sldId id="293" r:id="rId24"/>
    <p:sldId id="294" r:id="rId25"/>
    <p:sldId id="269" r:id="rId26"/>
    <p:sldId id="274" r:id="rId27"/>
    <p:sldId id="264" r:id="rId28"/>
    <p:sldId id="265" r:id="rId29"/>
    <p:sldId id="266" r:id="rId30"/>
    <p:sldId id="267" r:id="rId31"/>
    <p:sldId id="268" r:id="rId32"/>
    <p:sldId id="296" r:id="rId33"/>
    <p:sldId id="441" r:id="rId34"/>
    <p:sldId id="297" r:id="rId35"/>
    <p:sldId id="298" r:id="rId36"/>
    <p:sldId id="306" r:id="rId37"/>
    <p:sldId id="307" r:id="rId38"/>
    <p:sldId id="311" r:id="rId39"/>
    <p:sldId id="276" r:id="rId40"/>
    <p:sldId id="277" r:id="rId41"/>
    <p:sldId id="428" r:id="rId42"/>
    <p:sldId id="308" r:id="rId43"/>
    <p:sldId id="309" r:id="rId44"/>
    <p:sldId id="310" r:id="rId45"/>
    <p:sldId id="312" r:id="rId46"/>
    <p:sldId id="313" r:id="rId47"/>
    <p:sldId id="315" r:id="rId48"/>
    <p:sldId id="314" r:id="rId49"/>
    <p:sldId id="316" r:id="rId50"/>
    <p:sldId id="329" r:id="rId51"/>
    <p:sldId id="319" r:id="rId52"/>
    <p:sldId id="320" r:id="rId53"/>
    <p:sldId id="321" r:id="rId54"/>
    <p:sldId id="322" r:id="rId55"/>
    <p:sldId id="325" r:id="rId56"/>
    <p:sldId id="324" r:id="rId57"/>
    <p:sldId id="450" r:id="rId58"/>
    <p:sldId id="326" r:id="rId59"/>
    <p:sldId id="327" r:id="rId60"/>
    <p:sldId id="328" r:id="rId61"/>
    <p:sldId id="330" r:id="rId62"/>
    <p:sldId id="331" r:id="rId63"/>
    <p:sldId id="332" r:id="rId64"/>
    <p:sldId id="333" r:id="rId65"/>
    <p:sldId id="334" r:id="rId66"/>
    <p:sldId id="467" r:id="rId67"/>
    <p:sldId id="335" r:id="rId68"/>
    <p:sldId id="336" r:id="rId69"/>
    <p:sldId id="337" r:id="rId70"/>
    <p:sldId id="338" r:id="rId71"/>
    <p:sldId id="339" r:id="rId72"/>
    <p:sldId id="340" r:id="rId73"/>
    <p:sldId id="341" r:id="rId74"/>
    <p:sldId id="342" r:id="rId75"/>
    <p:sldId id="351" r:id="rId76"/>
    <p:sldId id="352" r:id="rId77"/>
    <p:sldId id="395" r:id="rId78"/>
    <p:sldId id="443" r:id="rId79"/>
    <p:sldId id="444" r:id="rId80"/>
    <p:sldId id="403" r:id="rId81"/>
    <p:sldId id="404" r:id="rId82"/>
    <p:sldId id="408" r:id="rId83"/>
    <p:sldId id="409" r:id="rId84"/>
    <p:sldId id="393" r:id="rId85"/>
    <p:sldId id="394" r:id="rId86"/>
    <p:sldId id="406" r:id="rId87"/>
    <p:sldId id="407" r:id="rId88"/>
    <p:sldId id="414" r:id="rId89"/>
    <p:sldId id="410" r:id="rId90"/>
    <p:sldId id="412" r:id="rId91"/>
    <p:sldId id="402" r:id="rId92"/>
    <p:sldId id="415" r:id="rId93"/>
    <p:sldId id="425" r:id="rId94"/>
    <p:sldId id="424" r:id="rId95"/>
    <p:sldId id="427" r:id="rId96"/>
    <p:sldId id="426" r:id="rId97"/>
    <p:sldId id="420" r:id="rId98"/>
    <p:sldId id="421" r:id="rId99"/>
    <p:sldId id="422" r:id="rId100"/>
    <p:sldId id="470" r:id="rId101"/>
    <p:sldId id="398" r:id="rId102"/>
    <p:sldId id="399" r:id="rId103"/>
    <p:sldId id="400" r:id="rId104"/>
    <p:sldId id="401" r:id="rId105"/>
    <p:sldId id="347" r:id="rId106"/>
    <p:sldId id="353" r:id="rId107"/>
    <p:sldId id="349" r:id="rId108"/>
    <p:sldId id="355" r:id="rId109"/>
    <p:sldId id="429" r:id="rId110"/>
    <p:sldId id="350" r:id="rId111"/>
    <p:sldId id="356" r:id="rId112"/>
    <p:sldId id="357" r:id="rId113"/>
    <p:sldId id="358" r:id="rId114"/>
    <p:sldId id="360" r:id="rId115"/>
    <p:sldId id="431" r:id="rId116"/>
    <p:sldId id="432" r:id="rId117"/>
    <p:sldId id="433" r:id="rId118"/>
    <p:sldId id="361" r:id="rId119"/>
    <p:sldId id="362" r:id="rId120"/>
    <p:sldId id="363" r:id="rId121"/>
    <p:sldId id="445" r:id="rId122"/>
    <p:sldId id="364" r:id="rId123"/>
    <p:sldId id="365" r:id="rId124"/>
    <p:sldId id="366" r:id="rId125"/>
    <p:sldId id="367" r:id="rId126"/>
    <p:sldId id="368" r:id="rId127"/>
    <p:sldId id="369" r:id="rId128"/>
    <p:sldId id="370" r:id="rId129"/>
    <p:sldId id="447" r:id="rId130"/>
    <p:sldId id="471" r:id="rId131"/>
    <p:sldId id="371" r:id="rId132"/>
    <p:sldId id="372" r:id="rId133"/>
    <p:sldId id="373" r:id="rId134"/>
    <p:sldId id="374" r:id="rId135"/>
    <p:sldId id="375" r:id="rId136"/>
    <p:sldId id="376" r:id="rId137"/>
    <p:sldId id="448" r:id="rId138"/>
    <p:sldId id="377" r:id="rId139"/>
    <p:sldId id="378" r:id="rId140"/>
    <p:sldId id="379" r:id="rId141"/>
    <p:sldId id="380" r:id="rId142"/>
    <p:sldId id="381" r:id="rId143"/>
    <p:sldId id="382" r:id="rId144"/>
    <p:sldId id="383" r:id="rId145"/>
    <p:sldId id="436" r:id="rId146"/>
    <p:sldId id="384" r:id="rId147"/>
    <p:sldId id="385" r:id="rId148"/>
    <p:sldId id="387" r:id="rId149"/>
    <p:sldId id="438" r:id="rId150"/>
    <p:sldId id="389" r:id="rId1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AB00"/>
    <a:srgbClr val="DEA400"/>
    <a:srgbClr val="002664"/>
    <a:srgbClr val="009DD8"/>
    <a:srgbClr val="C7C2BA"/>
    <a:srgbClr val="E1DED7"/>
    <a:srgbClr val="D3CFC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80605" autoAdjust="0"/>
  </p:normalViewPr>
  <p:slideViewPr>
    <p:cSldViewPr showGuides="1">
      <p:cViewPr varScale="1">
        <p:scale>
          <a:sx n="93" d="100"/>
          <a:sy n="93" d="100"/>
        </p:scale>
        <p:origin x="2112" y="78"/>
      </p:cViewPr>
      <p:guideLst>
        <p:guide orient="horz" pos="2160"/>
        <p:guide pos="2880"/>
      </p:guideLst>
    </p:cSldViewPr>
  </p:slideViewPr>
  <p:notesTextViewPr>
    <p:cViewPr>
      <p:scale>
        <a:sx n="1" d="1"/>
        <a:sy n="1" d="1"/>
      </p:scale>
      <p:origin x="0" y="0"/>
    </p:cViewPr>
  </p:notesTextViewPr>
  <p:sorterViewPr>
    <p:cViewPr>
      <p:scale>
        <a:sx n="100" d="100"/>
        <a:sy n="100" d="100"/>
      </p:scale>
      <p:origin x="0" y="231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05E2897-6A41-4673-A7B7-9E801BCC48AF}" type="datetimeFigureOut">
              <a:rPr lang="en-US" smtClean="0"/>
              <a:t>6/16/2016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2FE67E3-30B9-4468-866D-55CAC4C847C5}" type="slidenum">
              <a:rPr lang="en-US" smtClean="0"/>
              <a:t>‹#›</a:t>
            </a:fld>
            <a:endParaRPr lang="en-US"/>
          </a:p>
        </p:txBody>
      </p:sp>
    </p:spTree>
    <p:extLst>
      <p:ext uri="{BB962C8B-B14F-4D97-AF65-F5344CB8AC3E}">
        <p14:creationId xmlns:p14="http://schemas.microsoft.com/office/powerpoint/2010/main" val="281011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EFBC2E0-BDB0-4938-9CA9-7A5992B3BD5F}" type="datetimeFigureOut">
              <a:rPr lang="en-US" smtClean="0"/>
              <a:t>6/16/2016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06E4F5D-8CAB-460A-9EE2-75E3A57CFA2C}" type="slidenum">
              <a:rPr lang="en-US" smtClean="0"/>
              <a:t>‹#›</a:t>
            </a:fld>
            <a:endParaRPr lang="en-US"/>
          </a:p>
        </p:txBody>
      </p:sp>
    </p:spTree>
    <p:extLst>
      <p:ext uri="{BB962C8B-B14F-4D97-AF65-F5344CB8AC3E}">
        <p14:creationId xmlns:p14="http://schemas.microsoft.com/office/powerpoint/2010/main" val="1447350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studentloans.gov/"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a:t>
            </a:fld>
            <a:endParaRPr lang="en-US"/>
          </a:p>
        </p:txBody>
      </p:sp>
    </p:spTree>
    <p:extLst>
      <p:ext uri="{BB962C8B-B14F-4D97-AF65-F5344CB8AC3E}">
        <p14:creationId xmlns:p14="http://schemas.microsoft.com/office/powerpoint/2010/main" val="379830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National College Decision Day</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a:t>
            </a:fld>
            <a:endParaRPr lang="en-US"/>
          </a:p>
        </p:txBody>
      </p:sp>
    </p:spTree>
    <p:extLst>
      <p:ext uri="{BB962C8B-B14F-4D97-AF65-F5344CB8AC3E}">
        <p14:creationId xmlns:p14="http://schemas.microsoft.com/office/powerpoint/2010/main" val="18156501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Gives you the opportunity to list all of your financial aid and college expenses</a:t>
            </a:r>
          </a:p>
          <a:p>
            <a:r>
              <a:rPr lang="en-US" dirty="0"/>
              <a:t>Very similar to the example I gave before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102</a:t>
            </a:fld>
            <a:endParaRPr lang="en-US"/>
          </a:p>
        </p:txBody>
      </p:sp>
    </p:spTree>
    <p:extLst>
      <p:ext uri="{BB962C8B-B14F-4D97-AF65-F5344CB8AC3E}">
        <p14:creationId xmlns:p14="http://schemas.microsoft.com/office/powerpoint/2010/main" val="3731242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Student Aid web site</a:t>
            </a:r>
          </a:p>
          <a:p>
            <a:r>
              <a:rPr lang="en-US" dirty="0"/>
              <a:t>Do not need to click - will automatically go through social media</a:t>
            </a:r>
          </a:p>
          <a:p>
            <a:r>
              <a:rPr lang="en-US" dirty="0"/>
              <a:t>Will include videos, checklist and other helpful resources.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103</a:t>
            </a:fld>
            <a:endParaRPr lang="en-US"/>
          </a:p>
        </p:txBody>
      </p:sp>
    </p:spTree>
    <p:extLst>
      <p:ext uri="{BB962C8B-B14F-4D97-AF65-F5344CB8AC3E}">
        <p14:creationId xmlns:p14="http://schemas.microsoft.com/office/powerpoint/2010/main" val="7950738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104</a:t>
            </a:fld>
            <a:endParaRPr lang="en-US"/>
          </a:p>
        </p:txBody>
      </p:sp>
    </p:spTree>
    <p:extLst>
      <p:ext uri="{BB962C8B-B14F-4D97-AF65-F5344CB8AC3E}">
        <p14:creationId xmlns:p14="http://schemas.microsoft.com/office/powerpoint/2010/main" val="36889457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105</a:t>
            </a:fld>
            <a:endParaRPr lang="en-US"/>
          </a:p>
        </p:txBody>
      </p:sp>
    </p:spTree>
    <p:extLst>
      <p:ext uri="{BB962C8B-B14F-4D97-AF65-F5344CB8AC3E}">
        <p14:creationId xmlns:p14="http://schemas.microsoft.com/office/powerpoint/2010/main" val="8614455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106</a:t>
            </a:fld>
            <a:endParaRPr lang="en-US"/>
          </a:p>
        </p:txBody>
      </p:sp>
    </p:spTree>
    <p:extLst>
      <p:ext uri="{BB962C8B-B14F-4D97-AF65-F5344CB8AC3E}">
        <p14:creationId xmlns:p14="http://schemas.microsoft.com/office/powerpoint/2010/main" val="1473884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Student and at least one </a:t>
            </a:r>
            <a:r>
              <a:rPr lang="en-US" dirty="0" smtClean="0"/>
              <a:t>parent </a:t>
            </a:r>
            <a:r>
              <a:rPr lang="en-US" dirty="0"/>
              <a:t>m</a:t>
            </a:r>
            <a:r>
              <a:rPr lang="en-US" dirty="0" smtClean="0"/>
              <a:t>ust apply </a:t>
            </a:r>
            <a:r>
              <a:rPr lang="en-US" dirty="0"/>
              <a:t>;  FSA ID stays the same from year to </a:t>
            </a:r>
            <a:r>
              <a:rPr lang="en-US" dirty="0" smtClean="0"/>
              <a:t>year; </a:t>
            </a:r>
            <a:r>
              <a:rPr lang="en-US" dirty="0"/>
              <a:t>If parent is a student and has an FSA ID this is the same FSA ID that will be used</a:t>
            </a:r>
            <a:r>
              <a:rPr lang="en-US" dirty="0" smtClean="0"/>
              <a:t>.  </a:t>
            </a:r>
            <a:r>
              <a:rPr lang="en-US" baseline="0" dirty="0" smtClean="0"/>
              <a:t> PINs are no longer used unless you had one previously.  You would then be asked to provide it when creating your new FSA ID</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107</a:t>
            </a:fld>
            <a:endParaRPr lang="en-US"/>
          </a:p>
        </p:txBody>
      </p:sp>
    </p:spTree>
    <p:extLst>
      <p:ext uri="{BB962C8B-B14F-4D97-AF65-F5344CB8AC3E}">
        <p14:creationId xmlns:p14="http://schemas.microsoft.com/office/powerpoint/2010/main" val="42764681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Can access through </a:t>
            </a:r>
            <a:r>
              <a:rPr lang="en-US" dirty="0">
                <a:hlinkClick r:id="rId3"/>
              </a:rPr>
              <a:t>www.fafsa.gov</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108</a:t>
            </a:fld>
            <a:endParaRPr lang="en-US"/>
          </a:p>
        </p:txBody>
      </p:sp>
    </p:spTree>
    <p:extLst>
      <p:ext uri="{BB962C8B-B14F-4D97-AF65-F5344CB8AC3E}">
        <p14:creationId xmlns:p14="http://schemas.microsoft.com/office/powerpoint/2010/main" val="28456988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109</a:t>
            </a:fld>
            <a:endParaRPr lang="en-US"/>
          </a:p>
        </p:txBody>
      </p:sp>
    </p:spTree>
    <p:extLst>
      <p:ext uri="{BB962C8B-B14F-4D97-AF65-F5344CB8AC3E}">
        <p14:creationId xmlns:p14="http://schemas.microsoft.com/office/powerpoint/2010/main" val="37160207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110</a:t>
            </a:fld>
            <a:endParaRPr lang="en-US"/>
          </a:p>
        </p:txBody>
      </p:sp>
    </p:spTree>
    <p:extLst>
      <p:ext uri="{BB962C8B-B14F-4D97-AF65-F5344CB8AC3E}">
        <p14:creationId xmlns:p14="http://schemas.microsoft.com/office/powerpoint/2010/main" val="11288607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packet you have a FAFSA on the Web worksheet</a:t>
            </a:r>
          </a:p>
          <a:p>
            <a:r>
              <a:rPr lang="en-US" dirty="0"/>
              <a:t>FAFSA on the Web Worksheets are provided to help you prepare to complete the FAFSA online. We suggest you use this worksheet to write your answers down so that you can easily transfer the data from the worksheet to the Web when you begin completing the FAFSA online.</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111</a:t>
            </a:fld>
            <a:endParaRPr lang="en-US"/>
          </a:p>
        </p:txBody>
      </p:sp>
    </p:spTree>
    <p:extLst>
      <p:ext uri="{BB962C8B-B14F-4D97-AF65-F5344CB8AC3E}">
        <p14:creationId xmlns:p14="http://schemas.microsoft.com/office/powerpoint/2010/main" val="15592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FlashLine</a:t>
            </a:r>
            <a:r>
              <a:rPr lang="en-US" dirty="0"/>
              <a:t> is Student Portal</a:t>
            </a:r>
          </a:p>
          <a:p>
            <a:r>
              <a:rPr lang="en-US" dirty="0"/>
              <a:t> </a:t>
            </a:r>
          </a:p>
          <a:p>
            <a:r>
              <a:rPr lang="en-US" dirty="0"/>
              <a:t>Student has option to Accept, Decline or Accept Partial Amount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a:t>
            </a:fld>
            <a:endParaRPr lang="en-US"/>
          </a:p>
        </p:txBody>
      </p:sp>
    </p:spTree>
    <p:extLst>
      <p:ext uri="{BB962C8B-B14F-4D97-AF65-F5344CB8AC3E}">
        <p14:creationId xmlns:p14="http://schemas.microsoft.com/office/powerpoint/2010/main" val="15894630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112</a:t>
            </a:fld>
            <a:endParaRPr lang="en-US"/>
          </a:p>
        </p:txBody>
      </p:sp>
    </p:spTree>
    <p:extLst>
      <p:ext uri="{BB962C8B-B14F-4D97-AF65-F5344CB8AC3E}">
        <p14:creationId xmlns:p14="http://schemas.microsoft.com/office/powerpoint/2010/main" val="20124357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Help and Hints box is really helpful. It pops up for every screen and gives helpful information on how to answer the questions correctly. </a:t>
            </a:r>
          </a:p>
          <a:p>
            <a:r>
              <a:rPr lang="en-US" b="1" dirty="0"/>
              <a:t>cont. </a:t>
            </a:r>
            <a:endParaRPr lang="en-US" dirty="0"/>
          </a:p>
          <a:p>
            <a:r>
              <a:rPr lang="en-US" dirty="0"/>
              <a:t>Can also apply for a PIN at this point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113</a:t>
            </a:fld>
            <a:endParaRPr lang="en-US"/>
          </a:p>
        </p:txBody>
      </p:sp>
    </p:spTree>
    <p:extLst>
      <p:ext uri="{BB962C8B-B14F-4D97-AF65-F5344CB8AC3E}">
        <p14:creationId xmlns:p14="http://schemas.microsoft.com/office/powerpoint/2010/main" val="27431791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114</a:t>
            </a:fld>
            <a:endParaRPr lang="en-US"/>
          </a:p>
        </p:txBody>
      </p:sp>
    </p:spTree>
    <p:extLst>
      <p:ext uri="{BB962C8B-B14F-4D97-AF65-F5344CB8AC3E}">
        <p14:creationId xmlns:p14="http://schemas.microsoft.com/office/powerpoint/2010/main" val="35092483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115</a:t>
            </a:fld>
            <a:endParaRPr lang="en-US"/>
          </a:p>
        </p:txBody>
      </p:sp>
    </p:spTree>
    <p:extLst>
      <p:ext uri="{BB962C8B-B14F-4D97-AF65-F5344CB8AC3E}">
        <p14:creationId xmlns:p14="http://schemas.microsoft.com/office/powerpoint/2010/main" val="14200019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116</a:t>
            </a:fld>
            <a:endParaRPr lang="en-US"/>
          </a:p>
        </p:txBody>
      </p:sp>
    </p:spTree>
    <p:extLst>
      <p:ext uri="{BB962C8B-B14F-4D97-AF65-F5344CB8AC3E}">
        <p14:creationId xmlns:p14="http://schemas.microsoft.com/office/powerpoint/2010/main" val="32685181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Post secondary students - high school students who have completed college coursework</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117</a:t>
            </a:fld>
            <a:endParaRPr lang="en-US"/>
          </a:p>
        </p:txBody>
      </p:sp>
    </p:spTree>
    <p:extLst>
      <p:ext uri="{BB962C8B-B14F-4D97-AF65-F5344CB8AC3E}">
        <p14:creationId xmlns:p14="http://schemas.microsoft.com/office/powerpoint/2010/main" val="175693537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118</a:t>
            </a:fld>
            <a:endParaRPr lang="en-US"/>
          </a:p>
        </p:txBody>
      </p:sp>
    </p:spTree>
    <p:extLst>
      <p:ext uri="{BB962C8B-B14F-4D97-AF65-F5344CB8AC3E}">
        <p14:creationId xmlns:p14="http://schemas.microsoft.com/office/powerpoint/2010/main" val="18436787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119</a:t>
            </a:fld>
            <a:endParaRPr lang="en-US"/>
          </a:p>
        </p:txBody>
      </p:sp>
    </p:spTree>
    <p:extLst>
      <p:ext uri="{BB962C8B-B14F-4D97-AF65-F5344CB8AC3E}">
        <p14:creationId xmlns:p14="http://schemas.microsoft.com/office/powerpoint/2010/main" val="17426116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120</a:t>
            </a:fld>
            <a:endParaRPr lang="en-US"/>
          </a:p>
        </p:txBody>
      </p:sp>
    </p:spTree>
    <p:extLst>
      <p:ext uri="{BB962C8B-B14F-4D97-AF65-F5344CB8AC3E}">
        <p14:creationId xmlns:p14="http://schemas.microsoft.com/office/powerpoint/2010/main" val="17426116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121</a:t>
            </a:fld>
            <a:endParaRPr lang="en-US"/>
          </a:p>
        </p:txBody>
      </p:sp>
    </p:spTree>
    <p:extLst>
      <p:ext uri="{BB962C8B-B14F-4D97-AF65-F5344CB8AC3E}">
        <p14:creationId xmlns:p14="http://schemas.microsoft.com/office/powerpoint/2010/main" val="3549483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FlashLine</a:t>
            </a:r>
            <a:r>
              <a:rPr lang="en-US" dirty="0"/>
              <a:t> is Student Portal</a:t>
            </a:r>
          </a:p>
          <a:p>
            <a:r>
              <a:rPr lang="en-US" dirty="0"/>
              <a:t> </a:t>
            </a:r>
          </a:p>
          <a:p>
            <a:r>
              <a:rPr lang="en-US" dirty="0"/>
              <a:t>Student has option to Accept, Decline or Accept Partial Amount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12</a:t>
            </a:fld>
            <a:endParaRPr lang="en-US"/>
          </a:p>
        </p:txBody>
      </p:sp>
    </p:spTree>
    <p:extLst>
      <p:ext uri="{BB962C8B-B14F-4D97-AF65-F5344CB8AC3E}">
        <p14:creationId xmlns:p14="http://schemas.microsoft.com/office/powerpoint/2010/main" val="158946305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122</a:t>
            </a:fld>
            <a:endParaRPr lang="en-US"/>
          </a:p>
        </p:txBody>
      </p:sp>
    </p:spTree>
    <p:extLst>
      <p:ext uri="{BB962C8B-B14F-4D97-AF65-F5344CB8AC3E}">
        <p14:creationId xmlns:p14="http://schemas.microsoft.com/office/powerpoint/2010/main" val="47630577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DEPENDENCY STATUS: The purpose of these questions are to determine, for</a:t>
            </a:r>
            <a:r>
              <a:rPr lang="en-US" baseline="0" dirty="0" smtClean="0"/>
              <a:t> financial aid purposes, </a:t>
            </a:r>
            <a:r>
              <a:rPr lang="en-US" dirty="0" smtClean="0"/>
              <a:t>whether your student is a dependent or an independent student READ THE CHOICES.</a:t>
            </a:r>
          </a:p>
          <a:p>
            <a:r>
              <a:rPr lang="en-US" dirty="0" smtClean="0"/>
              <a:t> If the student answers “No” to all of these questions, he or she is a considered a dependent student, even if he or she does not or will not live with the parents.</a:t>
            </a:r>
            <a:r>
              <a:rPr lang="en-US" baseline="0" dirty="0" smtClean="0"/>
              <a:t>  </a:t>
            </a:r>
            <a:r>
              <a:rPr lang="en-US" dirty="0" smtClean="0"/>
              <a:t>A  dependent student continues on and provides information about his or her parents in the area designated for parental income on FAFSA on the Web.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123</a:t>
            </a:fld>
            <a:endParaRPr lang="en-US"/>
          </a:p>
        </p:txBody>
      </p:sp>
    </p:spTree>
    <p:extLst>
      <p:ext uri="{BB962C8B-B14F-4D97-AF65-F5344CB8AC3E}">
        <p14:creationId xmlns:p14="http://schemas.microsoft.com/office/powerpoint/2010/main" val="19297215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Complicated</a:t>
            </a:r>
            <a:r>
              <a:rPr lang="en-US" baseline="0" dirty="0" smtClean="0"/>
              <a:t> family situations.  Raised by adults other than parents, left home due to extreme circumstances…..</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124</a:t>
            </a:fld>
            <a:endParaRPr lang="en-US"/>
          </a:p>
        </p:txBody>
      </p:sp>
    </p:spTree>
    <p:extLst>
      <p:ext uri="{BB962C8B-B14F-4D97-AF65-F5344CB8AC3E}">
        <p14:creationId xmlns:p14="http://schemas.microsoft.com/office/powerpoint/2010/main" val="35573598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125</a:t>
            </a:fld>
            <a:endParaRPr lang="en-US"/>
          </a:p>
        </p:txBody>
      </p:sp>
    </p:spTree>
    <p:extLst>
      <p:ext uri="{BB962C8B-B14F-4D97-AF65-F5344CB8AC3E}">
        <p14:creationId xmlns:p14="http://schemas.microsoft.com/office/powerpoint/2010/main" val="368993480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 INFORMATION;  “ Who is considered a parent?”   Parent refers to a biological or adoptive parent.  Grandparents, foster parents, legal guardians, older siblings, and aunts and uncles are not considered parents for financial aid</a:t>
            </a:r>
            <a:r>
              <a:rPr lang="en-US" baseline="0" dirty="0" smtClean="0"/>
              <a:t> purposes unless</a:t>
            </a:r>
            <a:r>
              <a:rPr lang="en-US" dirty="0" smtClean="0"/>
              <a:t> they have legally adopted the student.  If you are living with and/or being raised by someone other than your parents please see one of the financial aid representatives before you leave today.   If your parents are both living and married to each other, answer the questions about both of them. In case of divorce or separation, give the information about the one biological or adoptive with whom you live.  If your biological or adoptive parents has remarried you will provide information about that parent and your stepparent with whom you live.  If you live between divorced parents equally, give information abut the parent who provided the most financial support during the last year.</a:t>
            </a:r>
          </a:p>
          <a:p>
            <a:r>
              <a:rPr lang="en-US" dirty="0"/>
              <a:t> </a:t>
            </a:r>
          </a:p>
        </p:txBody>
      </p:sp>
      <p:sp>
        <p:nvSpPr>
          <p:cNvPr id="4" name="Slide Number Placeholder 3"/>
          <p:cNvSpPr>
            <a:spLocks noGrp="1"/>
          </p:cNvSpPr>
          <p:nvPr>
            <p:ph type="sldNum" sz="quarter" idx="10"/>
          </p:nvPr>
        </p:nvSpPr>
        <p:spPr/>
        <p:txBody>
          <a:bodyPr/>
          <a:lstStyle/>
          <a:p>
            <a:fld id="{906E4F5D-8CAB-460A-9EE2-75E3A57CFA2C}" type="slidenum">
              <a:rPr lang="en-US" smtClean="0"/>
              <a:t>126</a:t>
            </a:fld>
            <a:endParaRPr lang="en-US"/>
          </a:p>
        </p:txBody>
      </p:sp>
    </p:spTree>
    <p:extLst>
      <p:ext uri="{BB962C8B-B14F-4D97-AF65-F5344CB8AC3E}">
        <p14:creationId xmlns:p14="http://schemas.microsoft.com/office/powerpoint/2010/main" val="36862773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established “the parent”, there will be a series of questions asked about the parents.  questions about the parents’ Social Security number last name, first initial and date of birth.  </a:t>
            </a:r>
          </a:p>
        </p:txBody>
      </p:sp>
      <p:sp>
        <p:nvSpPr>
          <p:cNvPr id="4" name="Slide Number Placeholder 3"/>
          <p:cNvSpPr>
            <a:spLocks noGrp="1"/>
          </p:cNvSpPr>
          <p:nvPr>
            <p:ph type="sldNum" sz="quarter" idx="10"/>
          </p:nvPr>
        </p:nvSpPr>
        <p:spPr/>
        <p:txBody>
          <a:bodyPr/>
          <a:lstStyle/>
          <a:p>
            <a:fld id="{906E4F5D-8CAB-460A-9EE2-75E3A57CFA2C}" type="slidenum">
              <a:rPr lang="en-US" smtClean="0"/>
              <a:t>127</a:t>
            </a:fld>
            <a:endParaRPr lang="en-US"/>
          </a:p>
        </p:txBody>
      </p:sp>
    </p:spTree>
    <p:extLst>
      <p:ext uri="{BB962C8B-B14F-4D97-AF65-F5344CB8AC3E}">
        <p14:creationId xmlns:p14="http://schemas.microsoft.com/office/powerpoint/2010/main" val="37305688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Household </a:t>
            </a:r>
            <a:r>
              <a:rPr lang="en-US" dirty="0"/>
              <a:t>size </a:t>
            </a:r>
            <a:r>
              <a:rPr lang="en-US" dirty="0" smtClean="0"/>
              <a:t>– include others</a:t>
            </a:r>
            <a:r>
              <a:rPr lang="en-US" baseline="0" dirty="0" smtClean="0"/>
              <a:t> who live in the same household and are being supported at least 51%</a:t>
            </a:r>
            <a:endParaRPr lang="en-US" dirty="0" smtClean="0"/>
          </a:p>
          <a:p>
            <a:r>
              <a:rPr lang="en-US" dirty="0" smtClean="0"/>
              <a:t>do </a:t>
            </a:r>
            <a:r>
              <a:rPr lang="en-US" dirty="0"/>
              <a:t>not include siblings who are in US </a:t>
            </a:r>
            <a:r>
              <a:rPr lang="en-US" dirty="0" smtClean="0"/>
              <a:t>Military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128</a:t>
            </a:fld>
            <a:endParaRPr lang="en-US"/>
          </a:p>
        </p:txBody>
      </p:sp>
    </p:spTree>
    <p:extLst>
      <p:ext uri="{BB962C8B-B14F-4D97-AF65-F5344CB8AC3E}">
        <p14:creationId xmlns:p14="http://schemas.microsoft.com/office/powerpoint/2010/main" val="37305688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Indicate whether your parents have already completed, are going to complete, or will not file a tax return for 2015. </a:t>
            </a:r>
          </a:p>
          <a:p>
            <a:endParaRPr lang="en-US" dirty="0" smtClean="0"/>
          </a:p>
          <a:p>
            <a:r>
              <a:rPr lang="en-US" dirty="0" smtClean="0"/>
              <a:t>Based </a:t>
            </a:r>
            <a:r>
              <a:rPr lang="en-US" dirty="0"/>
              <a:t>on the answers to the questions on this page, the system will determine if the parent is eligible to use the IRS data retrieval tool</a:t>
            </a:r>
            <a:r>
              <a:rPr lang="en-US" dirty="0" smtClean="0"/>
              <a:t>.</a:t>
            </a:r>
          </a:p>
          <a:p>
            <a:r>
              <a:rPr lang="en-US" dirty="0" smtClean="0"/>
              <a:t>Cannot be used if:</a:t>
            </a:r>
          </a:p>
          <a:p>
            <a:r>
              <a:rPr lang="en-US" dirty="0" smtClean="0"/>
              <a:t>Parents are married but filing separately</a:t>
            </a:r>
          </a:p>
          <a:p>
            <a:r>
              <a:rPr lang="en-US" dirty="0" smtClean="0"/>
              <a:t>There is a change in marital status after taxes are filed</a:t>
            </a:r>
          </a:p>
          <a:p>
            <a:endParaRPr lang="en-US" dirty="0" smtClean="0"/>
          </a:p>
          <a:p>
            <a:endParaRPr lang="en-US" dirty="0"/>
          </a:p>
          <a:p>
            <a:r>
              <a:rPr lang="en-US" dirty="0"/>
              <a:t> </a:t>
            </a:r>
          </a:p>
          <a:p>
            <a:r>
              <a:rPr lang="en-US" dirty="0"/>
              <a:t>IRS information available within 1-2 weeks for electronic filers or  6-8 weeks for paper tax</a:t>
            </a:r>
          </a:p>
          <a:p>
            <a:r>
              <a:rPr lang="en-US" dirty="0" smtClean="0"/>
              <a:t>Filers</a:t>
            </a:r>
          </a:p>
          <a:p>
            <a:endParaRPr lang="en-US" dirty="0" smtClean="0"/>
          </a:p>
          <a:p>
            <a:r>
              <a:rPr lang="en-US" dirty="0" smtClean="0"/>
              <a:t>Will</a:t>
            </a:r>
            <a:r>
              <a:rPr lang="en-US" baseline="0" dirty="0" smtClean="0"/>
              <a:t> not be available until early-mid February for anyone</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130</a:t>
            </a:fld>
            <a:endParaRPr lang="en-US"/>
          </a:p>
        </p:txBody>
      </p:sp>
    </p:spTree>
    <p:extLst>
      <p:ext uri="{BB962C8B-B14F-4D97-AF65-F5344CB8AC3E}">
        <p14:creationId xmlns:p14="http://schemas.microsoft.com/office/powerpoint/2010/main" val="85138425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131</a:t>
            </a:fld>
            <a:endParaRPr lang="en-US"/>
          </a:p>
        </p:txBody>
      </p:sp>
    </p:spTree>
    <p:extLst>
      <p:ext uri="{BB962C8B-B14F-4D97-AF65-F5344CB8AC3E}">
        <p14:creationId xmlns:p14="http://schemas.microsoft.com/office/powerpoint/2010/main" val="27911558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 no longer is part of the FAFSA website but the parent has been transferred to the IRS website where they will be asked to provide information in order to display their correct tax information.</a:t>
            </a:r>
          </a:p>
          <a:p>
            <a:r>
              <a:rPr lang="en-US" dirty="0"/>
              <a:t> </a:t>
            </a:r>
          </a:p>
          <a:p>
            <a:r>
              <a:rPr lang="en-US" dirty="0"/>
              <a:t>This screen demonstrates the information available once the request for information has been submitted. As you can see, the parent still has the option to not have the information transferred should they decide to change their mind.</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132</a:t>
            </a:fld>
            <a:endParaRPr lang="en-US"/>
          </a:p>
        </p:txBody>
      </p:sp>
    </p:spTree>
    <p:extLst>
      <p:ext uri="{BB962C8B-B14F-4D97-AF65-F5344CB8AC3E}">
        <p14:creationId xmlns:p14="http://schemas.microsoft.com/office/powerpoint/2010/main" val="2846528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FlashLine</a:t>
            </a:r>
            <a:r>
              <a:rPr lang="en-US" dirty="0"/>
              <a:t> is Student Portal</a:t>
            </a:r>
          </a:p>
          <a:p>
            <a:r>
              <a:rPr lang="en-US" dirty="0"/>
              <a:t> </a:t>
            </a:r>
          </a:p>
          <a:p>
            <a:r>
              <a:rPr lang="en-US" dirty="0"/>
              <a:t>Student has option to Accept, Decline or Accept Partial Amount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a:t>
            </a:fld>
            <a:endParaRPr lang="en-US"/>
          </a:p>
        </p:txBody>
      </p:sp>
    </p:spTree>
    <p:extLst>
      <p:ext uri="{BB962C8B-B14F-4D97-AF65-F5344CB8AC3E}">
        <p14:creationId xmlns:p14="http://schemas.microsoft.com/office/powerpoint/2010/main" val="15894630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you can see, the parent still has the option to not have the information transferred should they decide to change their mind.</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133</a:t>
            </a:fld>
            <a:endParaRPr lang="en-US"/>
          </a:p>
        </p:txBody>
      </p:sp>
    </p:spTree>
    <p:extLst>
      <p:ext uri="{BB962C8B-B14F-4D97-AF65-F5344CB8AC3E}">
        <p14:creationId xmlns:p14="http://schemas.microsoft.com/office/powerpoint/2010/main" val="3231731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if that parent is a Dislocated Worker.  In general, a person may be considered a dislocated worker if he or she</a:t>
            </a:r>
          </a:p>
          <a:p>
            <a:r>
              <a:rPr lang="en-US" dirty="0"/>
              <a:t>•	is receiving unemployment benefits due to being laid off or losing a job and is unlikely to return to a previous occupation;</a:t>
            </a:r>
          </a:p>
          <a:p>
            <a:r>
              <a:rPr lang="en-US" dirty="0"/>
              <a:t>•	has been laid off or received a lay-off notice from a job; </a:t>
            </a:r>
          </a:p>
          <a:p>
            <a:r>
              <a:rPr lang="en-US" dirty="0"/>
              <a:t>•	was self-employed but is now unemployed due to economic conditions or natural disaster.  </a:t>
            </a:r>
          </a:p>
          <a:p>
            <a:r>
              <a:rPr lang="en-US" dirty="0"/>
              <a:t>If that question is checked you may be eligible to file a Special Circumstances Application.  It is process that will allow us to consider the loss of income in your household that this application will not.   The spec. </a:t>
            </a:r>
            <a:r>
              <a:rPr lang="en-US" dirty="0" err="1"/>
              <a:t>cir</a:t>
            </a:r>
            <a:r>
              <a:rPr lang="en-US" dirty="0"/>
              <a:t> app process will ask  you to provide necessary  documents of proof.  The spec. </a:t>
            </a:r>
            <a:r>
              <a:rPr lang="en-US" dirty="0" err="1"/>
              <a:t>cir</a:t>
            </a:r>
            <a:r>
              <a:rPr lang="en-US" dirty="0"/>
              <a:t> app will be available after March 31.  You must answer the income questions correctly as they are presented. </a:t>
            </a:r>
          </a:p>
          <a:p>
            <a:r>
              <a:rPr lang="en-US" dirty="0"/>
              <a:t> </a:t>
            </a:r>
          </a:p>
          <a:p>
            <a:r>
              <a:rPr lang="en-US" dirty="0"/>
              <a:t>(How to complete the income tax section)  It is best to use a completed 2015 income tax return to fill out this application. However, if your parents do not have a completed income tax return, they should calculate their adjusted gross income (AGI) and taxes paid.  Even if your parents are not required to file a 2015 income tax return, they will need to calculate their earnings for the year.  Use W-2 forms and other records to answer the questions in this section.  If an answer is zero or a question does not apply to your parents, enter 0 (zero). Do not leave any of these questions blank.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134</a:t>
            </a:fld>
            <a:endParaRPr lang="en-US"/>
          </a:p>
        </p:txBody>
      </p:sp>
    </p:spTree>
    <p:extLst>
      <p:ext uri="{BB962C8B-B14F-4D97-AF65-F5344CB8AC3E}">
        <p14:creationId xmlns:p14="http://schemas.microsoft.com/office/powerpoint/2010/main" val="422933486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Additional Financial Information and Untaxed Income:  IF YOU CHECKED ANY OF THE BOXES YOU WILL BE EXPECTED TO INCLUDE A DOLLAR AMOUNT.  MOST OF THE DOLLAR AMOUNTS CAN BE FOUND ON A W-2 FORM OR ON A SPECIFIC LINE ON A TAX FORM.</a:t>
            </a:r>
          </a:p>
          <a:p>
            <a:endParaRPr lang="en-US" dirty="0" smtClean="0"/>
          </a:p>
        </p:txBody>
      </p:sp>
      <p:sp>
        <p:nvSpPr>
          <p:cNvPr id="4" name="Slide Number Placeholder 3"/>
          <p:cNvSpPr>
            <a:spLocks noGrp="1"/>
          </p:cNvSpPr>
          <p:nvPr>
            <p:ph type="sldNum" sz="quarter" idx="10"/>
          </p:nvPr>
        </p:nvSpPr>
        <p:spPr/>
        <p:txBody>
          <a:bodyPr/>
          <a:lstStyle/>
          <a:p>
            <a:fld id="{906E4F5D-8CAB-460A-9EE2-75E3A57CFA2C}" type="slidenum">
              <a:rPr lang="en-US" smtClean="0"/>
              <a:t>135</a:t>
            </a:fld>
            <a:endParaRPr lang="en-US"/>
          </a:p>
        </p:txBody>
      </p:sp>
    </p:spTree>
    <p:extLst>
      <p:ext uri="{BB962C8B-B14F-4D97-AF65-F5344CB8AC3E}">
        <p14:creationId xmlns:p14="http://schemas.microsoft.com/office/powerpoint/2010/main" val="34630185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t>
            </a:r>
            <a:r>
              <a:rPr lang="en-US" dirty="0"/>
              <a:t>families may be asked to answer asset questions</a:t>
            </a:r>
          </a:p>
          <a:p>
            <a:r>
              <a:rPr lang="en-US" dirty="0"/>
              <a:t>An asset is defined as property that has an exchange value.  To determine the net value of any asset, you first determine the market value of the asset and reduce the value by the amount of debt against that asset. The result is the net value of the asset.	Some examples of assets that are NOT reported:</a:t>
            </a:r>
          </a:p>
          <a:p>
            <a:r>
              <a:rPr lang="en-US" dirty="0"/>
              <a:t>•	Principal place of residence/family farm. Your parents’ principal place of residence is not reported as an asset. Neither is their family farm if the farm is their principal place of residence and they “materially participated in the farm’s operation.”  Do not report possessions such as a car, a stereo, clothes or furniture. By the same token, personal debts such as credit card debt cannot be reported. Pensions, 401K, 403B and Whole Life Insurance. The cash value or built-up equity of a life insurance policy.</a:t>
            </a:r>
          </a:p>
          <a:p>
            <a:r>
              <a:rPr lang="en-US" dirty="0"/>
              <a:t>•	A small business with 100 or fewer employees. If your family owns and controls more than 50 percent of a small business that has 100 or fewer full-time or full-time equivalent employees, do not report the net value of the business as an asset.   </a:t>
            </a:r>
          </a:p>
          <a:p>
            <a:r>
              <a:rPr lang="en-US" dirty="0"/>
              <a:t>Net worth of business and/or investment farm. Business or farm value includes the current market value of land, buildings, machinery, equipment, inventory, etc.</a:t>
            </a:r>
          </a:p>
          <a:p>
            <a:r>
              <a:rPr lang="en-US" dirty="0"/>
              <a:t>Business/Farm Value – Business/Farm Debt = Net Worth of Business/Farm</a:t>
            </a:r>
          </a:p>
          <a:p>
            <a:r>
              <a:rPr lang="en-US" dirty="0"/>
              <a:t>For business or investment farm value, first figure out how much the business or farm is worth today. An investment farm is a farming business where the parents do not reside on the farm, nor do they materially operate the farm.</a:t>
            </a:r>
          </a:p>
          <a:p>
            <a:r>
              <a:rPr lang="en-US" dirty="0"/>
              <a:t>Business or investment farm debts are what your parents owe on the business or farm. Subtract the amount of debt from the value.  Indicate this amount for net worth of business and/or investment farm.</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136</a:t>
            </a:fld>
            <a:endParaRPr lang="en-US"/>
          </a:p>
        </p:txBody>
      </p:sp>
    </p:spTree>
    <p:extLst>
      <p:ext uri="{BB962C8B-B14F-4D97-AF65-F5344CB8AC3E}">
        <p14:creationId xmlns:p14="http://schemas.microsoft.com/office/powerpoint/2010/main" val="346301859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EXAMPLES OF ASSETS ARE: RENTAL PROPERTIES, TRUST FUNDS, INVESTMENTS SUCH AS 529 College Savings Plan and Prepaid Tuition Plans.  Investments also include Uniform Transfers to Minors Act (UTMA)/Uniform Gifts to Minors Act (UGMA) Custodial Accounts, money market funds, mutual funds, certificates of deposit, stocks, stock options, bonds, other securities, Coverdell savings accounts owned by your parents. Your parents must report all qualified educational benefits or education savings accounts that they own for any member of the household. This includes accounts owned by the dependent student.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137</a:t>
            </a:fld>
            <a:endParaRPr lang="en-US"/>
          </a:p>
        </p:txBody>
      </p:sp>
    </p:spTree>
    <p:extLst>
      <p:ext uri="{BB962C8B-B14F-4D97-AF65-F5344CB8AC3E}">
        <p14:creationId xmlns:p14="http://schemas.microsoft.com/office/powerpoint/2010/main" val="37755281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a:t>
            </a:r>
          </a:p>
        </p:txBody>
      </p:sp>
      <p:sp>
        <p:nvSpPr>
          <p:cNvPr id="4" name="Slide Number Placeholder 3"/>
          <p:cNvSpPr>
            <a:spLocks noGrp="1"/>
          </p:cNvSpPr>
          <p:nvPr>
            <p:ph type="sldNum" sz="quarter" idx="10"/>
          </p:nvPr>
        </p:nvSpPr>
        <p:spPr/>
        <p:txBody>
          <a:bodyPr/>
          <a:lstStyle/>
          <a:p>
            <a:fld id="{906E4F5D-8CAB-460A-9EE2-75E3A57CFA2C}" type="slidenum">
              <a:rPr lang="en-US" smtClean="0"/>
              <a:t>138</a:t>
            </a:fld>
            <a:endParaRPr lang="en-US"/>
          </a:p>
        </p:txBody>
      </p:sp>
    </p:spTree>
    <p:extLst>
      <p:ext uri="{BB962C8B-B14F-4D97-AF65-F5344CB8AC3E}">
        <p14:creationId xmlns:p14="http://schemas.microsoft.com/office/powerpoint/2010/main" val="8613696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parent information is student information</a:t>
            </a:r>
          </a:p>
          <a:p>
            <a:r>
              <a:rPr lang="en-US" dirty="0"/>
              <a:t>Student can also use IRS Data Retrieval Tool</a:t>
            </a:r>
          </a:p>
          <a:p>
            <a:r>
              <a:rPr lang="en-US" dirty="0"/>
              <a:t>For our example, we are using Suzie Kent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139</a:t>
            </a:fld>
            <a:endParaRPr lang="en-US"/>
          </a:p>
        </p:txBody>
      </p:sp>
    </p:spTree>
    <p:extLst>
      <p:ext uri="{BB962C8B-B14F-4D97-AF65-F5344CB8AC3E}">
        <p14:creationId xmlns:p14="http://schemas.microsoft.com/office/powerpoint/2010/main" val="20559460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students must provide their financial information for these questions. Even if you  are not required to file a 2015 income tax return, you will need to calculate your earnings for the year. Use W-2 forms and other records to answer the questions in this section.</a:t>
            </a:r>
          </a:p>
          <a:p>
            <a:r>
              <a:rPr lang="en-US" dirty="0"/>
              <a:t>Student’s income earned from working. Enter your 2015 income earned from work (wages, salaries, tips). The amount reported here will receive certain income allowances (deductions) from your income for necessary expenses.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140</a:t>
            </a:fld>
            <a:endParaRPr lang="en-US"/>
          </a:p>
        </p:txBody>
      </p:sp>
    </p:spTree>
    <p:extLst>
      <p:ext uri="{BB962C8B-B14F-4D97-AF65-F5344CB8AC3E}">
        <p14:creationId xmlns:p14="http://schemas.microsoft.com/office/powerpoint/2010/main" val="7970205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Money received or paid on your behalf - Includes money paid from 529 plan, not owned by the student or parent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141</a:t>
            </a:fld>
            <a:endParaRPr lang="en-US"/>
          </a:p>
        </p:txBody>
      </p:sp>
    </p:spTree>
    <p:extLst>
      <p:ext uri="{BB962C8B-B14F-4D97-AF65-F5344CB8AC3E}">
        <p14:creationId xmlns:p14="http://schemas.microsoft.com/office/powerpoint/2010/main" val="34997603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Both parent and student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142</a:t>
            </a:fld>
            <a:endParaRPr lang="en-US"/>
          </a:p>
        </p:txBody>
      </p:sp>
    </p:spTree>
    <p:extLst>
      <p:ext uri="{BB962C8B-B14F-4D97-AF65-F5344CB8AC3E}">
        <p14:creationId xmlns:p14="http://schemas.microsoft.com/office/powerpoint/2010/main" val="2305990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FlashLine</a:t>
            </a:r>
            <a:r>
              <a:rPr lang="en-US" dirty="0"/>
              <a:t> is Student Portal</a:t>
            </a:r>
          </a:p>
          <a:p>
            <a:r>
              <a:rPr lang="en-US" dirty="0"/>
              <a:t> </a:t>
            </a:r>
          </a:p>
          <a:p>
            <a:r>
              <a:rPr lang="en-US" dirty="0"/>
              <a:t>Student has option to Accept, Decline or Accept Partial Amount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14</a:t>
            </a:fld>
            <a:endParaRPr lang="en-US"/>
          </a:p>
        </p:txBody>
      </p:sp>
    </p:spTree>
    <p:extLst>
      <p:ext uri="{BB962C8B-B14F-4D97-AF65-F5344CB8AC3E}">
        <p14:creationId xmlns:p14="http://schemas.microsoft.com/office/powerpoint/2010/main" val="15894630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Print for your records; CONFIRMATION #, EFC , PRELIMINARY INFORMATION REGARDING GRANTS AND LOANS </a:t>
            </a:r>
          </a:p>
          <a:p>
            <a:pPr defTabSz="931774">
              <a:defRPr/>
            </a:pPr>
            <a:endParaRPr lang="en-US" dirty="0"/>
          </a:p>
          <a:p>
            <a:pPr defTabSz="931774">
              <a:defRPr/>
            </a:pPr>
            <a:r>
              <a:rPr lang="en-US" dirty="0"/>
              <a:t>Optional feature- Transfer your parents information into another FAFSA</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143</a:t>
            </a:fld>
            <a:endParaRPr lang="en-US"/>
          </a:p>
        </p:txBody>
      </p:sp>
    </p:spTree>
    <p:extLst>
      <p:ext uri="{BB962C8B-B14F-4D97-AF65-F5344CB8AC3E}">
        <p14:creationId xmlns:p14="http://schemas.microsoft.com/office/powerpoint/2010/main" val="343144599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144</a:t>
            </a:fld>
            <a:endParaRPr lang="en-US"/>
          </a:p>
        </p:txBody>
      </p:sp>
    </p:spTree>
    <p:extLst>
      <p:ext uri="{BB962C8B-B14F-4D97-AF65-F5344CB8AC3E}">
        <p14:creationId xmlns:p14="http://schemas.microsoft.com/office/powerpoint/2010/main" val="160817584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145</a:t>
            </a:fld>
            <a:endParaRPr lang="en-US"/>
          </a:p>
        </p:txBody>
      </p:sp>
    </p:spTree>
    <p:extLst>
      <p:ext uri="{BB962C8B-B14F-4D97-AF65-F5344CB8AC3E}">
        <p14:creationId xmlns:p14="http://schemas.microsoft.com/office/powerpoint/2010/main" val="209427701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Verification is a federal requirement where the institution request copies of tax forms and W2‘s to verify the information provided on the FAFSA .  </a:t>
            </a:r>
          </a:p>
          <a:p>
            <a:r>
              <a:rPr lang="en-US" dirty="0"/>
              <a:t>Ensures that eligible students receive all the financial aid that they qualify for.</a:t>
            </a:r>
          </a:p>
          <a:p>
            <a:r>
              <a:rPr lang="en-US" dirty="0"/>
              <a:t>Prevents ineligible students from receiving aid they are not eligible for.</a:t>
            </a:r>
          </a:p>
          <a:p>
            <a:r>
              <a:rPr lang="en-US" dirty="0"/>
              <a:t>If do not use data retrieval, increases chances of being selected for the verification process.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146</a:t>
            </a:fld>
            <a:endParaRPr lang="en-US"/>
          </a:p>
        </p:txBody>
      </p:sp>
    </p:spTree>
    <p:extLst>
      <p:ext uri="{BB962C8B-B14F-4D97-AF65-F5344CB8AC3E}">
        <p14:creationId xmlns:p14="http://schemas.microsoft.com/office/powerpoint/2010/main" val="28465281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147</a:t>
            </a:fld>
            <a:endParaRPr lang="en-US"/>
          </a:p>
        </p:txBody>
      </p:sp>
    </p:spTree>
    <p:extLst>
      <p:ext uri="{BB962C8B-B14F-4D97-AF65-F5344CB8AC3E}">
        <p14:creationId xmlns:p14="http://schemas.microsoft.com/office/powerpoint/2010/main" val="107167767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148</a:t>
            </a:fld>
            <a:endParaRPr lang="en-US"/>
          </a:p>
        </p:txBody>
      </p:sp>
    </p:spTree>
    <p:extLst>
      <p:ext uri="{BB962C8B-B14F-4D97-AF65-F5344CB8AC3E}">
        <p14:creationId xmlns:p14="http://schemas.microsoft.com/office/powerpoint/2010/main" val="32669833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149</a:t>
            </a:fld>
            <a:endParaRPr lang="en-US"/>
          </a:p>
        </p:txBody>
      </p:sp>
    </p:spTree>
    <p:extLst>
      <p:ext uri="{BB962C8B-B14F-4D97-AF65-F5344CB8AC3E}">
        <p14:creationId xmlns:p14="http://schemas.microsoft.com/office/powerpoint/2010/main" val="1516009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Departmental scholarships are based primarily on students intended major of study - specific major</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15</a:t>
            </a:fld>
            <a:endParaRPr lang="en-US"/>
          </a:p>
        </p:txBody>
      </p:sp>
    </p:spTree>
    <p:extLst>
      <p:ext uri="{BB962C8B-B14F-4D97-AF65-F5344CB8AC3E}">
        <p14:creationId xmlns:p14="http://schemas.microsoft.com/office/powerpoint/2010/main" val="185949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Tuition or room and board stipend or scholarship</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16</a:t>
            </a:fld>
            <a:endParaRPr lang="en-US"/>
          </a:p>
        </p:txBody>
      </p:sp>
    </p:spTree>
    <p:extLst>
      <p:ext uri="{BB962C8B-B14F-4D97-AF65-F5344CB8AC3E}">
        <p14:creationId xmlns:p14="http://schemas.microsoft.com/office/powerpoint/2010/main" val="402498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grant that KSU receives </a:t>
            </a:r>
          </a:p>
          <a:p>
            <a:r>
              <a:rPr lang="en-US" dirty="0"/>
              <a:t>For students pursuing a bachelor of science in:  (medical professions are ineligible) </a:t>
            </a:r>
          </a:p>
          <a:p>
            <a:r>
              <a:rPr lang="en-US" dirty="0"/>
              <a:t>Computer Science</a:t>
            </a:r>
          </a:p>
          <a:p>
            <a:r>
              <a:rPr lang="en-US" dirty="0"/>
              <a:t>Chemistry</a:t>
            </a:r>
          </a:p>
          <a:p>
            <a:r>
              <a:rPr lang="en-US" dirty="0"/>
              <a:t>Physics</a:t>
            </a:r>
          </a:p>
          <a:p>
            <a:r>
              <a:rPr lang="en-US" dirty="0"/>
              <a:t>Geology</a:t>
            </a:r>
          </a:p>
          <a:p>
            <a:r>
              <a:rPr lang="en-US" dirty="0"/>
              <a:t>Biology</a:t>
            </a:r>
          </a:p>
          <a:p>
            <a:r>
              <a:rPr lang="en-US" dirty="0"/>
              <a:t>Mathematics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17</a:t>
            </a:fld>
            <a:endParaRPr lang="en-US"/>
          </a:p>
        </p:txBody>
      </p:sp>
    </p:spTree>
    <p:extLst>
      <p:ext uri="{BB962C8B-B14F-4D97-AF65-F5344CB8AC3E}">
        <p14:creationId xmlns:p14="http://schemas.microsoft.com/office/powerpoint/2010/main" val="382459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different scholarships</a:t>
            </a:r>
          </a:p>
          <a:p>
            <a:r>
              <a:rPr lang="en-US" dirty="0"/>
              <a:t> </a:t>
            </a:r>
          </a:p>
          <a:p>
            <a:r>
              <a:rPr lang="en-US" dirty="0" err="1"/>
              <a:t>Mens</a:t>
            </a:r>
            <a:r>
              <a:rPr lang="en-US" dirty="0"/>
              <a:t>: Baseball, Basketball, Track &amp; Field, Golf, Cross Country, Football, Wrestling</a:t>
            </a:r>
          </a:p>
          <a:p>
            <a:r>
              <a:rPr lang="en-US" dirty="0"/>
              <a:t> </a:t>
            </a:r>
          </a:p>
          <a:p>
            <a:r>
              <a:rPr lang="en-US" dirty="0"/>
              <a:t>Women’s: Softball, Basketball, Track &amp; Field, Soccer, Golf, Cross Country, Field Hockey, Gymnastics, and Volleyball</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18</a:t>
            </a:fld>
            <a:endParaRPr lang="en-US"/>
          </a:p>
        </p:txBody>
      </p:sp>
    </p:spTree>
    <p:extLst>
      <p:ext uri="{BB962C8B-B14F-4D97-AF65-F5344CB8AC3E}">
        <p14:creationId xmlns:p14="http://schemas.microsoft.com/office/powerpoint/2010/main" val="264826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If no contact with coaching staff yet, complete recruiting profile.  High school coach to reach out to school.</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19</a:t>
            </a:fld>
            <a:endParaRPr lang="en-US"/>
          </a:p>
        </p:txBody>
      </p:sp>
    </p:spTree>
    <p:extLst>
      <p:ext uri="{BB962C8B-B14F-4D97-AF65-F5344CB8AC3E}">
        <p14:creationId xmlns:p14="http://schemas.microsoft.com/office/powerpoint/2010/main" val="149654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a:t>
            </a:r>
            <a:r>
              <a:rPr lang="en-US" baseline="0" dirty="0" smtClean="0"/>
              <a:t> 23</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a:t>
            </a:fld>
            <a:endParaRPr lang="en-US"/>
          </a:p>
        </p:txBody>
      </p:sp>
    </p:spTree>
    <p:extLst>
      <p:ext uri="{BB962C8B-B14F-4D97-AF65-F5344CB8AC3E}">
        <p14:creationId xmlns:p14="http://schemas.microsoft.com/office/powerpoint/2010/main" val="4262545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Enrolled in a bachelor’s degree program</a:t>
            </a:r>
          </a:p>
          <a:p>
            <a:r>
              <a:rPr lang="en-US" dirty="0"/>
              <a:t>Register for at least 12 credit hours each semester</a:t>
            </a:r>
          </a:p>
          <a:p>
            <a:r>
              <a:rPr lang="en-US" dirty="0"/>
              <a:t>Non-renewable</a:t>
            </a:r>
          </a:p>
          <a:p>
            <a:r>
              <a:rPr lang="en-US" dirty="0"/>
              <a:t>Awards split evenly between fall and spring semesters</a:t>
            </a:r>
          </a:p>
          <a:p>
            <a:r>
              <a:rPr lang="en-US" dirty="0"/>
              <a:t>Applicable to tuition charges only</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20</a:t>
            </a:fld>
            <a:endParaRPr lang="en-US"/>
          </a:p>
        </p:txBody>
      </p:sp>
    </p:spTree>
    <p:extLst>
      <p:ext uri="{BB962C8B-B14F-4D97-AF65-F5344CB8AC3E}">
        <p14:creationId xmlns:p14="http://schemas.microsoft.com/office/powerpoint/2010/main" val="3555581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21</a:t>
            </a:fld>
            <a:endParaRPr lang="en-US"/>
          </a:p>
        </p:txBody>
      </p:sp>
    </p:spTree>
    <p:extLst>
      <p:ext uri="{BB962C8B-B14F-4D97-AF65-F5344CB8AC3E}">
        <p14:creationId xmlns:p14="http://schemas.microsoft.com/office/powerpoint/2010/main" val="530838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OWOS and ONG apply directly to </a:t>
            </a:r>
            <a:r>
              <a:rPr lang="en-US" dirty="0" smtClean="0"/>
              <a:t>OHE </a:t>
            </a:r>
            <a:r>
              <a:rPr lang="en-US" dirty="0"/>
              <a:t>by July 1</a:t>
            </a:r>
          </a:p>
          <a:p>
            <a:r>
              <a:rPr lang="en-US" dirty="0"/>
              <a:t> </a:t>
            </a:r>
          </a:p>
          <a:p>
            <a:r>
              <a:rPr lang="en-US" dirty="0"/>
              <a:t>COF awarded to hard sciences, science tech, engineering and math</a:t>
            </a:r>
          </a:p>
          <a:p>
            <a:r>
              <a:rPr lang="en-US" dirty="0"/>
              <a:t> </a:t>
            </a:r>
          </a:p>
          <a:p>
            <a:r>
              <a:rPr lang="en-US" dirty="0"/>
              <a:t>Apply KSU online application</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22</a:t>
            </a:fld>
            <a:endParaRPr lang="en-US"/>
          </a:p>
        </p:txBody>
      </p:sp>
    </p:spTree>
    <p:extLst>
      <p:ext uri="{BB962C8B-B14F-4D97-AF65-F5344CB8AC3E}">
        <p14:creationId xmlns:p14="http://schemas.microsoft.com/office/powerpoint/2010/main" val="2548402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searching for scholarships while still in high school.</a:t>
            </a:r>
          </a:p>
          <a:p>
            <a:r>
              <a:rPr lang="en-US" dirty="0"/>
              <a:t> </a:t>
            </a:r>
          </a:p>
          <a:p>
            <a:r>
              <a:rPr lang="en-US" dirty="0"/>
              <a:t>Discuss with counselors,   teachers,  neighbors, and relatives</a:t>
            </a:r>
          </a:p>
          <a:p>
            <a:r>
              <a:rPr lang="en-US" dirty="0"/>
              <a:t> </a:t>
            </a:r>
          </a:p>
          <a:p>
            <a:r>
              <a:rPr lang="en-US" dirty="0"/>
              <a:t>Essays, answer questions/topic</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23</a:t>
            </a:fld>
            <a:endParaRPr lang="en-US"/>
          </a:p>
        </p:txBody>
      </p:sp>
    </p:spTree>
    <p:extLst>
      <p:ext uri="{BB962C8B-B14F-4D97-AF65-F5344CB8AC3E}">
        <p14:creationId xmlns:p14="http://schemas.microsoft.com/office/powerpoint/2010/main" val="2544413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Portal for finding all KSU scholarships - over 700</a:t>
            </a:r>
          </a:p>
          <a:p>
            <a:r>
              <a:rPr lang="en-US" dirty="0"/>
              <a:t> </a:t>
            </a:r>
          </a:p>
          <a:p>
            <a:r>
              <a:rPr lang="en-US" dirty="0"/>
              <a:t>Should complete search every couple of month for new opportunities</a:t>
            </a:r>
          </a:p>
          <a:p>
            <a:r>
              <a:rPr lang="en-US" dirty="0"/>
              <a:t> </a:t>
            </a:r>
          </a:p>
          <a:p>
            <a:r>
              <a:rPr lang="en-US" dirty="0"/>
              <a:t>QR Code in your packet can direct you right to the search.  Click the one under “Students”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24</a:t>
            </a:fld>
            <a:endParaRPr lang="en-US"/>
          </a:p>
        </p:txBody>
      </p:sp>
    </p:spTree>
    <p:extLst>
      <p:ext uri="{BB962C8B-B14F-4D97-AF65-F5344CB8AC3E}">
        <p14:creationId xmlns:p14="http://schemas.microsoft.com/office/powerpoint/2010/main" val="665287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25</a:t>
            </a:fld>
            <a:endParaRPr lang="en-US"/>
          </a:p>
        </p:txBody>
      </p:sp>
    </p:spTree>
    <p:extLst>
      <p:ext uri="{BB962C8B-B14F-4D97-AF65-F5344CB8AC3E}">
        <p14:creationId xmlns:p14="http://schemas.microsoft.com/office/powerpoint/2010/main" val="173531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26</a:t>
            </a:fld>
            <a:endParaRPr lang="en-US"/>
          </a:p>
        </p:txBody>
      </p:sp>
    </p:spTree>
    <p:extLst>
      <p:ext uri="{BB962C8B-B14F-4D97-AF65-F5344CB8AC3E}">
        <p14:creationId xmlns:p14="http://schemas.microsoft.com/office/powerpoint/2010/main" val="79408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Complete the FAFSA online by February 15, 2016 to meet Kent State University’s “Priority Processing Date” of March 1, 2016 (NEXT SLIDE)</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27</a:t>
            </a:fld>
            <a:endParaRPr lang="en-US"/>
          </a:p>
        </p:txBody>
      </p:sp>
    </p:spTree>
    <p:extLst>
      <p:ext uri="{BB962C8B-B14F-4D97-AF65-F5344CB8AC3E}">
        <p14:creationId xmlns:p14="http://schemas.microsoft.com/office/powerpoint/2010/main" val="3709301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28</a:t>
            </a:fld>
            <a:endParaRPr lang="en-US"/>
          </a:p>
        </p:txBody>
      </p:sp>
    </p:spTree>
    <p:extLst>
      <p:ext uri="{BB962C8B-B14F-4D97-AF65-F5344CB8AC3E}">
        <p14:creationId xmlns:p14="http://schemas.microsoft.com/office/powerpoint/2010/main" val="2181055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complete the 2016-2017 FAFSA</a:t>
            </a:r>
          </a:p>
          <a:p>
            <a:r>
              <a:rPr lang="en-US" dirty="0"/>
              <a:t> </a:t>
            </a:r>
          </a:p>
          <a:p>
            <a:r>
              <a:rPr lang="en-US" dirty="0"/>
              <a:t>Summer bills are due May 18, 2016</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29</a:t>
            </a:fld>
            <a:endParaRPr lang="en-US"/>
          </a:p>
        </p:txBody>
      </p:sp>
    </p:spTree>
    <p:extLst>
      <p:ext uri="{BB962C8B-B14F-4D97-AF65-F5344CB8AC3E}">
        <p14:creationId xmlns:p14="http://schemas.microsoft.com/office/powerpoint/2010/main" val="260690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a:t>
            </a:fld>
            <a:endParaRPr lang="en-US"/>
          </a:p>
        </p:txBody>
      </p:sp>
    </p:spTree>
    <p:extLst>
      <p:ext uri="{BB962C8B-B14F-4D97-AF65-F5344CB8AC3E}">
        <p14:creationId xmlns:p14="http://schemas.microsoft.com/office/powerpoint/2010/main" val="1445007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30</a:t>
            </a:fld>
            <a:endParaRPr lang="en-US"/>
          </a:p>
        </p:txBody>
      </p:sp>
    </p:spTree>
    <p:extLst>
      <p:ext uri="{BB962C8B-B14F-4D97-AF65-F5344CB8AC3E}">
        <p14:creationId xmlns:p14="http://schemas.microsoft.com/office/powerpoint/2010/main" val="2124380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31</a:t>
            </a:fld>
            <a:endParaRPr lang="en-US"/>
          </a:p>
        </p:txBody>
      </p:sp>
    </p:spTree>
    <p:extLst>
      <p:ext uri="{BB962C8B-B14F-4D97-AF65-F5344CB8AC3E}">
        <p14:creationId xmlns:p14="http://schemas.microsoft.com/office/powerpoint/2010/main" val="292900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33</a:t>
            </a:fld>
            <a:endParaRPr lang="en-US"/>
          </a:p>
        </p:txBody>
      </p:sp>
    </p:spTree>
    <p:extLst>
      <p:ext uri="{BB962C8B-B14F-4D97-AF65-F5344CB8AC3E}">
        <p14:creationId xmlns:p14="http://schemas.microsoft.com/office/powerpoint/2010/main" val="384089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34</a:t>
            </a:fld>
            <a:endParaRPr lang="en-US"/>
          </a:p>
        </p:txBody>
      </p:sp>
    </p:spTree>
    <p:extLst>
      <p:ext uri="{BB962C8B-B14F-4D97-AF65-F5344CB8AC3E}">
        <p14:creationId xmlns:p14="http://schemas.microsoft.com/office/powerpoint/2010/main" val="922864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35</a:t>
            </a:fld>
            <a:endParaRPr lang="en-US"/>
          </a:p>
        </p:txBody>
      </p:sp>
    </p:spTree>
    <p:extLst>
      <p:ext uri="{BB962C8B-B14F-4D97-AF65-F5344CB8AC3E}">
        <p14:creationId xmlns:p14="http://schemas.microsoft.com/office/powerpoint/2010/main" val="59148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36</a:t>
            </a:fld>
            <a:endParaRPr lang="en-US"/>
          </a:p>
        </p:txBody>
      </p:sp>
    </p:spTree>
    <p:extLst>
      <p:ext uri="{BB962C8B-B14F-4D97-AF65-F5344CB8AC3E}">
        <p14:creationId xmlns:p14="http://schemas.microsoft.com/office/powerpoint/2010/main" val="470669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37</a:t>
            </a:fld>
            <a:endParaRPr lang="en-US"/>
          </a:p>
        </p:txBody>
      </p:sp>
    </p:spTree>
    <p:extLst>
      <p:ext uri="{BB962C8B-B14F-4D97-AF65-F5344CB8AC3E}">
        <p14:creationId xmlns:p14="http://schemas.microsoft.com/office/powerpoint/2010/main" val="4110299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 error free FAFSA will confirm the Expected Family Contribution (EFC)</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38</a:t>
            </a:fld>
            <a:endParaRPr lang="en-US"/>
          </a:p>
        </p:txBody>
      </p:sp>
    </p:spTree>
    <p:extLst>
      <p:ext uri="{BB962C8B-B14F-4D97-AF65-F5344CB8AC3E}">
        <p14:creationId xmlns:p14="http://schemas.microsoft.com/office/powerpoint/2010/main" val="4107875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39</a:t>
            </a:fld>
            <a:endParaRPr lang="en-US"/>
          </a:p>
        </p:txBody>
      </p:sp>
    </p:spTree>
    <p:extLst>
      <p:ext uri="{BB962C8B-B14F-4D97-AF65-F5344CB8AC3E}">
        <p14:creationId xmlns:p14="http://schemas.microsoft.com/office/powerpoint/2010/main" val="1506539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Contribution = Available Income + Available Assets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40</a:t>
            </a:fld>
            <a:endParaRPr lang="en-US"/>
          </a:p>
        </p:txBody>
      </p:sp>
    </p:spTree>
    <p:extLst>
      <p:ext uri="{BB962C8B-B14F-4D97-AF65-F5344CB8AC3E}">
        <p14:creationId xmlns:p14="http://schemas.microsoft.com/office/powerpoint/2010/main" val="235480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4</a:t>
            </a:fld>
            <a:endParaRPr lang="en-US"/>
          </a:p>
        </p:txBody>
      </p:sp>
    </p:spTree>
    <p:extLst>
      <p:ext uri="{BB962C8B-B14F-4D97-AF65-F5344CB8AC3E}">
        <p14:creationId xmlns:p14="http://schemas.microsoft.com/office/powerpoint/2010/main" val="2158628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1:</a:t>
            </a:r>
          </a:p>
          <a:p>
            <a:r>
              <a:rPr lang="en-US" dirty="0"/>
              <a:t> </a:t>
            </a:r>
          </a:p>
          <a:p>
            <a:r>
              <a:rPr lang="en-US" dirty="0"/>
              <a:t>Family of 4, 1 in college.  </a:t>
            </a:r>
          </a:p>
          <a:p>
            <a:r>
              <a:rPr lang="en-US" dirty="0"/>
              <a:t>$130,000 parent AGI</a:t>
            </a:r>
          </a:p>
          <a:p>
            <a:r>
              <a:rPr lang="en-US" dirty="0"/>
              <a:t>$0 student AGI</a:t>
            </a:r>
          </a:p>
          <a:p>
            <a:r>
              <a:rPr lang="en-US" dirty="0"/>
              <a:t>$10,000 parent assets</a:t>
            </a:r>
          </a:p>
          <a:p>
            <a:r>
              <a:rPr lang="en-US" dirty="0"/>
              <a:t>$2,000 student assets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41</a:t>
            </a:fld>
            <a:endParaRPr lang="en-US"/>
          </a:p>
        </p:txBody>
      </p:sp>
    </p:spTree>
    <p:extLst>
      <p:ext uri="{BB962C8B-B14F-4D97-AF65-F5344CB8AC3E}">
        <p14:creationId xmlns:p14="http://schemas.microsoft.com/office/powerpoint/2010/main" val="1567441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2:</a:t>
            </a:r>
          </a:p>
          <a:p>
            <a:r>
              <a:rPr lang="en-US" dirty="0"/>
              <a:t> </a:t>
            </a:r>
          </a:p>
          <a:p>
            <a:r>
              <a:rPr lang="en-US" dirty="0"/>
              <a:t>Family of 4, 1 in college.  </a:t>
            </a:r>
          </a:p>
          <a:p>
            <a:r>
              <a:rPr lang="en-US" dirty="0"/>
              <a:t>$60,000 parent AGI</a:t>
            </a:r>
          </a:p>
          <a:p>
            <a:r>
              <a:rPr lang="en-US" dirty="0"/>
              <a:t>$0 student AGI</a:t>
            </a:r>
          </a:p>
          <a:p>
            <a:r>
              <a:rPr lang="en-US" dirty="0"/>
              <a:t>$5,000 parent assets</a:t>
            </a:r>
          </a:p>
          <a:p>
            <a:r>
              <a:rPr lang="en-US" dirty="0"/>
              <a:t>$2,000 student assets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42</a:t>
            </a:fld>
            <a:endParaRPr lang="en-US"/>
          </a:p>
        </p:txBody>
      </p:sp>
    </p:spTree>
    <p:extLst>
      <p:ext uri="{BB962C8B-B14F-4D97-AF65-F5344CB8AC3E}">
        <p14:creationId xmlns:p14="http://schemas.microsoft.com/office/powerpoint/2010/main" val="1943096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3:</a:t>
            </a:r>
          </a:p>
          <a:p>
            <a:r>
              <a:rPr lang="en-US" dirty="0"/>
              <a:t> </a:t>
            </a:r>
          </a:p>
          <a:p>
            <a:r>
              <a:rPr lang="en-US" dirty="0"/>
              <a:t>Family of 4, 2 in college</a:t>
            </a:r>
          </a:p>
          <a:p>
            <a:r>
              <a:rPr lang="en-US" dirty="0"/>
              <a:t>$60,000 parent AGI</a:t>
            </a:r>
          </a:p>
          <a:p>
            <a:r>
              <a:rPr lang="en-US" dirty="0"/>
              <a:t>$0 student 1 AGI</a:t>
            </a:r>
          </a:p>
          <a:p>
            <a:r>
              <a:rPr lang="en-US" dirty="0"/>
              <a:t>$3,000 student 2 AGI</a:t>
            </a:r>
          </a:p>
          <a:p>
            <a:r>
              <a:rPr lang="en-US" dirty="0"/>
              <a:t>$5,000 parent assets</a:t>
            </a:r>
          </a:p>
          <a:p>
            <a:r>
              <a:rPr lang="en-US" dirty="0"/>
              <a:t>$2,000 student 1 assets</a:t>
            </a:r>
          </a:p>
          <a:p>
            <a:r>
              <a:rPr lang="en-US" dirty="0"/>
              <a:t>$3,000 student 2 assets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43</a:t>
            </a:fld>
            <a:endParaRPr lang="en-US"/>
          </a:p>
        </p:txBody>
      </p:sp>
    </p:spTree>
    <p:extLst>
      <p:ext uri="{BB962C8B-B14F-4D97-AF65-F5344CB8AC3E}">
        <p14:creationId xmlns:p14="http://schemas.microsoft.com/office/powerpoint/2010/main" val="781355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44</a:t>
            </a:fld>
            <a:endParaRPr lang="en-US"/>
          </a:p>
        </p:txBody>
      </p:sp>
    </p:spTree>
    <p:extLst>
      <p:ext uri="{BB962C8B-B14F-4D97-AF65-F5344CB8AC3E}">
        <p14:creationId xmlns:p14="http://schemas.microsoft.com/office/powerpoint/2010/main" val="19125301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Miscellaneous and Personal contains Loan Fees of $118</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45</a:t>
            </a:fld>
            <a:endParaRPr lang="en-US"/>
          </a:p>
        </p:txBody>
      </p:sp>
    </p:spTree>
    <p:extLst>
      <p:ext uri="{BB962C8B-B14F-4D97-AF65-F5344CB8AC3E}">
        <p14:creationId xmlns:p14="http://schemas.microsoft.com/office/powerpoint/2010/main" val="3901341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46</a:t>
            </a:fld>
            <a:endParaRPr lang="en-US"/>
          </a:p>
        </p:txBody>
      </p:sp>
    </p:spTree>
    <p:extLst>
      <p:ext uri="{BB962C8B-B14F-4D97-AF65-F5344CB8AC3E}">
        <p14:creationId xmlns:p14="http://schemas.microsoft.com/office/powerpoint/2010/main" val="805967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47</a:t>
            </a:fld>
            <a:endParaRPr lang="en-US"/>
          </a:p>
        </p:txBody>
      </p:sp>
    </p:spTree>
    <p:extLst>
      <p:ext uri="{BB962C8B-B14F-4D97-AF65-F5344CB8AC3E}">
        <p14:creationId xmlns:p14="http://schemas.microsoft.com/office/powerpoint/2010/main" val="9290235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Break after this slide	</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48</a:t>
            </a:fld>
            <a:endParaRPr lang="en-US"/>
          </a:p>
        </p:txBody>
      </p:sp>
    </p:spTree>
    <p:extLst>
      <p:ext uri="{BB962C8B-B14F-4D97-AF65-F5344CB8AC3E}">
        <p14:creationId xmlns:p14="http://schemas.microsoft.com/office/powerpoint/2010/main" val="796711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49</a:t>
            </a:fld>
            <a:endParaRPr lang="en-US"/>
          </a:p>
        </p:txBody>
      </p:sp>
    </p:spTree>
    <p:extLst>
      <p:ext uri="{BB962C8B-B14F-4D97-AF65-F5344CB8AC3E}">
        <p14:creationId xmlns:p14="http://schemas.microsoft.com/office/powerpoint/2010/main" val="3679509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 piece moves slides to right </a:t>
            </a:r>
          </a:p>
          <a:p>
            <a:r>
              <a:rPr lang="en-US" dirty="0"/>
              <a:t>QR Code for “Parents” goes to Types of Aid on studentaid.ed.gov</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50</a:t>
            </a:fld>
            <a:endParaRPr lang="en-US"/>
          </a:p>
        </p:txBody>
      </p:sp>
    </p:spTree>
    <p:extLst>
      <p:ext uri="{BB962C8B-B14F-4D97-AF65-F5344CB8AC3E}">
        <p14:creationId xmlns:p14="http://schemas.microsoft.com/office/powerpoint/2010/main" val="3363649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Joint effort between Admissions, SFA and Honors</a:t>
            </a:r>
          </a:p>
          <a:p>
            <a:r>
              <a:rPr lang="en-US" dirty="0"/>
              <a:t> </a:t>
            </a:r>
          </a:p>
          <a:p>
            <a:r>
              <a:rPr lang="en-US" dirty="0"/>
              <a:t>Review each briefly</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a:t>
            </a:fld>
            <a:endParaRPr lang="en-US"/>
          </a:p>
        </p:txBody>
      </p:sp>
    </p:spTree>
    <p:extLst>
      <p:ext uri="{BB962C8B-B14F-4D97-AF65-F5344CB8AC3E}">
        <p14:creationId xmlns:p14="http://schemas.microsoft.com/office/powerpoint/2010/main" val="2273349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 that packet is incorrect with $5845.  </a:t>
            </a:r>
            <a:r>
              <a:rPr lang="en-US" smtClean="0"/>
              <a:t>Actual amount is $5815.</a:t>
            </a:r>
            <a:endParaRPr lang="en-US" dirty="0" smtClean="0"/>
          </a:p>
          <a:p>
            <a:endParaRPr lang="en-US" dirty="0" smtClean="0"/>
          </a:p>
          <a:p>
            <a:r>
              <a:rPr lang="en-US" dirty="0" smtClean="0"/>
              <a:t>Pell </a:t>
            </a:r>
            <a:r>
              <a:rPr lang="en-US" dirty="0"/>
              <a:t>grant/ SEOG NEED BASED</a:t>
            </a:r>
          </a:p>
          <a:p>
            <a:r>
              <a:rPr lang="en-US" dirty="0"/>
              <a:t> </a:t>
            </a:r>
          </a:p>
          <a:p>
            <a:r>
              <a:rPr lang="en-US" dirty="0"/>
              <a:t> Pell max EFC for 2015-2016 is 5198</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51</a:t>
            </a:fld>
            <a:endParaRPr lang="en-US"/>
          </a:p>
        </p:txBody>
      </p:sp>
    </p:spTree>
    <p:extLst>
      <p:ext uri="{BB962C8B-B14F-4D97-AF65-F5344CB8AC3E}">
        <p14:creationId xmlns:p14="http://schemas.microsoft.com/office/powerpoint/2010/main" val="2891774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52</a:t>
            </a:fld>
            <a:endParaRPr lang="en-US"/>
          </a:p>
        </p:txBody>
      </p:sp>
    </p:spTree>
    <p:extLst>
      <p:ext uri="{BB962C8B-B14F-4D97-AF65-F5344CB8AC3E}">
        <p14:creationId xmlns:p14="http://schemas.microsoft.com/office/powerpoint/2010/main" val="3745882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*Must indicate interested in work study on the FAFSA to be considered - Question 31 on the </a:t>
            </a:r>
            <a:r>
              <a:rPr lang="en-US" dirty="0" smtClean="0"/>
              <a:t>FAFSA</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53</a:t>
            </a:fld>
            <a:endParaRPr lang="en-US"/>
          </a:p>
        </p:txBody>
      </p:sp>
    </p:spTree>
    <p:extLst>
      <p:ext uri="{BB962C8B-B14F-4D97-AF65-F5344CB8AC3E}">
        <p14:creationId xmlns:p14="http://schemas.microsoft.com/office/powerpoint/2010/main" val="3192962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will end on September 30,</a:t>
            </a:r>
            <a:r>
              <a:rPr lang="en-US" baseline="0" dirty="0" smtClean="0"/>
              <a:t> 2017</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54</a:t>
            </a:fld>
            <a:endParaRPr lang="en-US"/>
          </a:p>
        </p:txBody>
      </p:sp>
    </p:spTree>
    <p:extLst>
      <p:ext uri="{BB962C8B-B14F-4D97-AF65-F5344CB8AC3E}">
        <p14:creationId xmlns:p14="http://schemas.microsoft.com/office/powerpoint/2010/main" val="2075133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 interest rate</a:t>
            </a:r>
          </a:p>
          <a:p>
            <a:r>
              <a:rPr lang="en-US" dirty="0"/>
              <a:t>Repayment begins 9 months after student ceases half-time enrollment</a:t>
            </a:r>
          </a:p>
          <a:p>
            <a:r>
              <a:rPr lang="en-US" dirty="0"/>
              <a:t>Current interest rate for NEALP is 3%.  Separate application must be filed with the Ohio Department of Higher Education between Jan1 and July 15 of each year.</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55</a:t>
            </a:fld>
            <a:endParaRPr lang="en-US"/>
          </a:p>
        </p:txBody>
      </p:sp>
    </p:spTree>
    <p:extLst>
      <p:ext uri="{BB962C8B-B14F-4D97-AF65-F5344CB8AC3E}">
        <p14:creationId xmlns:p14="http://schemas.microsoft.com/office/powerpoint/2010/main" val="756409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Subsidized:  For undergraduate loans disbursed after July 1, 2015</a:t>
            </a:r>
          </a:p>
          <a:p>
            <a:r>
              <a:rPr lang="en-US" dirty="0"/>
              <a:t>Unsubsidized:  Interest accrues upon disbursement</a:t>
            </a:r>
          </a:p>
          <a:p>
            <a:r>
              <a:rPr lang="en-US" dirty="0"/>
              <a:t>Repayment begins 6 months after student ceases half-time enrollment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56</a:t>
            </a:fld>
            <a:endParaRPr lang="en-US"/>
          </a:p>
        </p:txBody>
      </p:sp>
    </p:spTree>
    <p:extLst>
      <p:ext uri="{BB962C8B-B14F-4D97-AF65-F5344CB8AC3E}">
        <p14:creationId xmlns:p14="http://schemas.microsoft.com/office/powerpoint/2010/main" val="2075133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Subsidized loan amount will be awarded based on remaining</a:t>
            </a:r>
            <a:r>
              <a:rPr lang="en-US" baseline="0" dirty="0" smtClean="0"/>
              <a:t> need determined by FAFSA results. </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57</a:t>
            </a:fld>
            <a:endParaRPr lang="en-US"/>
          </a:p>
        </p:txBody>
      </p:sp>
    </p:spTree>
    <p:extLst>
      <p:ext uri="{BB962C8B-B14F-4D97-AF65-F5344CB8AC3E}">
        <p14:creationId xmlns:p14="http://schemas.microsoft.com/office/powerpoint/2010/main" val="2821867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58</a:t>
            </a:fld>
            <a:endParaRPr lang="en-US"/>
          </a:p>
        </p:txBody>
      </p:sp>
    </p:spTree>
    <p:extLst>
      <p:ext uri="{BB962C8B-B14F-4D97-AF65-F5344CB8AC3E}">
        <p14:creationId xmlns:p14="http://schemas.microsoft.com/office/powerpoint/2010/main" val="1906227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 year max may change on</a:t>
            </a:r>
            <a:r>
              <a:rPr lang="en-US" baseline="0" dirty="0" smtClean="0"/>
              <a:t> October 1, 2016</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59</a:t>
            </a:fld>
            <a:endParaRPr lang="en-US"/>
          </a:p>
        </p:txBody>
      </p:sp>
    </p:spTree>
    <p:extLst>
      <p:ext uri="{BB962C8B-B14F-4D97-AF65-F5344CB8AC3E}">
        <p14:creationId xmlns:p14="http://schemas.microsoft.com/office/powerpoint/2010/main" val="688212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Students must make a decision in </a:t>
            </a:r>
            <a:r>
              <a:rPr lang="en-US" dirty="0" err="1"/>
              <a:t>FlashLine</a:t>
            </a:r>
            <a:r>
              <a:rPr lang="en-US" dirty="0"/>
              <a:t> to Accept, Decline, or Accept Partial Amount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60</a:t>
            </a:fld>
            <a:endParaRPr lang="en-US"/>
          </a:p>
        </p:txBody>
      </p:sp>
    </p:spTree>
    <p:extLst>
      <p:ext uri="{BB962C8B-B14F-4D97-AF65-F5344CB8AC3E}">
        <p14:creationId xmlns:p14="http://schemas.microsoft.com/office/powerpoint/2010/main" val="105474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6</a:t>
            </a:fld>
            <a:endParaRPr lang="en-US"/>
          </a:p>
        </p:txBody>
      </p:sp>
    </p:spTree>
    <p:extLst>
      <p:ext uri="{BB962C8B-B14F-4D97-AF65-F5344CB8AC3E}">
        <p14:creationId xmlns:p14="http://schemas.microsoft.com/office/powerpoint/2010/main" val="731471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61</a:t>
            </a:fld>
            <a:endParaRPr lang="en-US"/>
          </a:p>
        </p:txBody>
      </p:sp>
    </p:spTree>
    <p:extLst>
      <p:ext uri="{BB962C8B-B14F-4D97-AF65-F5344CB8AC3E}">
        <p14:creationId xmlns:p14="http://schemas.microsoft.com/office/powerpoint/2010/main" val="1583769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Entrance Counseling and completing the Master Promissory Note is done at </a:t>
            </a:r>
            <a:r>
              <a:rPr lang="en-US" dirty="0">
                <a:hlinkClick r:id="rId3"/>
              </a:rPr>
              <a:t>www.studentloans.gov</a:t>
            </a:r>
            <a:endParaRPr lang="en-US" dirty="0"/>
          </a:p>
          <a:p>
            <a:r>
              <a:rPr lang="en-US" dirty="0"/>
              <a:t>You will need your FSAID Username/email and FSAID password</a:t>
            </a:r>
          </a:p>
          <a:p>
            <a:r>
              <a:rPr lang="en-US" dirty="0"/>
              <a:t>You will be given 3 different types of counseling options to complete.  Be sure to complete the one titled “Entrance” counseling.</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62</a:t>
            </a:fld>
            <a:endParaRPr lang="en-US"/>
          </a:p>
        </p:txBody>
      </p:sp>
    </p:spTree>
    <p:extLst>
      <p:ext uri="{BB962C8B-B14F-4D97-AF65-F5344CB8AC3E}">
        <p14:creationId xmlns:p14="http://schemas.microsoft.com/office/powerpoint/2010/main" val="2460457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Electronic application process for parent or step-parent on FAFSA</a:t>
            </a:r>
          </a:p>
          <a:p>
            <a:r>
              <a:rPr lang="en-US" dirty="0"/>
              <a:t>Must have completed a </a:t>
            </a:r>
            <a:r>
              <a:rPr lang="en-US" dirty="0" smtClean="0"/>
              <a:t>FAFSA</a:t>
            </a:r>
          </a:p>
          <a:p>
            <a:r>
              <a:rPr lang="en-US" dirty="0" smtClean="0"/>
              <a:t>Use</a:t>
            </a:r>
            <a:r>
              <a:rPr lang="en-US" baseline="0" dirty="0" smtClean="0"/>
              <a:t> parent FSA ID and password</a:t>
            </a:r>
            <a:endParaRPr lang="en-US" dirty="0"/>
          </a:p>
          <a:p>
            <a:r>
              <a:rPr lang="en-US" dirty="0"/>
              <a:t>Approval contingent upon credit worthiness	</a:t>
            </a:r>
          </a:p>
          <a:p>
            <a:r>
              <a:rPr lang="en-US" dirty="0"/>
              <a:t>4.272% origination fee as of Oct 1, 2015</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63</a:t>
            </a:fld>
            <a:endParaRPr lang="en-US"/>
          </a:p>
        </p:txBody>
      </p:sp>
    </p:spTree>
    <p:extLst>
      <p:ext uri="{BB962C8B-B14F-4D97-AF65-F5344CB8AC3E}">
        <p14:creationId xmlns:p14="http://schemas.microsoft.com/office/powerpoint/2010/main" val="4135138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64</a:t>
            </a:fld>
            <a:endParaRPr lang="en-US"/>
          </a:p>
        </p:txBody>
      </p:sp>
    </p:spTree>
    <p:extLst>
      <p:ext uri="{BB962C8B-B14F-4D97-AF65-F5344CB8AC3E}">
        <p14:creationId xmlns:p14="http://schemas.microsoft.com/office/powerpoint/2010/main" val="33357823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65</a:t>
            </a:fld>
            <a:endParaRPr lang="en-US"/>
          </a:p>
        </p:txBody>
      </p:sp>
    </p:spTree>
    <p:extLst>
      <p:ext uri="{BB962C8B-B14F-4D97-AF65-F5344CB8AC3E}">
        <p14:creationId xmlns:p14="http://schemas.microsoft.com/office/powerpoint/2010/main" val="33357823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66</a:t>
            </a:fld>
            <a:endParaRPr lang="en-US"/>
          </a:p>
        </p:txBody>
      </p:sp>
    </p:spTree>
    <p:extLst>
      <p:ext uri="{BB962C8B-B14F-4D97-AF65-F5344CB8AC3E}">
        <p14:creationId xmlns:p14="http://schemas.microsoft.com/office/powerpoint/2010/main" val="1899422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Can compare up to 5 loans at a time</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67</a:t>
            </a:fld>
            <a:endParaRPr lang="en-US"/>
          </a:p>
        </p:txBody>
      </p:sp>
    </p:spTree>
    <p:extLst>
      <p:ext uri="{BB962C8B-B14F-4D97-AF65-F5344CB8AC3E}">
        <p14:creationId xmlns:p14="http://schemas.microsoft.com/office/powerpoint/2010/main" val="167546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68</a:t>
            </a:fld>
            <a:endParaRPr lang="en-US"/>
          </a:p>
        </p:txBody>
      </p:sp>
    </p:spTree>
    <p:extLst>
      <p:ext uri="{BB962C8B-B14F-4D97-AF65-F5344CB8AC3E}">
        <p14:creationId xmlns:p14="http://schemas.microsoft.com/office/powerpoint/2010/main" val="1571445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69</a:t>
            </a:fld>
            <a:endParaRPr lang="en-US"/>
          </a:p>
        </p:txBody>
      </p:sp>
    </p:spTree>
    <p:extLst>
      <p:ext uri="{BB962C8B-B14F-4D97-AF65-F5344CB8AC3E}">
        <p14:creationId xmlns:p14="http://schemas.microsoft.com/office/powerpoint/2010/main" val="2887907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 is important to maintain a good GPA and to complete all of your courses in order to continue receiving financial aid</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70</a:t>
            </a:fld>
            <a:endParaRPr lang="en-US"/>
          </a:p>
        </p:txBody>
      </p:sp>
    </p:spTree>
    <p:extLst>
      <p:ext uri="{BB962C8B-B14F-4D97-AF65-F5344CB8AC3E}">
        <p14:creationId xmlns:p14="http://schemas.microsoft.com/office/powerpoint/2010/main" val="189374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semesters </a:t>
            </a:r>
          </a:p>
          <a:p>
            <a:r>
              <a:rPr lang="en-US" dirty="0"/>
              <a:t> </a:t>
            </a:r>
          </a:p>
          <a:p>
            <a:r>
              <a:rPr lang="en-US" dirty="0"/>
              <a:t>Trustee is the largest, $1000-$5000 , split Fall/Spring</a:t>
            </a:r>
          </a:p>
          <a:p>
            <a:r>
              <a:rPr lang="en-US" dirty="0"/>
              <a:t> </a:t>
            </a:r>
          </a:p>
          <a:p>
            <a:r>
              <a:rPr lang="en-US" dirty="0"/>
              <a:t>Founders (donor) - Premier, amount awarded changes each year, $500 - Full</a:t>
            </a:r>
          </a:p>
          <a:p>
            <a:r>
              <a:rPr lang="en-US" dirty="0"/>
              <a:t> </a:t>
            </a:r>
          </a:p>
          <a:p>
            <a:r>
              <a:rPr lang="en-US" dirty="0"/>
              <a:t>Oscar Richie - underrepresented </a:t>
            </a:r>
            <a:r>
              <a:rPr lang="en-US" dirty="0" smtClean="0"/>
              <a:t>African American, Latino </a:t>
            </a:r>
            <a:r>
              <a:rPr lang="en-US" dirty="0"/>
              <a:t>and native </a:t>
            </a:r>
            <a:r>
              <a:rPr lang="en-US" dirty="0" smtClean="0"/>
              <a:t>American, $3000</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a:t>
            </a:fld>
            <a:endParaRPr lang="en-US"/>
          </a:p>
        </p:txBody>
      </p:sp>
    </p:spTree>
    <p:extLst>
      <p:ext uri="{BB962C8B-B14F-4D97-AF65-F5344CB8AC3E}">
        <p14:creationId xmlns:p14="http://schemas.microsoft.com/office/powerpoint/2010/main" val="23173648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71</a:t>
            </a:fld>
            <a:endParaRPr lang="en-US"/>
          </a:p>
        </p:txBody>
      </p:sp>
    </p:spTree>
    <p:extLst>
      <p:ext uri="{BB962C8B-B14F-4D97-AF65-F5344CB8AC3E}">
        <p14:creationId xmlns:p14="http://schemas.microsoft.com/office/powerpoint/2010/main" val="11932380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72</a:t>
            </a:fld>
            <a:endParaRPr lang="en-US"/>
          </a:p>
        </p:txBody>
      </p:sp>
    </p:spTree>
    <p:extLst>
      <p:ext uri="{BB962C8B-B14F-4D97-AF65-F5344CB8AC3E}">
        <p14:creationId xmlns:p14="http://schemas.microsoft.com/office/powerpoint/2010/main" val="1817704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73</a:t>
            </a:fld>
            <a:endParaRPr lang="en-US"/>
          </a:p>
        </p:txBody>
      </p:sp>
    </p:spTree>
    <p:extLst>
      <p:ext uri="{BB962C8B-B14F-4D97-AF65-F5344CB8AC3E}">
        <p14:creationId xmlns:p14="http://schemas.microsoft.com/office/powerpoint/2010/main" val="16378315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74</a:t>
            </a:fld>
            <a:endParaRPr lang="en-US"/>
          </a:p>
        </p:txBody>
      </p:sp>
    </p:spTree>
    <p:extLst>
      <p:ext uri="{BB962C8B-B14F-4D97-AF65-F5344CB8AC3E}">
        <p14:creationId xmlns:p14="http://schemas.microsoft.com/office/powerpoint/2010/main" val="3022529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the official office that handles any billing issues such as charges, payment plans, refunds etc. We’ll review </a:t>
            </a:r>
            <a:r>
              <a:rPr lang="en-US" dirty="0" smtClean="0"/>
              <a:t>the direct cost charges and a couple of examples.</a:t>
            </a:r>
            <a:endParaRPr lang="en-US" dirty="0"/>
          </a:p>
          <a:p>
            <a:r>
              <a:rPr lang="en-US" dirty="0"/>
              <a:t>Here is a copy of the billing invoice that will be emailed to you by the Bursar’s office.  They no longer mail the invoices out.</a:t>
            </a:r>
          </a:p>
          <a:p>
            <a:r>
              <a:rPr lang="en-US" dirty="0"/>
              <a:t>Please feel free to visit their website or give them a call at the contact information on the website. </a:t>
            </a:r>
          </a:p>
          <a:p>
            <a:r>
              <a:rPr lang="en-US" dirty="0"/>
              <a:t>We do have representatives here from their office. You may also feel free to visit their table with any questions.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75</a:t>
            </a:fld>
            <a:endParaRPr lang="en-US"/>
          </a:p>
        </p:txBody>
      </p:sp>
    </p:spTree>
    <p:extLst>
      <p:ext uri="{BB962C8B-B14F-4D97-AF65-F5344CB8AC3E}">
        <p14:creationId xmlns:p14="http://schemas.microsoft.com/office/powerpoint/2010/main" val="2008719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Now we will discuss Direct cost. List the 3. The </a:t>
            </a:r>
            <a:r>
              <a:rPr lang="en-US" dirty="0"/>
              <a:t>current per credit hour rate is $456 for undergrad Ohio resident. Non-Ohio is $818 per </a:t>
            </a:r>
            <a:r>
              <a:rPr lang="en-US" dirty="0" smtClean="0"/>
              <a:t>credit. Tuition</a:t>
            </a:r>
            <a:r>
              <a:rPr lang="en-US" baseline="0" dirty="0" smtClean="0"/>
              <a:t> is frozen for the 16-17 academic for in-state residences only. So the $456 credit hour will remain the same for 16-17.</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76</a:t>
            </a:fld>
            <a:endParaRPr lang="en-US"/>
          </a:p>
        </p:txBody>
      </p:sp>
    </p:spTree>
    <p:extLst>
      <p:ext uri="{BB962C8B-B14F-4D97-AF65-F5344CB8AC3E}">
        <p14:creationId xmlns:p14="http://schemas.microsoft.com/office/powerpoint/2010/main" val="18616500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Breakdown</a:t>
            </a:r>
            <a:r>
              <a:rPr lang="en-US" baseline="0" dirty="0" smtClean="0"/>
              <a:t> off all room rates by residence hall is on www.kent.edu/housing. We have Residence Services reps here if you have any further questions.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77</a:t>
            </a:fld>
            <a:endParaRPr lang="en-US"/>
          </a:p>
        </p:txBody>
      </p:sp>
    </p:spTree>
    <p:extLst>
      <p:ext uri="{BB962C8B-B14F-4D97-AF65-F5344CB8AC3E}">
        <p14:creationId xmlns:p14="http://schemas.microsoft.com/office/powerpoint/2010/main" val="41763352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Meal Plan is also know as Board-plan rates/Dining plan</a:t>
            </a:r>
          </a:p>
          <a:p>
            <a:r>
              <a:rPr lang="en-US" dirty="0"/>
              <a:t>The website will give you a list of all </a:t>
            </a:r>
            <a:r>
              <a:rPr lang="en-US" dirty="0" smtClean="0"/>
              <a:t>meal </a:t>
            </a:r>
            <a:r>
              <a:rPr lang="en-US" dirty="0"/>
              <a:t>plans with their </a:t>
            </a:r>
            <a:r>
              <a:rPr lang="en-US" dirty="0" smtClean="0"/>
              <a:t>cost and details</a:t>
            </a:r>
          </a:p>
          <a:p>
            <a:endParaRPr lang="en-US" dirty="0" smtClean="0"/>
          </a:p>
          <a:p>
            <a:r>
              <a:rPr lang="en-US" b="1" dirty="0" smtClean="0"/>
              <a:t>All</a:t>
            </a:r>
            <a:r>
              <a:rPr lang="en-US" dirty="0" smtClean="0"/>
              <a:t> roll over</a:t>
            </a:r>
            <a:r>
              <a:rPr lang="en-US" baseline="0" dirty="0" smtClean="0"/>
              <a:t> semester to semester, but not past the spring semester</a:t>
            </a:r>
          </a:p>
          <a:p>
            <a:endParaRPr lang="en-US" baseline="0" dirty="0" smtClean="0"/>
          </a:p>
          <a:p>
            <a:r>
              <a:rPr lang="en-US" baseline="0" dirty="0" smtClean="0"/>
              <a:t>Premier and Premier Plus roll over semester to semester, YEAR to YEAR with the purchase of another Premier or Premier Plus plan the following fall</a:t>
            </a:r>
            <a:endParaRPr lang="en-US" dirty="0"/>
          </a:p>
          <a:p>
            <a:r>
              <a:rPr lang="en-US" dirty="0"/>
              <a:t>Rates listed are for 2015-2016</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78</a:t>
            </a:fld>
            <a:endParaRPr lang="en-US"/>
          </a:p>
        </p:txBody>
      </p:sp>
    </p:spTree>
    <p:extLst>
      <p:ext uri="{BB962C8B-B14F-4D97-AF65-F5344CB8AC3E}">
        <p14:creationId xmlns:p14="http://schemas.microsoft.com/office/powerpoint/2010/main" val="41763352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a:t>
            </a:r>
            <a:r>
              <a:rPr lang="en-US" baseline="0" dirty="0" smtClean="0"/>
              <a:t> example of what your invoice may look like</a:t>
            </a:r>
          </a:p>
          <a:p>
            <a:r>
              <a:rPr lang="en-US" dirty="0" smtClean="0"/>
              <a:t>Instructional </a:t>
            </a:r>
            <a:r>
              <a:rPr lang="en-US" dirty="0"/>
              <a:t>Fees are all class fees</a:t>
            </a:r>
          </a:p>
          <a:p>
            <a:r>
              <a:rPr lang="en-US" dirty="0"/>
              <a:t>General Fees are service fees such as the recreation center</a:t>
            </a:r>
          </a:p>
          <a:p>
            <a:r>
              <a:rPr lang="en-US" dirty="0"/>
              <a:t>Some programs may have additional </a:t>
            </a:r>
            <a:r>
              <a:rPr lang="en-US" dirty="0" smtClean="0"/>
              <a:t>fees</a:t>
            </a:r>
          </a:p>
          <a:p>
            <a:endParaRPr lang="en-US" dirty="0" smtClean="0"/>
          </a:p>
          <a:p>
            <a:r>
              <a:rPr lang="en-US" dirty="0" err="1" smtClean="0"/>
              <a:t>Leebrick</a:t>
            </a:r>
            <a:r>
              <a:rPr lang="en-US" baseline="0" dirty="0" smtClean="0"/>
              <a:t> Hall in Tri-Towers has standard double rooms</a:t>
            </a:r>
          </a:p>
          <a:p>
            <a:endParaRPr lang="en-US" baseline="0" dirty="0" smtClean="0"/>
          </a:p>
          <a:p>
            <a:r>
              <a:rPr lang="en-US" baseline="0" dirty="0" smtClean="0"/>
              <a:t>Keep in mind this doesn’t include books or personal expenses</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79</a:t>
            </a:fld>
            <a:endParaRPr lang="en-US"/>
          </a:p>
        </p:txBody>
      </p:sp>
    </p:spTree>
    <p:extLst>
      <p:ext uri="{BB962C8B-B14F-4D97-AF65-F5344CB8AC3E}">
        <p14:creationId xmlns:p14="http://schemas.microsoft.com/office/powerpoint/2010/main" val="31286305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payment option we will talk about is the single payment</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80</a:t>
            </a:fld>
            <a:endParaRPr lang="en-US"/>
          </a:p>
        </p:txBody>
      </p:sp>
    </p:spTree>
    <p:extLst>
      <p:ext uri="{BB962C8B-B14F-4D97-AF65-F5344CB8AC3E}">
        <p14:creationId xmlns:p14="http://schemas.microsoft.com/office/powerpoint/2010/main" val="345426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Invited to apply to Honors College - application and essay</a:t>
            </a:r>
          </a:p>
          <a:p>
            <a:r>
              <a:rPr lang="en-US" dirty="0"/>
              <a:t> </a:t>
            </a:r>
          </a:p>
          <a:p>
            <a:r>
              <a:rPr lang="en-US" dirty="0"/>
              <a:t>Contact Honors for more information</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a:t>
            </a:fld>
            <a:endParaRPr lang="en-US"/>
          </a:p>
        </p:txBody>
      </p:sp>
    </p:spTree>
    <p:extLst>
      <p:ext uri="{BB962C8B-B14F-4D97-AF65-F5344CB8AC3E}">
        <p14:creationId xmlns:p14="http://schemas.microsoft.com/office/powerpoint/2010/main" val="4273186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an example with Suzie </a:t>
            </a:r>
            <a:r>
              <a:rPr lang="en-US" dirty="0" smtClean="0"/>
              <a:t>Kent</a:t>
            </a:r>
          </a:p>
          <a:p>
            <a:r>
              <a:rPr lang="en-US" dirty="0" smtClean="0"/>
              <a:t>Let’s take a look at her award</a:t>
            </a:r>
            <a:r>
              <a:rPr lang="en-US" baseline="0" dirty="0" smtClean="0"/>
              <a:t> financial aid</a:t>
            </a:r>
            <a:endParaRPr lang="en-US" dirty="0"/>
          </a:p>
          <a:p>
            <a:r>
              <a:rPr lang="en-US" dirty="0"/>
              <a:t>Remember as stated before, FWS is not deducted from the bill</a:t>
            </a:r>
          </a:p>
          <a:p>
            <a:r>
              <a:rPr lang="en-US" dirty="0"/>
              <a:t>There is a loan fee of 1.068</a:t>
            </a:r>
            <a:r>
              <a:rPr lang="en-US" dirty="0" smtClean="0"/>
              <a:t>% - sub is interest free</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81</a:t>
            </a:fld>
            <a:endParaRPr lang="en-US"/>
          </a:p>
        </p:txBody>
      </p:sp>
    </p:spTree>
    <p:extLst>
      <p:ext uri="{BB962C8B-B14F-4D97-AF65-F5344CB8AC3E}">
        <p14:creationId xmlns:p14="http://schemas.microsoft.com/office/powerpoint/2010/main" val="2519938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82</a:t>
            </a:fld>
            <a:endParaRPr lang="en-US"/>
          </a:p>
        </p:txBody>
      </p:sp>
    </p:spTree>
    <p:extLst>
      <p:ext uri="{BB962C8B-B14F-4D97-AF65-F5344CB8AC3E}">
        <p14:creationId xmlns:p14="http://schemas.microsoft.com/office/powerpoint/2010/main" val="42435624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plan on doing a single payment or making</a:t>
            </a:r>
            <a:r>
              <a:rPr lang="en-US" baseline="0" dirty="0" smtClean="0"/>
              <a:t> multiple payments before the due date: Here is the website.</a:t>
            </a:r>
          </a:p>
          <a:p>
            <a:r>
              <a:rPr lang="en-US" dirty="0" smtClean="0"/>
              <a:t>You </a:t>
            </a:r>
            <a:r>
              <a:rPr lang="en-US" dirty="0"/>
              <a:t>can log in as student or non-student</a:t>
            </a:r>
          </a:p>
          <a:p>
            <a:r>
              <a:rPr lang="en-US" dirty="0"/>
              <a:t>No paper bill</a:t>
            </a:r>
          </a:p>
          <a:p>
            <a:r>
              <a:rPr lang="en-US" dirty="0"/>
              <a:t>Bills are processed every term but not all registration activity may result in an e-bill being generated prior to due date</a:t>
            </a:r>
          </a:p>
          <a:p>
            <a:r>
              <a:rPr lang="en-US" dirty="0" err="1"/>
              <a:t>Flashline</a:t>
            </a:r>
            <a:r>
              <a:rPr lang="en-US" dirty="0"/>
              <a:t> account summary has most up to date information </a:t>
            </a:r>
            <a:r>
              <a:rPr lang="en-US" dirty="0" smtClean="0"/>
              <a:t> Spring </a:t>
            </a:r>
            <a:r>
              <a:rPr lang="en-US" dirty="0" err="1"/>
              <a:t>ebills</a:t>
            </a:r>
            <a:r>
              <a:rPr lang="en-US" dirty="0"/>
              <a:t> sent in November </a:t>
            </a:r>
          </a:p>
          <a:p>
            <a:r>
              <a:rPr lang="en-US" dirty="0"/>
              <a:t>Can also pay in person and via mail.  Directions are on the website</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83</a:t>
            </a:fld>
            <a:endParaRPr lang="en-US"/>
          </a:p>
        </p:txBody>
      </p:sp>
    </p:spTree>
    <p:extLst>
      <p:ext uri="{BB962C8B-B14F-4D97-AF65-F5344CB8AC3E}">
        <p14:creationId xmlns:p14="http://schemas.microsoft.com/office/powerpoint/2010/main" val="23164887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Credit/Debit card payments cannot be accepted over the phone or in person</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84</a:t>
            </a:fld>
            <a:endParaRPr lang="en-US"/>
          </a:p>
        </p:txBody>
      </p:sp>
    </p:spTree>
    <p:extLst>
      <p:ext uri="{BB962C8B-B14F-4D97-AF65-F5344CB8AC3E}">
        <p14:creationId xmlns:p14="http://schemas.microsoft.com/office/powerpoint/2010/main" val="21347817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payment</a:t>
            </a:r>
            <a:r>
              <a:rPr lang="en-US" baseline="0" dirty="0" smtClean="0"/>
              <a:t> options we will discuss are the monthly payment plans.</a:t>
            </a:r>
          </a:p>
          <a:p>
            <a:r>
              <a:rPr lang="en-US" dirty="0" smtClean="0"/>
              <a:t>Only </a:t>
            </a:r>
            <a:r>
              <a:rPr lang="en-US" dirty="0"/>
              <a:t>available Fall and Spring semesters; not available in the Summer</a:t>
            </a:r>
          </a:p>
          <a:p>
            <a:r>
              <a:rPr lang="en-US" dirty="0"/>
              <a:t>Done via </a:t>
            </a:r>
            <a:r>
              <a:rPr lang="en-US" dirty="0" err="1"/>
              <a:t>FlashLine</a:t>
            </a:r>
            <a:r>
              <a:rPr lang="en-US" dirty="0"/>
              <a:t> account</a:t>
            </a:r>
          </a:p>
          <a:p>
            <a:r>
              <a:rPr lang="en-US" dirty="0"/>
              <a:t>If you choose this option, the due dates will be reflected on your bill</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85</a:t>
            </a:fld>
            <a:endParaRPr lang="en-US"/>
          </a:p>
        </p:txBody>
      </p:sp>
    </p:spTree>
    <p:extLst>
      <p:ext uri="{BB962C8B-B14F-4D97-AF65-F5344CB8AC3E}">
        <p14:creationId xmlns:p14="http://schemas.microsoft.com/office/powerpoint/2010/main" val="6984978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86</a:t>
            </a:fld>
            <a:endParaRPr lang="en-US"/>
          </a:p>
        </p:txBody>
      </p:sp>
    </p:spTree>
    <p:extLst>
      <p:ext uri="{BB962C8B-B14F-4D97-AF65-F5344CB8AC3E}">
        <p14:creationId xmlns:p14="http://schemas.microsoft.com/office/powerpoint/2010/main" val="22078946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87</a:t>
            </a:fld>
            <a:endParaRPr lang="en-US"/>
          </a:p>
        </p:txBody>
      </p:sp>
    </p:spTree>
    <p:extLst>
      <p:ext uri="{BB962C8B-B14F-4D97-AF65-F5344CB8AC3E}">
        <p14:creationId xmlns:p14="http://schemas.microsoft.com/office/powerpoint/2010/main" val="5445391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Suzie Kent’s example if she chooses the 4 month plan.</a:t>
            </a:r>
          </a:p>
          <a:p>
            <a:endParaRPr lang="en-US" dirty="0" smtClean="0"/>
          </a:p>
          <a:p>
            <a:r>
              <a:rPr lang="en-US" dirty="0" smtClean="0"/>
              <a:t>FWS </a:t>
            </a:r>
            <a:r>
              <a:rPr lang="en-US" dirty="0"/>
              <a:t>excluded</a:t>
            </a:r>
          </a:p>
          <a:p>
            <a:endParaRPr lang="en-US" dirty="0"/>
          </a:p>
          <a:p>
            <a:pPr defTabSz="931774">
              <a:defRPr/>
            </a:pPr>
            <a:r>
              <a:rPr lang="en-US" dirty="0"/>
              <a:t>The key point is that if a student/family enrolls in the 4-month plan prior to August 1, the August payment will be due August 1</a:t>
            </a:r>
            <a:r>
              <a:rPr lang="en-US" baseline="30000" dirty="0"/>
              <a:t>st</a:t>
            </a:r>
            <a:r>
              <a:rPr lang="en-US" dirty="0"/>
              <a:t> and the enrollment fee is paid at the time you enroll in the installment plan.  In this example, the enrollment fee was paid prior to August 1.  </a:t>
            </a:r>
          </a:p>
          <a:p>
            <a:pPr defTabSz="931774">
              <a:defRPr/>
            </a:pPr>
            <a:endParaRPr lang="en-US" dirty="0"/>
          </a:p>
          <a:p>
            <a:pPr defTabSz="931774">
              <a:defRPr/>
            </a:pPr>
            <a:r>
              <a:rPr lang="en-US" dirty="0"/>
              <a:t>If they enroll in the 4-payment plan between August 1-12, the enrollment fee and first month (August) payment is due at the time of enrollment</a:t>
            </a:r>
            <a:r>
              <a:rPr lang="en-US" dirty="0" smtClean="0"/>
              <a:t>.</a:t>
            </a:r>
          </a:p>
          <a:p>
            <a:pPr defTabSz="931774">
              <a:defRPr/>
            </a:pPr>
            <a:endParaRPr lang="en-US" dirty="0" smtClean="0"/>
          </a:p>
          <a:p>
            <a:pPr defTabSz="931774">
              <a:defRPr/>
            </a:pPr>
            <a:r>
              <a:rPr lang="en-US" dirty="0" smtClean="0"/>
              <a:t>Again</a:t>
            </a:r>
            <a:r>
              <a:rPr lang="en-US" baseline="0" dirty="0" smtClean="0"/>
              <a:t> Bursar reps are available for questions.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88</a:t>
            </a:fld>
            <a:endParaRPr lang="en-US"/>
          </a:p>
        </p:txBody>
      </p:sp>
    </p:spTree>
    <p:extLst>
      <p:ext uri="{BB962C8B-B14F-4D97-AF65-F5344CB8AC3E}">
        <p14:creationId xmlns:p14="http://schemas.microsoft.com/office/powerpoint/2010/main" val="39680010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 First Program is only for freshmen</a:t>
            </a:r>
          </a:p>
          <a:p>
            <a:r>
              <a:rPr lang="en-US" dirty="0"/>
              <a:t>For families who want to pay their students entire college tuition, meaning up until the year they graduate</a:t>
            </a:r>
          </a:p>
          <a:p>
            <a:r>
              <a:rPr lang="en-US" dirty="0"/>
              <a:t>? is the contact in the Bursar’s office for this program if you need more information.</a:t>
            </a:r>
          </a:p>
          <a:p>
            <a:r>
              <a:rPr lang="en-US" dirty="0"/>
              <a:t> </a:t>
            </a:r>
          </a:p>
          <a:p>
            <a:r>
              <a:rPr lang="en-US" dirty="0"/>
              <a:t>&gt;&gt; Kent State University does not process billing information for 529 Prepayment College Plans. Students should contact their individual prepaid college plan for fund release requirements. If your 529 payment will not be released by the semester due date, please supply the Bursar’s Office with proof of benefits from the 529 plan in order to allow the Bursar’s Office to make sure the student’s schedule is not cancelled for non-payment.</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89</a:t>
            </a:fld>
            <a:endParaRPr lang="en-US"/>
          </a:p>
        </p:txBody>
      </p:sp>
    </p:spTree>
    <p:extLst>
      <p:ext uri="{BB962C8B-B14F-4D97-AF65-F5344CB8AC3E}">
        <p14:creationId xmlns:p14="http://schemas.microsoft.com/office/powerpoint/2010/main" val="6103785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we’ve talked about charges and payment options, we will touch a little on another topic mainly administered through the Bursar’s Office. </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90</a:t>
            </a:fld>
            <a:endParaRPr lang="en-US"/>
          </a:p>
        </p:txBody>
      </p:sp>
    </p:spTree>
    <p:extLst>
      <p:ext uri="{BB962C8B-B14F-4D97-AF65-F5344CB8AC3E}">
        <p14:creationId xmlns:p14="http://schemas.microsoft.com/office/powerpoint/2010/main" val="1441256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Grant is child/step-child of KSU alumni</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a:t>
            </a:fld>
            <a:endParaRPr lang="en-US"/>
          </a:p>
        </p:txBody>
      </p:sp>
    </p:spTree>
    <p:extLst>
      <p:ext uri="{BB962C8B-B14F-4D97-AF65-F5344CB8AC3E}">
        <p14:creationId xmlns:p14="http://schemas.microsoft.com/office/powerpoint/2010/main" val="3205610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Not all residence halls cost the same</a:t>
            </a:r>
          </a:p>
          <a:p>
            <a:r>
              <a:rPr lang="en-US" dirty="0"/>
              <a:t>   Most students can make it with the basic meal plan</a:t>
            </a:r>
          </a:p>
          <a:p>
            <a:r>
              <a:rPr lang="en-US" dirty="0"/>
              <a:t>   Keep expenses as low as possible</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91</a:t>
            </a:fld>
            <a:endParaRPr lang="en-US"/>
          </a:p>
        </p:txBody>
      </p:sp>
    </p:spTree>
    <p:extLst>
      <p:ext uri="{BB962C8B-B14F-4D97-AF65-F5344CB8AC3E}">
        <p14:creationId xmlns:p14="http://schemas.microsoft.com/office/powerpoint/2010/main" val="3427097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2. Books and supplies (or personal expenses) are not included on the students bill</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92</a:t>
            </a:fld>
            <a:endParaRPr lang="en-US"/>
          </a:p>
        </p:txBody>
      </p:sp>
    </p:spTree>
    <p:extLst>
      <p:ext uri="{BB962C8B-B14F-4D97-AF65-F5344CB8AC3E}">
        <p14:creationId xmlns:p14="http://schemas.microsoft.com/office/powerpoint/2010/main" val="40167408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Will receive in March</a:t>
            </a:r>
          </a:p>
          <a:p>
            <a:r>
              <a:rPr lang="en-US" dirty="0"/>
              <a:t>   There will be a worksheet included to complete these </a:t>
            </a:r>
            <a:r>
              <a:rPr lang="en-US" dirty="0" smtClean="0"/>
              <a:t>steps – Award Letter Guide</a:t>
            </a:r>
            <a:endParaRPr lang="en-US" dirty="0"/>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93</a:t>
            </a:fld>
            <a:endParaRPr lang="en-US"/>
          </a:p>
        </p:txBody>
      </p:sp>
    </p:spTree>
    <p:extLst>
      <p:ext uri="{BB962C8B-B14F-4D97-AF65-F5344CB8AC3E}">
        <p14:creationId xmlns:p14="http://schemas.microsoft.com/office/powerpoint/2010/main" val="1927161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Loan management is very important</a:t>
            </a:r>
          </a:p>
          <a:p>
            <a:r>
              <a:rPr lang="en-US" dirty="0"/>
              <a:t>   You must repay them back, so you want to only borrow what you need </a:t>
            </a:r>
          </a:p>
          <a:p>
            <a:r>
              <a:rPr lang="en-US" dirty="0"/>
              <a:t>   Sub vs Unsub</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94</a:t>
            </a:fld>
            <a:endParaRPr lang="en-US"/>
          </a:p>
        </p:txBody>
      </p:sp>
    </p:spTree>
    <p:extLst>
      <p:ext uri="{BB962C8B-B14F-4D97-AF65-F5344CB8AC3E}">
        <p14:creationId xmlns:p14="http://schemas.microsoft.com/office/powerpoint/2010/main" val="24811449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6E4F5D-8CAB-460A-9EE2-75E3A57CFA2C}" type="slidenum">
              <a:rPr lang="en-US" smtClean="0"/>
              <a:t>95</a:t>
            </a:fld>
            <a:endParaRPr lang="en-US"/>
          </a:p>
        </p:txBody>
      </p:sp>
    </p:spTree>
    <p:extLst>
      <p:ext uri="{BB962C8B-B14F-4D97-AF65-F5344CB8AC3E}">
        <p14:creationId xmlns:p14="http://schemas.microsoft.com/office/powerpoint/2010/main" val="41551850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a:t>
            </a:r>
            <a:r>
              <a:rPr lang="en-US" baseline="0" dirty="0" smtClean="0"/>
              <a:t> will go over some resources to assist you.</a:t>
            </a:r>
          </a:p>
          <a:p>
            <a:r>
              <a:rPr lang="en-US" dirty="0" smtClean="0"/>
              <a:t>www.mymoney.gov</a:t>
            </a:r>
          </a:p>
          <a:p>
            <a:r>
              <a:rPr lang="en-US" dirty="0" smtClean="0"/>
              <a:t>Can</a:t>
            </a:r>
            <a:r>
              <a:rPr lang="en-US" baseline="0" dirty="0" smtClean="0"/>
              <a:t> help with financial basics including borrowing and spending</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96</a:t>
            </a:fld>
            <a:endParaRPr lang="en-US"/>
          </a:p>
        </p:txBody>
      </p:sp>
    </p:spTree>
    <p:extLst>
      <p:ext uri="{BB962C8B-B14F-4D97-AF65-F5344CB8AC3E}">
        <p14:creationId xmlns:p14="http://schemas.microsoft.com/office/powerpoint/2010/main" val="19676424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 tool with info that helps you understand your financial aid and finances</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97</a:t>
            </a:fld>
            <a:endParaRPr lang="en-US"/>
          </a:p>
        </p:txBody>
      </p:sp>
    </p:spTree>
    <p:extLst>
      <p:ext uri="{BB962C8B-B14F-4D97-AF65-F5344CB8AC3E}">
        <p14:creationId xmlns:p14="http://schemas.microsoft.com/office/powerpoint/2010/main" val="8701691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of all federal loans, amounts borrowed, institution borrowed at and lender information.</a:t>
            </a:r>
          </a:p>
          <a:p>
            <a:r>
              <a:rPr lang="en-US" dirty="0"/>
              <a:t>Recommend checking each semester or enrollment period</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98</a:t>
            </a:fld>
            <a:endParaRPr lang="en-US"/>
          </a:p>
        </p:txBody>
      </p:sp>
    </p:spTree>
    <p:extLst>
      <p:ext uri="{BB962C8B-B14F-4D97-AF65-F5344CB8AC3E}">
        <p14:creationId xmlns:p14="http://schemas.microsoft.com/office/powerpoint/2010/main" val="42697005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Link is provided to students on Bursar's website</a:t>
            </a:r>
          </a:p>
          <a:p>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100</a:t>
            </a:fld>
            <a:endParaRPr lang="en-US"/>
          </a:p>
        </p:txBody>
      </p:sp>
    </p:spTree>
    <p:extLst>
      <p:ext uri="{BB962C8B-B14F-4D97-AF65-F5344CB8AC3E}">
        <p14:creationId xmlns:p14="http://schemas.microsoft.com/office/powerpoint/2010/main" val="9268153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worksheets from </a:t>
            </a:r>
            <a:r>
              <a:rPr lang="en-US" dirty="0" err="1" smtClean="0"/>
              <a:t>CashCourse</a:t>
            </a:r>
            <a:endParaRPr lang="en-US" dirty="0"/>
          </a:p>
        </p:txBody>
      </p:sp>
      <p:sp>
        <p:nvSpPr>
          <p:cNvPr id="4" name="Slide Number Placeholder 3"/>
          <p:cNvSpPr>
            <a:spLocks noGrp="1"/>
          </p:cNvSpPr>
          <p:nvPr>
            <p:ph type="sldNum" sz="quarter" idx="10"/>
          </p:nvPr>
        </p:nvSpPr>
        <p:spPr/>
        <p:txBody>
          <a:bodyPr/>
          <a:lstStyle/>
          <a:p>
            <a:fld id="{906E4F5D-8CAB-460A-9EE2-75E3A57CFA2C}" type="slidenum">
              <a:rPr lang="en-US" smtClean="0"/>
              <a:t>101</a:t>
            </a:fld>
            <a:endParaRPr lang="en-US"/>
          </a:p>
        </p:txBody>
      </p:sp>
    </p:spTree>
    <p:extLst>
      <p:ext uri="{BB962C8B-B14F-4D97-AF65-F5344CB8AC3E}">
        <p14:creationId xmlns:p14="http://schemas.microsoft.com/office/powerpoint/2010/main" val="4289533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7"/>
            <a:ext cx="7772400" cy="147002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825659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829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525963"/>
          </a:xfrm>
        </p:spPr>
        <p:txBody>
          <a:bodyPr/>
          <a:lstStyle/>
          <a:p>
            <a:pPr lvl="0"/>
            <a:r>
              <a:rPr lang="en-US" dirty="0" smtClean="0"/>
              <a:t>Click to edit Master text styles</a:t>
            </a:r>
          </a:p>
        </p:txBody>
      </p:sp>
    </p:spTree>
    <p:extLst>
      <p:ext uri="{BB962C8B-B14F-4D97-AF65-F5344CB8AC3E}">
        <p14:creationId xmlns:p14="http://schemas.microsoft.com/office/powerpoint/2010/main" val="25192924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41248"/>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133601"/>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2873523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41248"/>
            <a:ext cx="82296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8697577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5355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7"/>
            <a:ext cx="7772400" cy="147002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053485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41248"/>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05000"/>
            <a:ext cx="8229600" cy="4525963"/>
          </a:xfrm>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A8B50FDC-A92B-47BD-89ED-7DCCF2FD9BF1}"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854F-0741-4BE1-948F-377329EA1ADA}" type="slidenum">
              <a:rPr lang="en-US" smtClean="0"/>
              <a:t>‹#›</a:t>
            </a:fld>
            <a:endParaRPr lang="en-US"/>
          </a:p>
        </p:txBody>
      </p:sp>
    </p:spTree>
    <p:extLst>
      <p:ext uri="{BB962C8B-B14F-4D97-AF65-F5344CB8AC3E}">
        <p14:creationId xmlns:p14="http://schemas.microsoft.com/office/powerpoint/2010/main" val="8414867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41248"/>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133601"/>
            <a:ext cx="4038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Tree>
    <p:extLst>
      <p:ext uri="{BB962C8B-B14F-4D97-AF65-F5344CB8AC3E}">
        <p14:creationId xmlns:p14="http://schemas.microsoft.com/office/powerpoint/2010/main" val="14824998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4124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4664054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A6E2C-8A12-4B9C-A94C-CC8B28CDB515}" type="datetimeFigureOut">
              <a:rPr lang="en-US" smtClean="0"/>
              <a:t>6/16/2016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463D-D17F-4CD9-89E7-5ACFCCB2159B}" type="slidenum">
              <a:rPr lang="en-US" smtClean="0"/>
              <a:t>‹#›</a:t>
            </a:fld>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5340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B50FDC-A92B-47BD-89ED-7DCCF2FD9BF1}" type="datetimeFigureOut">
              <a:rPr lang="en-US" smtClean="0"/>
              <a:t>6/16/2016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9854F-0741-4BE1-948F-377329EA1ADA}" type="slidenum">
              <a:rPr lang="en-US" smtClean="0"/>
              <a:t>‹#›</a:t>
            </a:fld>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744302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3" r:id="rId4"/>
    <p:sldLayoutId id="2147483664"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2.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4.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2.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5.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8.xml"/><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jpeg"/><Relationship Id="rId5" Type="http://schemas.microsoft.com/office/2007/relationships/hdphoto" Target="../media/hdphoto2.wdp"/><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ctrTitle"/>
          </p:nvPr>
        </p:nvSpPr>
        <p:spPr>
          <a:xfrm>
            <a:off x="685800" y="2693987"/>
            <a:ext cx="7772400" cy="1470025"/>
          </a:xfrm>
        </p:spPr>
        <p:txBody>
          <a:bodyPr>
            <a:noAutofit/>
          </a:bodyPr>
          <a:lstStyle/>
          <a:p>
            <a:r>
              <a:rPr lang="en-US" sz="10000" dirty="0" err="1" smtClean="0">
                <a:solidFill>
                  <a:schemeClr val="bg1"/>
                </a:solidFill>
                <a:effectLst>
                  <a:reflection blurRad="25400" stA="35000" endPos="28000" dist="12700" dir="5400000" sy="-100000" algn="bl" rotWithShape="0"/>
                </a:effectLst>
              </a:rPr>
              <a:t>Bienvenidos</a:t>
            </a:r>
            <a:endParaRPr lang="en-US" sz="10000" dirty="0">
              <a:solidFill>
                <a:schemeClr val="bg1"/>
              </a:solidFill>
              <a:effectLst>
                <a:reflection blurRad="25400" stA="35000" endPos="28000" dist="12700" dir="5400000" sy="-100000" algn="bl" rotWithShape="0"/>
              </a:effectLst>
            </a:endParaRPr>
          </a:p>
        </p:txBody>
      </p:sp>
    </p:spTree>
    <p:extLst>
      <p:ext uri="{BB962C8B-B14F-4D97-AF65-F5344CB8AC3E}">
        <p14:creationId xmlns:p14="http://schemas.microsoft.com/office/powerpoint/2010/main" val="287625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53" presetClass="entr" presetSubtype="16" fill="hold" grpId="0" nodeType="withEffect">
                                  <p:stCondLst>
                                    <p:cond delay="0"/>
                                  </p:stCondLst>
                                  <p:iterate type="wd">
                                    <p:tmPct val="0"/>
                                  </p:iterate>
                                  <p:childTnLst>
                                    <p:set>
                                      <p:cBhvr>
                                        <p:cTn id="8" dur="1" fill="hold">
                                          <p:stCondLst>
                                            <p:cond delay="0"/>
                                          </p:stCondLst>
                                        </p:cTn>
                                        <p:tgtEl>
                                          <p:spTgt spid="2"/>
                                        </p:tgtEl>
                                        <p:attrNameLst>
                                          <p:attrName>style.visibility</p:attrName>
                                        </p:attrNameLst>
                                      </p:cBhvr>
                                      <p:to>
                                        <p:strVal val="visible"/>
                                      </p:to>
                                    </p:set>
                                    <p:anim calcmode="lin" valueType="num">
                                      <p:cBhvr>
                                        <p:cTn id="9" dur="750" fill="hold"/>
                                        <p:tgtEl>
                                          <p:spTgt spid="2"/>
                                        </p:tgtEl>
                                        <p:attrNameLst>
                                          <p:attrName>ppt_w</p:attrName>
                                        </p:attrNameLst>
                                      </p:cBhvr>
                                      <p:tavLst>
                                        <p:tav tm="0">
                                          <p:val>
                                            <p:fltVal val="0"/>
                                          </p:val>
                                        </p:tav>
                                        <p:tav tm="100000">
                                          <p:val>
                                            <p:strVal val="#ppt_w"/>
                                          </p:val>
                                        </p:tav>
                                      </p:tavLst>
                                    </p:anim>
                                    <p:anim calcmode="lin" valueType="num">
                                      <p:cBhvr>
                                        <p:cTn id="10" dur="750" fill="hold"/>
                                        <p:tgtEl>
                                          <p:spTgt spid="2"/>
                                        </p:tgtEl>
                                        <p:attrNameLst>
                                          <p:attrName>ppt_h</p:attrName>
                                        </p:attrNameLst>
                                      </p:cBhvr>
                                      <p:tavLst>
                                        <p:tav tm="0">
                                          <p:val>
                                            <p:fltVal val="0"/>
                                          </p:val>
                                        </p:tav>
                                        <p:tav tm="100000">
                                          <p:val>
                                            <p:strVal val="#ppt_h"/>
                                          </p:val>
                                        </p:tav>
                                      </p:tavLst>
                                    </p:anim>
                                    <p:animEffect transition="in" filter="fade">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990600"/>
            <a:ext cx="8229600" cy="5440363"/>
          </a:xfrm>
        </p:spPr>
        <p:txBody>
          <a:bodyPr/>
          <a:lstStyle/>
          <a:p>
            <a:pPr marL="0" indent="0" algn="ctr">
              <a:buNone/>
            </a:pPr>
            <a:endParaRPr lang="en-US" dirty="0" smtClean="0"/>
          </a:p>
          <a:p>
            <a:pPr marL="0" indent="0" algn="ctr">
              <a:buNone/>
            </a:pPr>
            <a:r>
              <a:rPr lang="en-US" sz="5400" dirty="0" smtClean="0">
                <a:latin typeface="Calibri Light" panose="020F0302020204030204" pitchFamily="34" charset="0"/>
              </a:rPr>
              <a:t>El </a:t>
            </a:r>
            <a:r>
              <a:rPr lang="en-US" sz="5400" dirty="0" err="1" smtClean="0">
                <a:latin typeface="Calibri Light" panose="020F0302020204030204" pitchFamily="34" charset="0"/>
              </a:rPr>
              <a:t>estudiante</a:t>
            </a:r>
            <a:r>
              <a:rPr lang="en-US" sz="5400" dirty="0" smtClean="0">
                <a:latin typeface="Calibri Light" panose="020F0302020204030204" pitchFamily="34" charset="0"/>
              </a:rPr>
              <a:t> </a:t>
            </a:r>
            <a:r>
              <a:rPr lang="en-US" sz="5400" dirty="0" err="1" smtClean="0">
                <a:latin typeface="Calibri Light" panose="020F0302020204030204" pitchFamily="34" charset="0"/>
              </a:rPr>
              <a:t>debe</a:t>
            </a:r>
            <a:r>
              <a:rPr lang="en-US" sz="5400" dirty="0" smtClean="0">
                <a:latin typeface="Calibri Light" panose="020F0302020204030204" pitchFamily="34" charset="0"/>
              </a:rPr>
              <a:t> </a:t>
            </a:r>
          </a:p>
          <a:p>
            <a:pPr marL="0" indent="0" algn="ctr">
              <a:buNone/>
            </a:pPr>
            <a:r>
              <a:rPr lang="en-US" sz="5400" dirty="0" err="1">
                <a:solidFill>
                  <a:srgbClr val="EAAB00"/>
                </a:solidFill>
                <a:latin typeface="Calibri Light" panose="020F0302020204030204" pitchFamily="34" charset="0"/>
              </a:rPr>
              <a:t>a</a:t>
            </a:r>
            <a:r>
              <a:rPr lang="en-US" sz="5400" dirty="0" err="1" smtClean="0">
                <a:solidFill>
                  <a:srgbClr val="EAAB00"/>
                </a:solidFill>
                <a:latin typeface="Calibri Light" panose="020F0302020204030204" pitchFamily="34" charset="0"/>
              </a:rPr>
              <a:t>ceptar</a:t>
            </a:r>
            <a:r>
              <a:rPr lang="en-US" sz="5400" dirty="0" smtClean="0">
                <a:solidFill>
                  <a:srgbClr val="EAAB00"/>
                </a:solidFill>
                <a:latin typeface="Calibri Light" panose="020F0302020204030204" pitchFamily="34" charset="0"/>
              </a:rPr>
              <a:t>  o  </a:t>
            </a:r>
            <a:r>
              <a:rPr lang="en-US" sz="5400" dirty="0" err="1">
                <a:solidFill>
                  <a:srgbClr val="EAAB00"/>
                </a:solidFill>
                <a:latin typeface="Calibri Light" panose="020F0302020204030204" pitchFamily="34" charset="0"/>
              </a:rPr>
              <a:t>d</a:t>
            </a:r>
            <a:r>
              <a:rPr lang="en-US" sz="5400" dirty="0" err="1" smtClean="0">
                <a:solidFill>
                  <a:srgbClr val="EAAB00"/>
                </a:solidFill>
                <a:latin typeface="Calibri Light" panose="020F0302020204030204" pitchFamily="34" charset="0"/>
              </a:rPr>
              <a:t>eclinar</a:t>
            </a:r>
            <a:endParaRPr lang="en-US" sz="5400" dirty="0" smtClean="0">
              <a:solidFill>
                <a:srgbClr val="EAAB00"/>
              </a:solidFill>
              <a:latin typeface="Calibri Light" panose="020F0302020204030204" pitchFamily="34" charset="0"/>
            </a:endParaRPr>
          </a:p>
          <a:p>
            <a:pPr marL="0" indent="0" algn="ctr">
              <a:buNone/>
            </a:pPr>
            <a:r>
              <a:rPr lang="en-US" sz="5400" dirty="0">
                <a:latin typeface="Calibri Light" panose="020F0302020204030204" pitchFamily="34" charset="0"/>
              </a:rPr>
              <a:t>l</a:t>
            </a:r>
            <a:r>
              <a:rPr lang="en-US" sz="5400" dirty="0" smtClean="0">
                <a:latin typeface="Calibri Light" panose="020F0302020204030204" pitchFamily="34" charset="0"/>
              </a:rPr>
              <a:t>as </a:t>
            </a:r>
            <a:r>
              <a:rPr lang="en-US" sz="5400" dirty="0" err="1" smtClean="0">
                <a:latin typeface="Calibri Light" panose="020F0302020204030204" pitchFamily="34" charset="0"/>
              </a:rPr>
              <a:t>becas</a:t>
            </a:r>
            <a:r>
              <a:rPr lang="en-US" sz="5400" dirty="0" smtClean="0">
                <a:latin typeface="Calibri Light" panose="020F0302020204030204" pitchFamily="34" charset="0"/>
              </a:rPr>
              <a:t> </a:t>
            </a:r>
            <a:r>
              <a:rPr lang="en-US" sz="5400" dirty="0" err="1" smtClean="0">
                <a:latin typeface="Calibri Light" panose="020F0302020204030204" pitchFamily="34" charset="0"/>
              </a:rPr>
              <a:t>en</a:t>
            </a:r>
            <a:r>
              <a:rPr lang="en-US" sz="5400" dirty="0" smtClean="0">
                <a:latin typeface="Calibri Light" panose="020F0302020204030204" pitchFamily="34" charset="0"/>
              </a:rPr>
              <a:t> FlashLine</a:t>
            </a:r>
          </a:p>
          <a:p>
            <a:pPr marL="0" indent="0" algn="ctr">
              <a:buNone/>
            </a:pPr>
            <a:r>
              <a:rPr lang="en-US" sz="5400" dirty="0" err="1">
                <a:latin typeface="Calibri Light" panose="020F0302020204030204" pitchFamily="34" charset="0"/>
              </a:rPr>
              <a:t>e</a:t>
            </a:r>
            <a:r>
              <a:rPr lang="en-US" sz="5400" dirty="0" err="1" smtClean="0">
                <a:latin typeface="Calibri Light" panose="020F0302020204030204" pitchFamily="34" charset="0"/>
              </a:rPr>
              <a:t>n</a:t>
            </a:r>
            <a:r>
              <a:rPr lang="en-US" sz="5400" dirty="0" smtClean="0">
                <a:latin typeface="Calibri Light" panose="020F0302020204030204" pitchFamily="34" charset="0"/>
              </a:rPr>
              <a:t> o antes del </a:t>
            </a:r>
            <a:r>
              <a:rPr lang="en-US" sz="5400" dirty="0" smtClean="0">
                <a:solidFill>
                  <a:srgbClr val="EAAB00"/>
                </a:solidFill>
                <a:latin typeface="Calibri Light" panose="020F0302020204030204" pitchFamily="34" charset="0"/>
              </a:rPr>
              <a:t>1ro de mayo</a:t>
            </a:r>
            <a:endParaRPr lang="en-US" sz="5400" dirty="0">
              <a:solidFill>
                <a:srgbClr val="EAAB00"/>
              </a:solidFill>
              <a:latin typeface="Calibri Light" panose="020F0302020204030204" pitchFamily="34" charset="0"/>
            </a:endParaRPr>
          </a:p>
        </p:txBody>
      </p:sp>
    </p:spTree>
    <p:extLst>
      <p:ext uri="{BB962C8B-B14F-4D97-AF65-F5344CB8AC3E}">
        <p14:creationId xmlns:p14="http://schemas.microsoft.com/office/powerpoint/2010/main" val="11652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2016 PHOTOS\CashCou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121390"/>
            <a:ext cx="7814106" cy="1214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8174" y="2698790"/>
            <a:ext cx="7972425" cy="3016210"/>
          </a:xfrm>
          <a:prstGeom prst="rect">
            <a:avLst/>
          </a:prstGeom>
          <a:noFill/>
        </p:spPr>
        <p:txBody>
          <a:bodyPr wrap="square" rtlCol="0">
            <a:spAutoFit/>
          </a:bodyPr>
          <a:lstStyle/>
          <a:p>
            <a:r>
              <a:rPr lang="en-US" sz="2800" dirty="0" err="1" smtClean="0"/>
              <a:t>Puede</a:t>
            </a:r>
            <a:r>
              <a:rPr lang="en-US" sz="2800" dirty="0" smtClean="0"/>
              <a:t> </a:t>
            </a:r>
            <a:r>
              <a:rPr lang="en-US" sz="2800" dirty="0" err="1" smtClean="0"/>
              <a:t>ayudarle</a:t>
            </a:r>
            <a:r>
              <a:rPr lang="en-US" sz="2800" dirty="0" smtClean="0"/>
              <a:t> a: </a:t>
            </a:r>
          </a:p>
          <a:p>
            <a:pPr marL="285750" indent="-285750">
              <a:lnSpc>
                <a:spcPct val="150000"/>
              </a:lnSpc>
              <a:buClr>
                <a:srgbClr val="009DD8"/>
              </a:buClr>
              <a:buSzPct val="150000"/>
              <a:buFont typeface="Arial" panose="020B0604020202020204" pitchFamily="34" charset="0"/>
              <a:buChar char="•"/>
            </a:pPr>
            <a:r>
              <a:rPr lang="en-US" sz="2400" dirty="0" smtClean="0"/>
              <a:t> </a:t>
            </a:r>
            <a:r>
              <a:rPr lang="en-US" sz="2400" dirty="0" err="1" smtClean="0"/>
              <a:t>Desarrollar</a:t>
            </a:r>
            <a:r>
              <a:rPr lang="en-US" sz="2400" dirty="0" smtClean="0"/>
              <a:t> un </a:t>
            </a:r>
            <a:r>
              <a:rPr lang="en-US" sz="2800" dirty="0" err="1" smtClean="0">
                <a:solidFill>
                  <a:srgbClr val="EAAB00"/>
                </a:solidFill>
              </a:rPr>
              <a:t>presupuesto</a:t>
            </a:r>
            <a:r>
              <a:rPr lang="en-US" sz="2800" dirty="0" smtClean="0">
                <a:solidFill>
                  <a:srgbClr val="EAAB00"/>
                </a:solidFill>
              </a:rPr>
              <a:t> </a:t>
            </a:r>
            <a:r>
              <a:rPr lang="en-US" sz="2400" dirty="0" smtClean="0"/>
              <a:t>y </a:t>
            </a:r>
            <a:r>
              <a:rPr lang="en-US" sz="2400" dirty="0" err="1" smtClean="0"/>
              <a:t>destrezas</a:t>
            </a:r>
            <a:r>
              <a:rPr lang="en-US" sz="2400" dirty="0" smtClean="0"/>
              <a:t> de </a:t>
            </a:r>
            <a:r>
              <a:rPr lang="en-US" sz="2400" dirty="0" err="1" smtClean="0"/>
              <a:t>como</a:t>
            </a:r>
            <a:r>
              <a:rPr lang="en-US" sz="2400" dirty="0" smtClean="0"/>
              <a:t> </a:t>
            </a:r>
            <a:r>
              <a:rPr lang="en-US" sz="2400" dirty="0" err="1" smtClean="0"/>
              <a:t>manejar</a:t>
            </a:r>
            <a:r>
              <a:rPr lang="en-US" sz="2400" dirty="0" smtClean="0"/>
              <a:t> </a:t>
            </a:r>
            <a:r>
              <a:rPr lang="en-US" sz="2400" dirty="0" err="1" smtClean="0"/>
              <a:t>su</a:t>
            </a:r>
            <a:r>
              <a:rPr lang="en-US" sz="2400" dirty="0" smtClean="0"/>
              <a:t> </a:t>
            </a:r>
            <a:r>
              <a:rPr lang="en-US" sz="2400" dirty="0" err="1" smtClean="0"/>
              <a:t>dinero</a:t>
            </a:r>
            <a:endParaRPr lang="en-US" sz="2400" dirty="0" smtClean="0"/>
          </a:p>
          <a:p>
            <a:pPr marL="285750" indent="-285750">
              <a:lnSpc>
                <a:spcPct val="150000"/>
              </a:lnSpc>
              <a:buClr>
                <a:srgbClr val="009DD8"/>
              </a:buClr>
              <a:buSzPct val="150000"/>
              <a:buFont typeface="Arial" panose="020B0604020202020204" pitchFamily="34" charset="0"/>
              <a:buChar char="•"/>
            </a:pPr>
            <a:r>
              <a:rPr lang="en-US" sz="2400" dirty="0" smtClean="0"/>
              <a:t> Como </a:t>
            </a:r>
            <a:r>
              <a:rPr lang="en-US" sz="2400" dirty="0" err="1"/>
              <a:t>u</a:t>
            </a:r>
            <a:r>
              <a:rPr lang="en-US" sz="2400" dirty="0" err="1" smtClean="0"/>
              <a:t>tilizar</a:t>
            </a:r>
            <a:r>
              <a:rPr lang="en-US" sz="2400" dirty="0" smtClean="0"/>
              <a:t> </a:t>
            </a:r>
            <a:r>
              <a:rPr lang="en-US" sz="2400" dirty="0" err="1" smtClean="0"/>
              <a:t>sus</a:t>
            </a:r>
            <a:r>
              <a:rPr lang="en-US" sz="2400" dirty="0" smtClean="0"/>
              <a:t> </a:t>
            </a:r>
            <a:r>
              <a:rPr lang="en-US" sz="2400" dirty="0" err="1" smtClean="0"/>
              <a:t>tarjetas</a:t>
            </a:r>
            <a:r>
              <a:rPr lang="en-US" sz="2400" dirty="0" smtClean="0"/>
              <a:t> de </a:t>
            </a:r>
            <a:r>
              <a:rPr lang="en-US" sz="2400" dirty="0" err="1" smtClean="0"/>
              <a:t>débito</a:t>
            </a:r>
            <a:r>
              <a:rPr lang="en-US" sz="2400" dirty="0" smtClean="0"/>
              <a:t> y </a:t>
            </a:r>
            <a:r>
              <a:rPr lang="en-US" sz="2400" dirty="0" err="1" smtClean="0"/>
              <a:t>crédito</a:t>
            </a:r>
            <a:r>
              <a:rPr lang="en-US" sz="2400" dirty="0" smtClean="0"/>
              <a:t> </a:t>
            </a:r>
            <a:r>
              <a:rPr lang="en-US" sz="2800" dirty="0" err="1" smtClean="0">
                <a:solidFill>
                  <a:srgbClr val="EAAB00"/>
                </a:solidFill>
              </a:rPr>
              <a:t>sabiamente</a:t>
            </a:r>
            <a:endParaRPr lang="en-US" sz="2800" dirty="0" smtClean="0">
              <a:solidFill>
                <a:srgbClr val="EAAB00"/>
              </a:solidFill>
            </a:endParaRPr>
          </a:p>
          <a:p>
            <a:pPr marL="285750" indent="-285750">
              <a:lnSpc>
                <a:spcPct val="150000"/>
              </a:lnSpc>
              <a:buClr>
                <a:srgbClr val="009DD8"/>
              </a:buClr>
              <a:buSzPct val="150000"/>
              <a:buFont typeface="Arial" panose="020B0604020202020204" pitchFamily="34" charset="0"/>
              <a:buChar char="•"/>
            </a:pPr>
            <a:r>
              <a:rPr lang="en-US" sz="2400" dirty="0" smtClean="0"/>
              <a:t> Como </a:t>
            </a:r>
            <a:r>
              <a:rPr lang="en-US" sz="2800" dirty="0" err="1" smtClean="0">
                <a:solidFill>
                  <a:srgbClr val="EAAB00"/>
                </a:solidFill>
              </a:rPr>
              <a:t>administrar</a:t>
            </a:r>
            <a:r>
              <a:rPr lang="en-US" sz="2400" dirty="0" smtClean="0"/>
              <a:t> </a:t>
            </a:r>
            <a:r>
              <a:rPr lang="en-US" sz="2400" dirty="0" err="1" smtClean="0"/>
              <a:t>su</a:t>
            </a:r>
            <a:r>
              <a:rPr lang="en-US" sz="2400" dirty="0" smtClean="0"/>
              <a:t> </a:t>
            </a:r>
            <a:r>
              <a:rPr lang="en-US" sz="2400" dirty="0" err="1" smtClean="0"/>
              <a:t>asistencia</a:t>
            </a:r>
            <a:r>
              <a:rPr lang="en-US" sz="2400" dirty="0" smtClean="0"/>
              <a:t> </a:t>
            </a:r>
            <a:r>
              <a:rPr lang="en-US" sz="2400" dirty="0" err="1" smtClean="0"/>
              <a:t>económica</a:t>
            </a:r>
            <a:endParaRPr lang="en-US" sz="2400" dirty="0"/>
          </a:p>
        </p:txBody>
      </p:sp>
      <p:sp>
        <p:nvSpPr>
          <p:cNvPr id="3" name="TextBox 2"/>
          <p:cNvSpPr txBox="1"/>
          <p:nvPr/>
        </p:nvSpPr>
        <p:spPr>
          <a:xfrm>
            <a:off x="4573803" y="5867400"/>
            <a:ext cx="3655797" cy="523220"/>
          </a:xfrm>
          <a:prstGeom prst="rect">
            <a:avLst/>
          </a:prstGeom>
          <a:noFill/>
        </p:spPr>
        <p:txBody>
          <a:bodyPr wrap="square" rtlCol="0">
            <a:spAutoFit/>
          </a:bodyPr>
          <a:lstStyle/>
          <a:p>
            <a:r>
              <a:rPr lang="en-US" sz="2800" dirty="0" smtClean="0">
                <a:solidFill>
                  <a:srgbClr val="009DD8"/>
                </a:solidFill>
              </a:rPr>
              <a:t>www.cashcourse.org</a:t>
            </a:r>
            <a:endParaRPr lang="en-US" sz="2800" dirty="0">
              <a:solidFill>
                <a:srgbClr val="009DD8"/>
              </a:solidFill>
            </a:endParaRPr>
          </a:p>
        </p:txBody>
      </p:sp>
      <p:pic>
        <p:nvPicPr>
          <p:cNvPr id="5" name="Picture 2" descr="D:\2016 PHOTOS\arrowYELL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4103" y="5867400"/>
            <a:ext cx="475497" cy="59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2016 PHOTOS\CashCourse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2829"/>
            <a:ext cx="6096000" cy="49072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Oval 1"/>
          <p:cNvSpPr/>
          <p:nvPr/>
        </p:nvSpPr>
        <p:spPr>
          <a:xfrm>
            <a:off x="1981200" y="5257800"/>
            <a:ext cx="1447800" cy="609600"/>
          </a:xfrm>
          <a:prstGeom prst="ellipse">
            <a:avLst/>
          </a:prstGeom>
          <a:noFill/>
          <a:ln cap="sq">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82965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2016 PHOTOS\CashCoursewks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8995"/>
            <a:ext cx="5021270" cy="6280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0" y="2890391"/>
            <a:ext cx="2514600" cy="1138773"/>
          </a:xfrm>
          <a:prstGeom prst="rect">
            <a:avLst/>
          </a:prstGeom>
          <a:noFill/>
        </p:spPr>
        <p:txBody>
          <a:bodyPr wrap="square" rtlCol="0">
            <a:spAutoFit/>
          </a:bodyPr>
          <a:lstStyle/>
          <a:p>
            <a:pPr algn="ctr"/>
            <a:r>
              <a:rPr lang="en-US" sz="3600" dirty="0" err="1" smtClean="0">
                <a:solidFill>
                  <a:srgbClr val="DEA400"/>
                </a:solidFill>
              </a:rPr>
              <a:t>Calcular</a:t>
            </a:r>
            <a:r>
              <a:rPr lang="en-US" sz="3200" dirty="0" smtClean="0"/>
              <a:t> </a:t>
            </a:r>
            <a:r>
              <a:rPr lang="en-US" sz="3200" dirty="0" err="1" smtClean="0"/>
              <a:t>sus</a:t>
            </a:r>
            <a:r>
              <a:rPr lang="en-US" sz="3200" dirty="0" smtClean="0"/>
              <a:t> </a:t>
            </a:r>
            <a:r>
              <a:rPr lang="en-US" sz="3200" dirty="0" err="1" smtClean="0"/>
              <a:t>costos</a:t>
            </a:r>
            <a:endParaRPr lang="en-US" sz="3200" dirty="0"/>
          </a:p>
        </p:txBody>
      </p:sp>
    </p:spTree>
    <p:extLst>
      <p:ext uri="{BB962C8B-B14F-4D97-AF65-F5344CB8AC3E}">
        <p14:creationId xmlns:p14="http://schemas.microsoft.com/office/powerpoint/2010/main" val="23537421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0287" y="990600"/>
            <a:ext cx="4543425" cy="923330"/>
          </a:xfrm>
          <a:prstGeom prst="rect">
            <a:avLst/>
          </a:prstGeom>
          <a:noFill/>
        </p:spPr>
        <p:txBody>
          <a:bodyPr wrap="square" rtlCol="0">
            <a:spAutoFit/>
          </a:bodyPr>
          <a:lstStyle/>
          <a:p>
            <a:pPr algn="ctr"/>
            <a:r>
              <a:rPr lang="en-US" sz="5400" dirty="0" err="1" smtClean="0">
                <a:latin typeface="Calibri Light" panose="020F0302020204030204" pitchFamily="34" charset="0"/>
              </a:rPr>
              <a:t>Redes</a:t>
            </a:r>
            <a:r>
              <a:rPr lang="en-US" sz="5400" dirty="0" smtClean="0">
                <a:latin typeface="Calibri Light" panose="020F0302020204030204" pitchFamily="34" charset="0"/>
              </a:rPr>
              <a:t> </a:t>
            </a:r>
            <a:r>
              <a:rPr lang="en-US" sz="5400" dirty="0" err="1">
                <a:latin typeface="Calibri Light" panose="020F0302020204030204" pitchFamily="34" charset="0"/>
              </a:rPr>
              <a:t>s</a:t>
            </a:r>
            <a:r>
              <a:rPr lang="en-US" sz="5400" dirty="0" err="1" smtClean="0">
                <a:latin typeface="Calibri Light" panose="020F0302020204030204" pitchFamily="34" charset="0"/>
              </a:rPr>
              <a:t>ociales</a:t>
            </a:r>
            <a:endParaRPr lang="en-US" sz="5400" dirty="0">
              <a:latin typeface="Calibri Light" panose="020F0302020204030204" pitchFamily="34" charset="0"/>
            </a:endParaRPr>
          </a:p>
        </p:txBody>
      </p:sp>
      <p:sp>
        <p:nvSpPr>
          <p:cNvPr id="4" name="TextBox 3"/>
          <p:cNvSpPr txBox="1"/>
          <p:nvPr/>
        </p:nvSpPr>
        <p:spPr>
          <a:xfrm>
            <a:off x="912523" y="2362200"/>
            <a:ext cx="2971800" cy="1323439"/>
          </a:xfrm>
          <a:prstGeom prst="rect">
            <a:avLst/>
          </a:prstGeom>
          <a:noFill/>
        </p:spPr>
        <p:txBody>
          <a:bodyPr wrap="square" rtlCol="0">
            <a:spAutoFit/>
          </a:bodyPr>
          <a:lstStyle/>
          <a:p>
            <a:pPr algn="ctr"/>
            <a:r>
              <a:rPr lang="en-US" sz="4000" dirty="0" smtClean="0">
                <a:solidFill>
                  <a:srgbClr val="DEA400"/>
                </a:solidFill>
                <a:latin typeface="Calibri Light" panose="020F0302020204030204" pitchFamily="34" charset="0"/>
              </a:rPr>
              <a:t>Federal </a:t>
            </a:r>
          </a:p>
          <a:p>
            <a:pPr algn="ctr"/>
            <a:r>
              <a:rPr lang="en-US" sz="4000" dirty="0" smtClean="0">
                <a:solidFill>
                  <a:srgbClr val="DEA400"/>
                </a:solidFill>
                <a:latin typeface="Calibri Light" panose="020F0302020204030204" pitchFamily="34" charset="0"/>
              </a:rPr>
              <a:t>Student Aid</a:t>
            </a:r>
            <a:endParaRPr lang="en-US" sz="4000" dirty="0">
              <a:solidFill>
                <a:srgbClr val="DEA400"/>
              </a:solidFill>
              <a:latin typeface="Calibri Light" panose="020F0302020204030204" pitchFamily="34" charset="0"/>
            </a:endParaRPr>
          </a:p>
        </p:txBody>
      </p:sp>
      <p:pic>
        <p:nvPicPr>
          <p:cNvPr id="20483" name="Picture 3" descr="D:\2016 PHOTOS\arrow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18363" y="3801650"/>
            <a:ext cx="960120" cy="1200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8200" y="5791200"/>
            <a:ext cx="3549375" cy="584775"/>
          </a:xfrm>
          <a:prstGeom prst="rect">
            <a:avLst/>
          </a:prstGeom>
          <a:noFill/>
        </p:spPr>
        <p:txBody>
          <a:bodyPr wrap="square" rtlCol="0">
            <a:spAutoFit/>
          </a:bodyPr>
          <a:lstStyle/>
          <a:p>
            <a:r>
              <a:rPr lang="en-US" sz="3200" dirty="0" smtClean="0">
                <a:solidFill>
                  <a:srgbClr val="009DD8"/>
                </a:solidFill>
                <a:latin typeface="Calibri Light" panose="020F0302020204030204" pitchFamily="34" charset="0"/>
              </a:rPr>
              <a:t>www.studentaid.gov</a:t>
            </a:r>
            <a:endParaRPr lang="en-US" sz="3200" dirty="0">
              <a:solidFill>
                <a:srgbClr val="009DD8"/>
              </a:solidFill>
              <a:latin typeface="Calibri Light" panose="020F0302020204030204" pitchFamily="34" charset="0"/>
            </a:endParaRPr>
          </a:p>
        </p:txBody>
      </p:sp>
      <p:sp>
        <p:nvSpPr>
          <p:cNvPr id="9" name="Rectangle 8"/>
          <p:cNvSpPr/>
          <p:nvPr/>
        </p:nvSpPr>
        <p:spPr>
          <a:xfrm>
            <a:off x="943378" y="4910043"/>
            <a:ext cx="2910092" cy="754694"/>
          </a:xfrm>
          <a:prstGeom prst="rect">
            <a:avLst/>
          </a:prstGeom>
        </p:spPr>
        <p:txBody>
          <a:bodyPr wrap="none">
            <a:spAutoFit/>
          </a:bodyPr>
          <a:lstStyle/>
          <a:p>
            <a:pPr algn="ctr">
              <a:lnSpc>
                <a:spcPct val="150000"/>
              </a:lnSpc>
            </a:pPr>
            <a:r>
              <a:rPr lang="en-US" sz="3200" dirty="0" err="1" smtClean="0">
                <a:latin typeface="Calibri Light" panose="020F0302020204030204" pitchFamily="34" charset="0"/>
              </a:rPr>
              <a:t>Sigalo</a:t>
            </a:r>
            <a:r>
              <a:rPr lang="en-US" sz="3200" dirty="0" smtClean="0">
                <a:latin typeface="Calibri Light" panose="020F0302020204030204" pitchFamily="34" charset="0"/>
              </a:rPr>
              <a:t> </a:t>
            </a:r>
            <a:r>
              <a:rPr lang="en-US" sz="3200" dirty="0" err="1" smtClean="0">
                <a:latin typeface="Calibri Light" panose="020F0302020204030204" pitchFamily="34" charset="0"/>
              </a:rPr>
              <a:t>en</a:t>
            </a:r>
            <a:r>
              <a:rPr lang="en-US" sz="3200" dirty="0" smtClean="0">
                <a:latin typeface="Calibri Light" panose="020F0302020204030204" pitchFamily="34" charset="0"/>
              </a:rPr>
              <a:t> Twitter</a:t>
            </a:r>
            <a:endParaRPr lang="en-US" sz="3200" dirty="0">
              <a:latin typeface="Calibri Light" panose="020F0302020204030204" pitchFamily="34" charset="0"/>
            </a:endParaRPr>
          </a:p>
        </p:txBody>
      </p:sp>
      <p:pic>
        <p:nvPicPr>
          <p:cNvPr id="11" name="Picture 10"/>
          <p:cNvPicPr/>
          <p:nvPr/>
        </p:nvPicPr>
        <p:blipFill rotWithShape="1">
          <a:blip r:embed="rId4"/>
          <a:srcRect l="8507" t="9662" r="60271" b="3874"/>
          <a:stretch/>
        </p:blipFill>
        <p:spPr bwMode="auto">
          <a:xfrm>
            <a:off x="4113437" y="1959346"/>
            <a:ext cx="4267200" cy="33242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98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xit" presetSubtype="0" fill="hold" grpId="0" nodeType="afterEffect">
                                  <p:stCondLst>
                                    <p:cond delay="75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895600"/>
            <a:ext cx="8229600" cy="1143000"/>
          </a:xfrm>
        </p:spPr>
        <p:txBody>
          <a:bodyPr>
            <a:noAutofit/>
          </a:bodyPr>
          <a:lstStyle/>
          <a:p>
            <a:r>
              <a:rPr lang="en-US" sz="8000" dirty="0" smtClean="0">
                <a:solidFill>
                  <a:srgbClr val="EAAB00"/>
                </a:solidFill>
                <a:effectLst>
                  <a:reflection blurRad="12700" stA="39000" endPos="34000" dist="12700" dir="5400000" sy="-100000" algn="bl" rotWithShape="0"/>
                </a:effectLst>
              </a:rPr>
              <a:t>FAFSA</a:t>
            </a:r>
            <a:r>
              <a:rPr lang="en-US" sz="8000" dirty="0" smtClean="0">
                <a:effectLst>
                  <a:reflection blurRad="12700" stA="39000" endPos="34000" dist="12700" dir="5400000" sy="-100000" algn="bl" rotWithShape="0"/>
                </a:effectLst>
              </a:rPr>
              <a:t> </a:t>
            </a:r>
            <a:r>
              <a:rPr lang="en-US" sz="8000" dirty="0" err="1" smtClean="0">
                <a:effectLst>
                  <a:reflection blurRad="12700" stA="39000" endPos="34000" dist="12700" dir="5400000" sy="-100000" algn="bl" rotWithShape="0"/>
                </a:effectLst>
              </a:rPr>
              <a:t>en</a:t>
            </a:r>
            <a:r>
              <a:rPr lang="en-US" sz="8000" dirty="0" smtClean="0">
                <a:effectLst>
                  <a:reflection blurRad="12700" stA="39000" endPos="34000" dist="12700" dir="5400000" sy="-100000" algn="bl" rotWithShape="0"/>
                </a:effectLst>
              </a:rPr>
              <a:t> </a:t>
            </a:r>
            <a:r>
              <a:rPr lang="en-US" sz="8000" dirty="0" err="1" smtClean="0">
                <a:effectLst>
                  <a:reflection blurRad="12700" stA="39000" endPos="34000" dist="12700" dir="5400000" sy="-100000" algn="bl" rotWithShape="0"/>
                </a:effectLst>
              </a:rPr>
              <a:t>línea</a:t>
            </a:r>
            <a:endParaRPr lang="en-US" sz="8000" dirty="0">
              <a:effectLst>
                <a:reflection blurRad="12700" stA="39000" endPos="34000" dist="12700" dir="5400000" sy="-100000" algn="bl" rotWithShape="0"/>
              </a:effectLst>
            </a:endParaRPr>
          </a:p>
        </p:txBody>
      </p:sp>
    </p:spTree>
    <p:extLst>
      <p:ext uri="{BB962C8B-B14F-4D97-AF65-F5344CB8AC3E}">
        <p14:creationId xmlns:p14="http://schemas.microsoft.com/office/powerpoint/2010/main" val="17083986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744" y="762000"/>
            <a:ext cx="2241126" cy="1938992"/>
          </a:xfrm>
          <a:prstGeom prst="rect">
            <a:avLst/>
          </a:prstGeom>
          <a:noFill/>
        </p:spPr>
        <p:txBody>
          <a:bodyPr wrap="none" rtlCol="0">
            <a:spAutoFit/>
          </a:bodyPr>
          <a:lstStyle/>
          <a:p>
            <a:pPr algn="ctr"/>
            <a:r>
              <a:rPr lang="en-US" sz="4000" dirty="0" err="1" smtClean="0"/>
              <a:t>Proceso</a:t>
            </a:r>
            <a:r>
              <a:rPr lang="en-US" sz="4000" dirty="0" smtClean="0"/>
              <a:t> </a:t>
            </a:r>
          </a:p>
          <a:p>
            <a:pPr algn="ctr"/>
            <a:r>
              <a:rPr lang="en-US" sz="4000" dirty="0" smtClean="0"/>
              <a:t>de </a:t>
            </a:r>
          </a:p>
          <a:p>
            <a:pPr algn="ctr"/>
            <a:r>
              <a:rPr lang="en-US" sz="4000" dirty="0" err="1" smtClean="0"/>
              <a:t>aplicación</a:t>
            </a:r>
            <a:endParaRPr lang="en-US" sz="4000" dirty="0"/>
          </a:p>
        </p:txBody>
      </p:sp>
      <p:sp>
        <p:nvSpPr>
          <p:cNvPr id="3" name="TextBox 2"/>
          <p:cNvSpPr txBox="1"/>
          <p:nvPr/>
        </p:nvSpPr>
        <p:spPr>
          <a:xfrm>
            <a:off x="476378" y="2438400"/>
            <a:ext cx="3077253" cy="3046988"/>
          </a:xfrm>
          <a:prstGeom prst="rect">
            <a:avLst/>
          </a:prstGeom>
          <a:noFill/>
        </p:spPr>
        <p:txBody>
          <a:bodyPr wrap="none" rtlCol="0">
            <a:spAutoFit/>
          </a:bodyPr>
          <a:lstStyle/>
          <a:p>
            <a:pPr algn="ctr">
              <a:lnSpc>
                <a:spcPct val="200000"/>
              </a:lnSpc>
            </a:pPr>
            <a:r>
              <a:rPr lang="en-US" sz="2400" dirty="0" err="1" smtClean="0"/>
              <a:t>Aplique</a:t>
            </a:r>
            <a:r>
              <a:rPr lang="en-US" sz="2400" dirty="0" smtClean="0"/>
              <a:t> </a:t>
            </a:r>
            <a:r>
              <a:rPr lang="en-US" dirty="0" smtClean="0"/>
              <a:t> </a:t>
            </a:r>
            <a:r>
              <a:rPr lang="en-US" sz="3200" dirty="0" err="1" smtClean="0">
                <a:solidFill>
                  <a:srgbClr val="EAAB00"/>
                </a:solidFill>
              </a:rPr>
              <a:t>en</a:t>
            </a:r>
            <a:r>
              <a:rPr lang="en-US" sz="3200" dirty="0" smtClean="0">
                <a:solidFill>
                  <a:srgbClr val="EAAB00"/>
                </a:solidFill>
              </a:rPr>
              <a:t> </a:t>
            </a:r>
            <a:r>
              <a:rPr lang="en-US" sz="3200" dirty="0" err="1" smtClean="0">
                <a:solidFill>
                  <a:srgbClr val="EAAB00"/>
                </a:solidFill>
              </a:rPr>
              <a:t>línea</a:t>
            </a:r>
            <a:endParaRPr lang="en-US" sz="3200" dirty="0" smtClean="0">
              <a:solidFill>
                <a:srgbClr val="EAAB00"/>
              </a:solidFill>
            </a:endParaRPr>
          </a:p>
          <a:p>
            <a:pPr algn="ctr">
              <a:lnSpc>
                <a:spcPct val="200000"/>
              </a:lnSpc>
            </a:pPr>
            <a:r>
              <a:rPr lang="en-US" sz="2400" dirty="0" err="1" smtClean="0"/>
              <a:t>Aplique</a:t>
            </a:r>
            <a:r>
              <a:rPr lang="en-US" sz="2400" dirty="0" smtClean="0"/>
              <a:t> con</a:t>
            </a:r>
            <a:r>
              <a:rPr lang="en-US" dirty="0" smtClean="0"/>
              <a:t> </a:t>
            </a:r>
            <a:r>
              <a:rPr lang="en-US" sz="3200" dirty="0" err="1" smtClean="0">
                <a:solidFill>
                  <a:srgbClr val="EAAB00"/>
                </a:solidFill>
              </a:rPr>
              <a:t>tiempo</a:t>
            </a:r>
            <a:endParaRPr lang="en-US" sz="3200" dirty="0" smtClean="0">
              <a:solidFill>
                <a:srgbClr val="EAAB00"/>
              </a:solidFill>
            </a:endParaRPr>
          </a:p>
          <a:p>
            <a:pPr algn="ctr">
              <a:lnSpc>
                <a:spcPct val="200000"/>
              </a:lnSpc>
            </a:pPr>
            <a:r>
              <a:rPr lang="en-US" sz="2400" dirty="0" err="1" smtClean="0"/>
              <a:t>Aplique</a:t>
            </a:r>
            <a:r>
              <a:rPr lang="en-US" dirty="0" smtClean="0"/>
              <a:t> </a:t>
            </a:r>
            <a:r>
              <a:rPr lang="en-US" sz="3200" dirty="0" smtClean="0">
                <a:solidFill>
                  <a:srgbClr val="EAAB00"/>
                </a:solidFill>
              </a:rPr>
              <a:t> </a:t>
            </a:r>
            <a:r>
              <a:rPr lang="en-US" sz="3200" dirty="0" err="1" smtClean="0">
                <a:solidFill>
                  <a:srgbClr val="EAAB00"/>
                </a:solidFill>
              </a:rPr>
              <a:t>todos</a:t>
            </a:r>
            <a:r>
              <a:rPr lang="en-US" sz="3200" dirty="0" smtClean="0">
                <a:solidFill>
                  <a:srgbClr val="EAAB00"/>
                </a:solidFill>
              </a:rPr>
              <a:t> </a:t>
            </a:r>
            <a:r>
              <a:rPr lang="en-US" sz="3200" dirty="0" err="1" smtClean="0">
                <a:solidFill>
                  <a:srgbClr val="EAAB00"/>
                </a:solidFill>
              </a:rPr>
              <a:t>años</a:t>
            </a:r>
            <a:endParaRPr lang="en-US" dirty="0">
              <a:solidFill>
                <a:srgbClr val="EAAB00"/>
              </a:solidFill>
            </a:endParaRPr>
          </a:p>
        </p:txBody>
      </p:sp>
      <p:sp>
        <p:nvSpPr>
          <p:cNvPr id="4" name="TextBox 3"/>
          <p:cNvSpPr txBox="1"/>
          <p:nvPr/>
        </p:nvSpPr>
        <p:spPr>
          <a:xfrm>
            <a:off x="5333999" y="5867400"/>
            <a:ext cx="2620799" cy="584775"/>
          </a:xfrm>
          <a:prstGeom prst="rect">
            <a:avLst/>
          </a:prstGeom>
          <a:noFill/>
        </p:spPr>
        <p:txBody>
          <a:bodyPr wrap="square" rtlCol="0">
            <a:spAutoFit/>
          </a:bodyPr>
          <a:lstStyle/>
          <a:p>
            <a:r>
              <a:rPr lang="en-US" sz="3200" dirty="0" smtClean="0">
                <a:solidFill>
                  <a:srgbClr val="009DD8"/>
                </a:solidFill>
                <a:latin typeface="Calibri Light" panose="020F0302020204030204" pitchFamily="34" charset="0"/>
              </a:rPr>
              <a:t>www.fafsa.gov</a:t>
            </a:r>
            <a:endParaRPr lang="en-US" sz="3200" dirty="0">
              <a:solidFill>
                <a:srgbClr val="009DD8"/>
              </a:solidFill>
              <a:latin typeface="Calibri Light" panose="020F0302020204030204" pitchFamily="34" charset="0"/>
            </a:endParaRPr>
          </a:p>
        </p:txBody>
      </p:sp>
      <p:pic>
        <p:nvPicPr>
          <p:cNvPr id="6" name="Picture 5"/>
          <p:cNvPicPr/>
          <p:nvPr/>
        </p:nvPicPr>
        <p:blipFill rotWithShape="1">
          <a:blip r:embed="rId3"/>
          <a:srcRect l="14788" t="5724" r="65406" b="20097"/>
          <a:stretch/>
        </p:blipFill>
        <p:spPr bwMode="auto">
          <a:xfrm>
            <a:off x="3810000" y="1090930"/>
            <a:ext cx="4438650" cy="467614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998521" y="5397738"/>
            <a:ext cx="221932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9937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8052" y="1777424"/>
            <a:ext cx="2761910" cy="400110"/>
          </a:xfrm>
          <a:prstGeom prst="rect">
            <a:avLst/>
          </a:prstGeom>
          <a:noFill/>
        </p:spPr>
        <p:txBody>
          <a:bodyPr wrap="none" rtlCol="0">
            <a:spAutoFit/>
          </a:bodyPr>
          <a:lstStyle/>
          <a:p>
            <a:r>
              <a:rPr lang="en-US" sz="2000" dirty="0" err="1" smtClean="0"/>
              <a:t>Numero</a:t>
            </a:r>
            <a:r>
              <a:rPr lang="en-US" sz="2000" dirty="0" smtClean="0"/>
              <a:t> de </a:t>
            </a:r>
            <a:r>
              <a:rPr lang="en-US" sz="2000" dirty="0" err="1" smtClean="0"/>
              <a:t>Seguro</a:t>
            </a:r>
            <a:r>
              <a:rPr lang="en-US" sz="2000" dirty="0" smtClean="0"/>
              <a:t> Social</a:t>
            </a:r>
            <a:endParaRPr lang="en-US" sz="2000" dirty="0"/>
          </a:p>
        </p:txBody>
      </p:sp>
      <p:sp>
        <p:nvSpPr>
          <p:cNvPr id="5" name="TextBox 4"/>
          <p:cNvSpPr txBox="1"/>
          <p:nvPr/>
        </p:nvSpPr>
        <p:spPr>
          <a:xfrm>
            <a:off x="5275463" y="3431254"/>
            <a:ext cx="3250313" cy="1015663"/>
          </a:xfrm>
          <a:prstGeom prst="rect">
            <a:avLst/>
          </a:prstGeom>
          <a:noFill/>
        </p:spPr>
        <p:txBody>
          <a:bodyPr wrap="none" rtlCol="0">
            <a:spAutoFit/>
          </a:bodyPr>
          <a:lstStyle/>
          <a:p>
            <a:pPr algn="ctr"/>
            <a:r>
              <a:rPr lang="en-US" sz="2000" dirty="0" smtClean="0"/>
              <a:t>2015 </a:t>
            </a:r>
            <a:r>
              <a:rPr lang="en-US" sz="2000" dirty="0" err="1" smtClean="0"/>
              <a:t>Planilla</a:t>
            </a:r>
            <a:r>
              <a:rPr lang="en-US" sz="2000" dirty="0" smtClean="0"/>
              <a:t> de </a:t>
            </a:r>
            <a:r>
              <a:rPr lang="en-US" sz="2000" dirty="0" err="1" smtClean="0"/>
              <a:t>Contribución</a:t>
            </a:r>
            <a:r>
              <a:rPr lang="en-US" sz="2000" dirty="0" smtClean="0"/>
              <a:t> </a:t>
            </a:r>
          </a:p>
          <a:p>
            <a:pPr algn="ctr"/>
            <a:r>
              <a:rPr lang="en-US" sz="2000" dirty="0" err="1" smtClean="0"/>
              <a:t>Sobre</a:t>
            </a:r>
            <a:r>
              <a:rPr lang="en-US" sz="2000" dirty="0" smtClean="0"/>
              <a:t> </a:t>
            </a:r>
            <a:r>
              <a:rPr lang="en-US" sz="2000" dirty="0" err="1" smtClean="0"/>
              <a:t>Ingresos</a:t>
            </a:r>
            <a:endParaRPr lang="en-US" sz="2000" dirty="0" smtClean="0"/>
          </a:p>
          <a:p>
            <a:pPr algn="ctr"/>
            <a:r>
              <a:rPr lang="en-US" sz="2000" dirty="0"/>
              <a:t>y</a:t>
            </a:r>
            <a:r>
              <a:rPr lang="en-US" sz="2000" dirty="0" smtClean="0"/>
              <a:t> </a:t>
            </a:r>
            <a:r>
              <a:rPr lang="en-US" sz="2000" dirty="0" err="1" smtClean="0"/>
              <a:t>Formulario</a:t>
            </a:r>
            <a:r>
              <a:rPr lang="en-US" sz="2000" dirty="0" smtClean="0"/>
              <a:t> W-2</a:t>
            </a:r>
            <a:endParaRPr lang="en-US" sz="2000" dirty="0"/>
          </a:p>
        </p:txBody>
      </p:sp>
      <p:sp>
        <p:nvSpPr>
          <p:cNvPr id="6" name="TextBox 5"/>
          <p:cNvSpPr txBox="1"/>
          <p:nvPr/>
        </p:nvSpPr>
        <p:spPr>
          <a:xfrm>
            <a:off x="5323259" y="5257800"/>
            <a:ext cx="3351495" cy="707886"/>
          </a:xfrm>
          <a:prstGeom prst="rect">
            <a:avLst/>
          </a:prstGeom>
          <a:noFill/>
        </p:spPr>
        <p:txBody>
          <a:bodyPr wrap="none" rtlCol="0">
            <a:spAutoFit/>
          </a:bodyPr>
          <a:lstStyle/>
          <a:p>
            <a:pPr algn="ctr"/>
            <a:r>
              <a:rPr lang="en-US" sz="2000" dirty="0" err="1" smtClean="0"/>
              <a:t>Información</a:t>
            </a:r>
            <a:r>
              <a:rPr lang="en-US" sz="2000" dirty="0" smtClean="0"/>
              <a:t> </a:t>
            </a:r>
            <a:r>
              <a:rPr lang="en-US" sz="2000" dirty="0" err="1" smtClean="0"/>
              <a:t>sobre</a:t>
            </a:r>
            <a:r>
              <a:rPr lang="en-US" sz="2000" dirty="0" smtClean="0"/>
              <a:t> </a:t>
            </a:r>
            <a:r>
              <a:rPr lang="en-US" sz="2000" dirty="0" err="1" smtClean="0"/>
              <a:t>ingresos</a:t>
            </a:r>
            <a:r>
              <a:rPr lang="en-US" sz="2000" dirty="0" smtClean="0"/>
              <a:t> no </a:t>
            </a:r>
          </a:p>
          <a:p>
            <a:pPr algn="ctr"/>
            <a:r>
              <a:rPr lang="en-US" sz="2000" dirty="0" err="1" smtClean="0"/>
              <a:t>sujetos</a:t>
            </a:r>
            <a:r>
              <a:rPr lang="en-US" sz="2000" dirty="0" smtClean="0"/>
              <a:t> a </a:t>
            </a:r>
            <a:r>
              <a:rPr lang="en-US" sz="2000" dirty="0" err="1" smtClean="0"/>
              <a:t>impuestos</a:t>
            </a:r>
            <a:endParaRPr lang="en-US" sz="2000" dirty="0"/>
          </a:p>
        </p:txBody>
      </p:sp>
      <p:sp>
        <p:nvSpPr>
          <p:cNvPr id="7" name="TextBox 6"/>
          <p:cNvSpPr txBox="1"/>
          <p:nvPr/>
        </p:nvSpPr>
        <p:spPr>
          <a:xfrm>
            <a:off x="5458245" y="2419290"/>
            <a:ext cx="2884764" cy="707886"/>
          </a:xfrm>
          <a:prstGeom prst="rect">
            <a:avLst/>
          </a:prstGeom>
          <a:noFill/>
        </p:spPr>
        <p:txBody>
          <a:bodyPr wrap="none" rtlCol="0">
            <a:spAutoFit/>
          </a:bodyPr>
          <a:lstStyle/>
          <a:p>
            <a:pPr algn="ctr"/>
            <a:r>
              <a:rPr lang="en-US" sz="2000" dirty="0" err="1" smtClean="0"/>
              <a:t>Registros</a:t>
            </a:r>
            <a:r>
              <a:rPr lang="en-US" sz="2000" dirty="0" smtClean="0"/>
              <a:t> de </a:t>
            </a:r>
            <a:r>
              <a:rPr lang="en-US" sz="2000" dirty="0" err="1" smtClean="0"/>
              <a:t>inversiones</a:t>
            </a:r>
            <a:r>
              <a:rPr lang="en-US" sz="2000" dirty="0" smtClean="0"/>
              <a:t> e </a:t>
            </a:r>
          </a:p>
          <a:p>
            <a:pPr algn="ctr"/>
            <a:r>
              <a:rPr lang="en-US" sz="2000" dirty="0" err="1" smtClean="0"/>
              <a:t>inversiones</a:t>
            </a:r>
            <a:r>
              <a:rPr lang="en-US" sz="2000" dirty="0" smtClean="0"/>
              <a:t>  </a:t>
            </a:r>
            <a:r>
              <a:rPr lang="en-US" sz="2000" dirty="0" err="1" smtClean="0"/>
              <a:t>bancarias</a:t>
            </a:r>
            <a:endParaRPr lang="en-US" sz="2000" dirty="0"/>
          </a:p>
        </p:txBody>
      </p:sp>
      <p:sp>
        <p:nvSpPr>
          <p:cNvPr id="8" name="TextBox 7"/>
          <p:cNvSpPr txBox="1"/>
          <p:nvPr/>
        </p:nvSpPr>
        <p:spPr>
          <a:xfrm>
            <a:off x="5313456" y="4648200"/>
            <a:ext cx="3166060" cy="400110"/>
          </a:xfrm>
          <a:prstGeom prst="rect">
            <a:avLst/>
          </a:prstGeom>
          <a:noFill/>
        </p:spPr>
        <p:txBody>
          <a:bodyPr wrap="none" rtlCol="0">
            <a:spAutoFit/>
          </a:bodyPr>
          <a:lstStyle/>
          <a:p>
            <a:pPr algn="ctr"/>
            <a:r>
              <a:rPr lang="en-US" sz="2000" dirty="0" err="1" smtClean="0"/>
              <a:t>Registro</a:t>
            </a:r>
            <a:r>
              <a:rPr lang="en-US" sz="2000" dirty="0" smtClean="0"/>
              <a:t> de </a:t>
            </a:r>
            <a:r>
              <a:rPr lang="en-US" sz="2000" dirty="0" err="1" smtClean="0"/>
              <a:t>negocios</a:t>
            </a:r>
            <a:r>
              <a:rPr lang="en-US" sz="2000" dirty="0" smtClean="0"/>
              <a:t> y </a:t>
            </a:r>
            <a:r>
              <a:rPr lang="en-US" sz="2000" dirty="0" err="1" smtClean="0"/>
              <a:t>granja</a:t>
            </a:r>
            <a:endParaRPr lang="en-US" sz="1600" dirty="0"/>
          </a:p>
        </p:txBody>
      </p:sp>
      <p:pic>
        <p:nvPicPr>
          <p:cNvPr id="9" name="Picture 2" descr="https://www.edpubs.gov/ItemImage/EN1316P.jpg?ck=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6435"/>
            <a:ext cx="4631986" cy="59896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75463" y="1061483"/>
            <a:ext cx="3450316" cy="523220"/>
          </a:xfrm>
          <a:prstGeom prst="rect">
            <a:avLst/>
          </a:prstGeom>
          <a:noFill/>
        </p:spPr>
        <p:txBody>
          <a:bodyPr wrap="square" rtlCol="0">
            <a:spAutoFit/>
          </a:bodyPr>
          <a:lstStyle/>
          <a:p>
            <a:r>
              <a:rPr lang="en-US" sz="2800" dirty="0" err="1" smtClean="0"/>
              <a:t>Información</a:t>
            </a:r>
            <a:r>
              <a:rPr lang="en-US" sz="2800" dirty="0" smtClean="0"/>
              <a:t> </a:t>
            </a:r>
            <a:r>
              <a:rPr lang="en-US" sz="2800" dirty="0" err="1" smtClean="0"/>
              <a:t>necesaria</a:t>
            </a:r>
            <a:endParaRPr lang="en-US" sz="2000" dirty="0"/>
          </a:p>
        </p:txBody>
      </p:sp>
    </p:spTree>
    <p:extLst>
      <p:ext uri="{BB962C8B-B14F-4D97-AF65-F5344CB8AC3E}">
        <p14:creationId xmlns:p14="http://schemas.microsoft.com/office/powerpoint/2010/main" val="14873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1+#ppt_w/2"/>
                                          </p:val>
                                        </p:tav>
                                        <p:tav tm="100000">
                                          <p:val>
                                            <p:strVal val="#ppt_x"/>
                                          </p:val>
                                        </p:tav>
                                      </p:tavLst>
                                    </p:anim>
                                    <p:anim calcmode="lin" valueType="num">
                                      <p:cBhvr additive="base">
                                        <p:cTn id="24" dur="75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1+#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0700" y="990600"/>
            <a:ext cx="2667000" cy="1015663"/>
          </a:xfrm>
          <a:prstGeom prst="rect">
            <a:avLst/>
          </a:prstGeom>
          <a:noFill/>
        </p:spPr>
        <p:txBody>
          <a:bodyPr wrap="square" rtlCol="0">
            <a:spAutoFit/>
          </a:bodyPr>
          <a:lstStyle/>
          <a:p>
            <a:pPr algn="ctr"/>
            <a:r>
              <a:rPr lang="en-US" sz="6000" dirty="0" smtClean="0"/>
              <a:t>FSA ID</a:t>
            </a:r>
            <a:endParaRPr lang="en-US" sz="4000" dirty="0">
              <a:solidFill>
                <a:srgbClr val="002664"/>
              </a:solidFill>
            </a:endParaRPr>
          </a:p>
        </p:txBody>
      </p:sp>
      <p:sp>
        <p:nvSpPr>
          <p:cNvPr id="6" name="Rectangle 5"/>
          <p:cNvSpPr/>
          <p:nvPr/>
        </p:nvSpPr>
        <p:spPr>
          <a:xfrm>
            <a:off x="4045447" y="1252210"/>
            <a:ext cx="3864712" cy="584775"/>
          </a:xfrm>
          <a:prstGeom prst="rect">
            <a:avLst/>
          </a:prstGeom>
        </p:spPr>
        <p:txBody>
          <a:bodyPr wrap="none">
            <a:spAutoFit/>
          </a:bodyPr>
          <a:lstStyle/>
          <a:p>
            <a:r>
              <a:rPr lang="en-US" sz="3200" dirty="0">
                <a:solidFill>
                  <a:srgbClr val="002664"/>
                </a:solidFill>
              </a:rPr>
              <a:t>Federal Student Aid ID</a:t>
            </a:r>
            <a:endParaRPr lang="en-US" sz="3200" dirty="0"/>
          </a:p>
        </p:txBody>
      </p:sp>
      <p:sp>
        <p:nvSpPr>
          <p:cNvPr id="7" name="Rectangle 6"/>
          <p:cNvSpPr/>
          <p:nvPr/>
        </p:nvSpPr>
        <p:spPr>
          <a:xfrm>
            <a:off x="685800" y="5791197"/>
            <a:ext cx="7813549" cy="584775"/>
          </a:xfrm>
          <a:prstGeom prst="rect">
            <a:avLst/>
          </a:prstGeom>
        </p:spPr>
        <p:txBody>
          <a:bodyPr wrap="none">
            <a:spAutoFit/>
          </a:bodyPr>
          <a:lstStyle/>
          <a:p>
            <a:r>
              <a:rPr lang="en-US" sz="3200" dirty="0" err="1" smtClean="0">
                <a:solidFill>
                  <a:srgbClr val="002664"/>
                </a:solidFill>
              </a:rPr>
              <a:t>Reemplaza</a:t>
            </a:r>
            <a:r>
              <a:rPr lang="en-US" sz="3200" dirty="0" smtClean="0">
                <a:solidFill>
                  <a:srgbClr val="002664"/>
                </a:solidFill>
              </a:rPr>
              <a:t> el PIN </a:t>
            </a:r>
            <a:r>
              <a:rPr lang="en-US" sz="2800" dirty="0" smtClean="0">
                <a:solidFill>
                  <a:srgbClr val="EAAB00"/>
                </a:solidFill>
              </a:rPr>
              <a:t>(Personal Identification Number)</a:t>
            </a:r>
            <a:endParaRPr lang="en-US" sz="2800" dirty="0">
              <a:solidFill>
                <a:srgbClr val="EAAB00"/>
              </a:solidFill>
            </a:endParaRPr>
          </a:p>
        </p:txBody>
      </p:sp>
      <p:pic>
        <p:nvPicPr>
          <p:cNvPr id="8" name="Picture 7"/>
          <p:cNvPicPr/>
          <p:nvPr/>
        </p:nvPicPr>
        <p:blipFill rotWithShape="1">
          <a:blip r:embed="rId3"/>
          <a:srcRect l="10473" t="22361" r="67803" b="27864"/>
          <a:stretch/>
        </p:blipFill>
        <p:spPr bwMode="auto">
          <a:xfrm>
            <a:off x="1828800" y="2006263"/>
            <a:ext cx="5734050" cy="36957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3810000" y="5024149"/>
            <a:ext cx="1905000" cy="523220"/>
          </a:xfrm>
          <a:prstGeom prst="rect">
            <a:avLst/>
          </a:prstGeom>
          <a:noFill/>
        </p:spPr>
        <p:txBody>
          <a:bodyPr wrap="square" rtlCol="0">
            <a:spAutoFit/>
          </a:bodyPr>
          <a:lstStyle/>
          <a:p>
            <a:pPr algn="ctr"/>
            <a:r>
              <a:rPr lang="en-US" sz="2800" b="1" dirty="0">
                <a:solidFill>
                  <a:schemeClr val="tx2">
                    <a:lumMod val="60000"/>
                    <a:lumOff val="40000"/>
                  </a:schemeClr>
                </a:solidFill>
              </a:rPr>
              <a:t>f</a:t>
            </a:r>
            <a:r>
              <a:rPr lang="en-US" sz="2800" b="1" dirty="0" smtClean="0">
                <a:solidFill>
                  <a:schemeClr val="tx2">
                    <a:lumMod val="60000"/>
                    <a:lumOff val="40000"/>
                  </a:schemeClr>
                </a:solidFill>
              </a:rPr>
              <a:t>said.ed.gov</a:t>
            </a:r>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387907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598" y="1219200"/>
            <a:ext cx="7947802" cy="861774"/>
          </a:xfrm>
          <a:prstGeom prst="rect">
            <a:avLst/>
          </a:prstGeom>
          <a:noFill/>
        </p:spPr>
        <p:txBody>
          <a:bodyPr wrap="square" rtlCol="0">
            <a:spAutoFit/>
          </a:bodyPr>
          <a:lstStyle/>
          <a:p>
            <a:pPr algn="ctr"/>
            <a:r>
              <a:rPr lang="en-US" sz="5000" dirty="0" err="1" smtClean="0"/>
              <a:t>Usar</a:t>
            </a:r>
            <a:r>
              <a:rPr lang="en-US" sz="5000" dirty="0" smtClean="0"/>
              <a:t> </a:t>
            </a:r>
            <a:r>
              <a:rPr lang="en-US" sz="5000" dirty="0" err="1" smtClean="0"/>
              <a:t>su</a:t>
            </a:r>
            <a:r>
              <a:rPr lang="en-US" sz="5000" dirty="0" smtClean="0"/>
              <a:t> </a:t>
            </a:r>
            <a:r>
              <a:rPr lang="en-US" sz="5000" dirty="0" err="1" smtClean="0"/>
              <a:t>credencial</a:t>
            </a:r>
            <a:r>
              <a:rPr lang="en-US" sz="5000" dirty="0" smtClean="0"/>
              <a:t> FSA ID</a:t>
            </a:r>
            <a:endParaRPr lang="en-US" sz="5000" dirty="0">
              <a:solidFill>
                <a:srgbClr val="002664"/>
              </a:solidFill>
            </a:endParaRPr>
          </a:p>
        </p:txBody>
      </p:sp>
      <p:sp>
        <p:nvSpPr>
          <p:cNvPr id="3" name="TextBox 2"/>
          <p:cNvSpPr txBox="1"/>
          <p:nvPr/>
        </p:nvSpPr>
        <p:spPr>
          <a:xfrm>
            <a:off x="838200" y="2819400"/>
            <a:ext cx="4572000" cy="954107"/>
          </a:xfrm>
          <a:prstGeom prst="rect">
            <a:avLst/>
          </a:prstGeom>
          <a:noFill/>
        </p:spPr>
        <p:txBody>
          <a:bodyPr wrap="square" rtlCol="0">
            <a:spAutoFit/>
          </a:bodyPr>
          <a:lstStyle/>
          <a:p>
            <a:pPr algn="ctr"/>
            <a:r>
              <a:rPr lang="en-US" sz="3200" dirty="0" err="1" smtClean="0">
                <a:solidFill>
                  <a:srgbClr val="DEA400"/>
                </a:solidFill>
              </a:rPr>
              <a:t>Firmar</a:t>
            </a:r>
            <a:r>
              <a:rPr lang="en-US" sz="3200" dirty="0" smtClean="0">
                <a:solidFill>
                  <a:srgbClr val="DEA400"/>
                </a:solidFill>
              </a:rPr>
              <a:t>, </a:t>
            </a:r>
            <a:r>
              <a:rPr lang="en-US" sz="3200" dirty="0" err="1" smtClean="0">
                <a:solidFill>
                  <a:srgbClr val="DEA400"/>
                </a:solidFill>
              </a:rPr>
              <a:t>renovar</a:t>
            </a:r>
            <a:r>
              <a:rPr lang="en-US" sz="3200" dirty="0" smtClean="0">
                <a:solidFill>
                  <a:srgbClr val="DEA400"/>
                </a:solidFill>
              </a:rPr>
              <a:t>, y </a:t>
            </a:r>
            <a:r>
              <a:rPr lang="en-US" sz="3200" dirty="0" err="1" smtClean="0">
                <a:solidFill>
                  <a:srgbClr val="DEA400"/>
                </a:solidFill>
              </a:rPr>
              <a:t>corregir</a:t>
            </a:r>
            <a:r>
              <a:rPr lang="en-US" sz="3200" dirty="0" smtClean="0">
                <a:solidFill>
                  <a:srgbClr val="DEA400"/>
                </a:solidFill>
              </a:rPr>
              <a:t> </a:t>
            </a:r>
            <a:r>
              <a:rPr lang="en-US" sz="2400" dirty="0" err="1" smtClean="0"/>
              <a:t>su</a:t>
            </a:r>
            <a:r>
              <a:rPr lang="en-US" sz="2400" dirty="0" smtClean="0"/>
              <a:t> FAFSA </a:t>
            </a:r>
            <a:r>
              <a:rPr lang="en-US" sz="2400" dirty="0" err="1" smtClean="0"/>
              <a:t>electronicamente</a:t>
            </a:r>
            <a:endParaRPr lang="en-US" sz="2400" dirty="0"/>
          </a:p>
        </p:txBody>
      </p:sp>
      <p:sp>
        <p:nvSpPr>
          <p:cNvPr id="4" name="TextBox 3"/>
          <p:cNvSpPr txBox="1"/>
          <p:nvPr/>
        </p:nvSpPr>
        <p:spPr>
          <a:xfrm>
            <a:off x="4191000" y="4343400"/>
            <a:ext cx="4085542" cy="954107"/>
          </a:xfrm>
          <a:prstGeom prst="rect">
            <a:avLst/>
          </a:prstGeom>
          <a:noFill/>
        </p:spPr>
        <p:txBody>
          <a:bodyPr wrap="none" rtlCol="0">
            <a:spAutoFit/>
          </a:bodyPr>
          <a:lstStyle/>
          <a:p>
            <a:pPr algn="ctr"/>
            <a:r>
              <a:rPr lang="en-US" sz="2400" dirty="0" err="1" smtClean="0"/>
              <a:t>Firmar</a:t>
            </a:r>
            <a:r>
              <a:rPr lang="en-US" sz="2400" dirty="0" smtClean="0"/>
              <a:t> </a:t>
            </a:r>
            <a:r>
              <a:rPr lang="en-US" sz="2400" dirty="0" err="1" smtClean="0"/>
              <a:t>su</a:t>
            </a:r>
            <a:r>
              <a:rPr lang="en-US" sz="2400" dirty="0" smtClean="0"/>
              <a:t> </a:t>
            </a:r>
            <a:r>
              <a:rPr lang="en-US" sz="3200" dirty="0" err="1" smtClean="0">
                <a:solidFill>
                  <a:srgbClr val="DEA400"/>
                </a:solidFill>
              </a:rPr>
              <a:t>Pagaré</a:t>
            </a:r>
            <a:r>
              <a:rPr lang="en-US" sz="3200" dirty="0" smtClean="0">
                <a:solidFill>
                  <a:srgbClr val="DEA400"/>
                </a:solidFill>
              </a:rPr>
              <a:t> Maestro </a:t>
            </a:r>
          </a:p>
          <a:p>
            <a:pPr algn="ctr"/>
            <a:r>
              <a:rPr lang="en-US" sz="2400" dirty="0" err="1" smtClean="0"/>
              <a:t>electronicamente</a:t>
            </a:r>
            <a:endParaRPr lang="en-US" sz="2400" dirty="0" smtClean="0"/>
          </a:p>
        </p:txBody>
      </p:sp>
      <p:sp>
        <p:nvSpPr>
          <p:cNvPr id="5" name="TextBox 4"/>
          <p:cNvSpPr txBox="1"/>
          <p:nvPr/>
        </p:nvSpPr>
        <p:spPr>
          <a:xfrm>
            <a:off x="3497700" y="5791199"/>
            <a:ext cx="2148599" cy="584775"/>
          </a:xfrm>
          <a:prstGeom prst="rect">
            <a:avLst/>
          </a:prstGeom>
          <a:noFill/>
        </p:spPr>
        <p:txBody>
          <a:bodyPr wrap="square" rtlCol="0">
            <a:spAutoFit/>
          </a:bodyPr>
          <a:lstStyle/>
          <a:p>
            <a:r>
              <a:rPr lang="en-US" sz="3200" dirty="0">
                <a:solidFill>
                  <a:srgbClr val="009DD8"/>
                </a:solidFill>
                <a:latin typeface="Calibri Light" panose="020F0302020204030204" pitchFamily="34" charset="0"/>
              </a:rPr>
              <a:t>f</a:t>
            </a:r>
            <a:r>
              <a:rPr lang="en-US" sz="3200" dirty="0" smtClean="0">
                <a:solidFill>
                  <a:srgbClr val="009DD8"/>
                </a:solidFill>
                <a:latin typeface="Calibri Light" panose="020F0302020204030204" pitchFamily="34" charset="0"/>
              </a:rPr>
              <a:t>said.ed.gov</a:t>
            </a:r>
            <a:endParaRPr lang="en-US" sz="3200" dirty="0">
              <a:solidFill>
                <a:srgbClr val="009DD8"/>
              </a:solidFill>
              <a:latin typeface="Calibri Light" panose="020F0302020204030204" pitchFamily="34" charset="0"/>
            </a:endParaRPr>
          </a:p>
        </p:txBody>
      </p:sp>
    </p:spTree>
    <p:extLst>
      <p:ext uri="{BB962C8B-B14F-4D97-AF65-F5344CB8AC3E}">
        <p14:creationId xmlns:p14="http://schemas.microsoft.com/office/powerpoint/2010/main" val="295829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7500"/>
            <a:ext cx="8229600" cy="1143000"/>
          </a:xfrm>
          <a:effectLst/>
        </p:spPr>
        <p:txBody>
          <a:bodyPr>
            <a:noAutofit/>
          </a:bodyPr>
          <a:lstStyle/>
          <a:p>
            <a:r>
              <a:rPr lang="en-US" sz="8000" dirty="0" err="1" smtClean="0">
                <a:effectLst/>
              </a:rPr>
              <a:t>Completar</a:t>
            </a:r>
            <a:r>
              <a:rPr lang="en-US" sz="8000" dirty="0" smtClean="0">
                <a:effectLst/>
              </a:rPr>
              <a:t> la </a:t>
            </a:r>
            <a:br>
              <a:rPr lang="en-US" sz="8000" dirty="0" smtClean="0">
                <a:effectLst/>
              </a:rPr>
            </a:br>
            <a:r>
              <a:rPr lang="en-US" sz="8000" dirty="0" smtClean="0">
                <a:solidFill>
                  <a:srgbClr val="EAAB00"/>
                </a:solidFill>
                <a:effectLst>
                  <a:reflection blurRad="12700" stA="39000" endPos="34000" dist="12700" dir="5400000" sy="-100000" algn="bl" rotWithShape="0"/>
                </a:effectLst>
              </a:rPr>
              <a:t>FAFSA</a:t>
            </a:r>
            <a:endParaRPr lang="en-US" sz="8000" dirty="0">
              <a:solidFill>
                <a:srgbClr val="EAAB00"/>
              </a:solidFill>
              <a:effectLst>
                <a:reflection blurRad="12700" stA="39000" endPos="34000" dist="12700" dir="5400000" sy="-100000" algn="bl" rotWithShape="0"/>
              </a:effectLst>
            </a:endParaRPr>
          </a:p>
        </p:txBody>
      </p:sp>
    </p:spTree>
    <p:extLst>
      <p:ext uri="{BB962C8B-B14F-4D97-AF65-F5344CB8AC3E}">
        <p14:creationId xmlns:p14="http://schemas.microsoft.com/office/powerpoint/2010/main" val="12966639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33400"/>
            <a:ext cx="5138312" cy="5791200"/>
          </a:xfrm>
          <a:prstGeom prst="rect">
            <a:avLst/>
          </a:prstGeom>
        </p:spPr>
      </p:pic>
      <p:sp>
        <p:nvSpPr>
          <p:cNvPr id="5" name="Oval 4"/>
          <p:cNvSpPr/>
          <p:nvPr/>
        </p:nvSpPr>
        <p:spPr>
          <a:xfrm>
            <a:off x="685800" y="4800600"/>
            <a:ext cx="3657600" cy="1066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715000" y="2883246"/>
            <a:ext cx="3124200" cy="1015663"/>
          </a:xfrm>
          <a:prstGeom prst="rect">
            <a:avLst/>
          </a:prstGeom>
          <a:noFill/>
        </p:spPr>
        <p:txBody>
          <a:bodyPr wrap="square" rtlCol="0">
            <a:spAutoFit/>
          </a:bodyPr>
          <a:lstStyle/>
          <a:p>
            <a:pPr algn="ctr"/>
            <a:r>
              <a:rPr lang="en-US" sz="2800" dirty="0" err="1" smtClean="0">
                <a:latin typeface="Calibri Light" panose="020F0302020204030204" pitchFamily="34" charset="0"/>
              </a:rPr>
              <a:t>Seleccione</a:t>
            </a:r>
            <a:r>
              <a:rPr lang="en-US" sz="2800" dirty="0" smtClean="0">
                <a:latin typeface="Calibri Light" panose="020F0302020204030204" pitchFamily="34" charset="0"/>
              </a:rPr>
              <a:t> </a:t>
            </a:r>
          </a:p>
          <a:p>
            <a:pPr algn="ctr"/>
            <a:r>
              <a:rPr lang="en-US" sz="2800" dirty="0" smtClean="0">
                <a:solidFill>
                  <a:srgbClr val="DEA400"/>
                </a:solidFill>
                <a:latin typeface="Calibri Light" panose="020F0302020204030204" pitchFamily="34" charset="0"/>
              </a:rPr>
              <a:t>“</a:t>
            </a:r>
            <a:r>
              <a:rPr lang="en-US" sz="3200" dirty="0" smtClean="0">
                <a:solidFill>
                  <a:srgbClr val="DEA400"/>
                </a:solidFill>
                <a:latin typeface="Calibri Light" panose="020F0302020204030204" pitchFamily="34" charset="0"/>
              </a:rPr>
              <a:t>My Account”</a:t>
            </a:r>
            <a:endParaRPr lang="en-US" sz="2400" dirty="0">
              <a:latin typeface="Calibri Light" panose="020F0302020204030204" pitchFamily="34" charset="0"/>
            </a:endParaRPr>
          </a:p>
        </p:txBody>
      </p:sp>
      <p:sp>
        <p:nvSpPr>
          <p:cNvPr id="2" name="TextBox 1"/>
          <p:cNvSpPr txBox="1"/>
          <p:nvPr/>
        </p:nvSpPr>
        <p:spPr>
          <a:xfrm>
            <a:off x="5824112" y="5010834"/>
            <a:ext cx="2743200" cy="923330"/>
          </a:xfrm>
          <a:prstGeom prst="rect">
            <a:avLst/>
          </a:prstGeom>
          <a:noFill/>
        </p:spPr>
        <p:txBody>
          <a:bodyPr wrap="square" rtlCol="0">
            <a:spAutoFit/>
          </a:bodyPr>
          <a:lstStyle/>
          <a:p>
            <a:pPr algn="ctr"/>
            <a:r>
              <a:rPr lang="en-US" dirty="0" smtClean="0">
                <a:latin typeface="Calibri Light" panose="020F0302020204030204" pitchFamily="34" charset="0"/>
              </a:rPr>
              <a:t>Para </a:t>
            </a:r>
            <a:r>
              <a:rPr lang="en-US" dirty="0" err="1" smtClean="0">
                <a:latin typeface="Calibri Light" panose="020F0302020204030204" pitchFamily="34" charset="0"/>
              </a:rPr>
              <a:t>ver</a:t>
            </a:r>
            <a:r>
              <a:rPr lang="en-US" dirty="0" smtClean="0">
                <a:latin typeface="Calibri Light" panose="020F0302020204030204" pitchFamily="34" charset="0"/>
              </a:rPr>
              <a:t> la </a:t>
            </a:r>
            <a:r>
              <a:rPr lang="en-US" dirty="0" err="1" smtClean="0">
                <a:latin typeface="Calibri Light" panose="020F0302020204030204" pitchFamily="34" charset="0"/>
              </a:rPr>
              <a:t>asistencia</a:t>
            </a:r>
            <a:r>
              <a:rPr lang="en-US" dirty="0" smtClean="0">
                <a:latin typeface="Calibri Light" panose="020F0302020204030204" pitchFamily="34" charset="0"/>
              </a:rPr>
              <a:t> </a:t>
            </a:r>
            <a:r>
              <a:rPr lang="en-US" dirty="0" err="1" smtClean="0">
                <a:latin typeface="Calibri Light" panose="020F0302020204030204" pitchFamily="34" charset="0"/>
              </a:rPr>
              <a:t>económica</a:t>
            </a:r>
            <a:r>
              <a:rPr lang="en-US" dirty="0" smtClean="0">
                <a:latin typeface="Calibri Light" panose="020F0302020204030204" pitchFamily="34" charset="0"/>
              </a:rPr>
              <a:t> </a:t>
            </a:r>
            <a:r>
              <a:rPr lang="en-US" dirty="0" err="1" smtClean="0">
                <a:latin typeface="Calibri Light" panose="020F0302020204030204" pitchFamily="34" charset="0"/>
              </a:rPr>
              <a:t>ofrecida</a:t>
            </a:r>
            <a:r>
              <a:rPr lang="en-US" dirty="0" smtClean="0">
                <a:latin typeface="Calibri Light" panose="020F0302020204030204" pitchFamily="34" charset="0"/>
              </a:rPr>
              <a:t> </a:t>
            </a:r>
            <a:r>
              <a:rPr lang="en-US" dirty="0" err="1" smtClean="0">
                <a:latin typeface="Calibri Light" panose="020F0302020204030204" pitchFamily="34" charset="0"/>
              </a:rPr>
              <a:t>en</a:t>
            </a:r>
            <a:r>
              <a:rPr lang="en-US" dirty="0" smtClean="0">
                <a:latin typeface="Calibri Light" panose="020F0302020204030204" pitchFamily="34" charset="0"/>
              </a:rPr>
              <a:t> </a:t>
            </a:r>
            <a:r>
              <a:rPr lang="en-US" dirty="0" err="1" smtClean="0">
                <a:latin typeface="Calibri Light" panose="020F0302020204030204" pitchFamily="34" charset="0"/>
              </a:rPr>
              <a:t>FlashLine</a:t>
            </a:r>
            <a:endParaRPr lang="en-US" dirty="0">
              <a:latin typeface="Calibri Light" panose="020F0302020204030204" pitchFamily="34" charset="0"/>
            </a:endParaRPr>
          </a:p>
        </p:txBody>
      </p:sp>
    </p:spTree>
    <p:extLst>
      <p:ext uri="{BB962C8B-B14F-4D97-AF65-F5344CB8AC3E}">
        <p14:creationId xmlns:p14="http://schemas.microsoft.com/office/powerpoint/2010/main" val="4194375412"/>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81075"/>
            <a:ext cx="8382000" cy="553998"/>
          </a:xfrm>
          <a:prstGeom prst="rect">
            <a:avLst/>
          </a:prstGeom>
          <a:noFill/>
        </p:spPr>
        <p:txBody>
          <a:bodyPr wrap="square" rtlCol="0">
            <a:spAutoFit/>
          </a:bodyPr>
          <a:lstStyle/>
          <a:p>
            <a:pPr algn="ctr"/>
            <a:r>
              <a:rPr lang="en-US" sz="3000" dirty="0" err="1" smtClean="0"/>
              <a:t>Solicitud</a:t>
            </a:r>
            <a:r>
              <a:rPr lang="en-US" sz="3000" dirty="0" smtClean="0"/>
              <a:t> </a:t>
            </a:r>
            <a:r>
              <a:rPr lang="en-US" sz="3000" dirty="0" err="1" smtClean="0"/>
              <a:t>Gratuita</a:t>
            </a:r>
            <a:r>
              <a:rPr lang="en-US" sz="3000" dirty="0" smtClean="0"/>
              <a:t> de </a:t>
            </a:r>
            <a:r>
              <a:rPr lang="en-US" sz="3000" dirty="0" err="1" smtClean="0"/>
              <a:t>Ayuda</a:t>
            </a:r>
            <a:r>
              <a:rPr lang="en-US" sz="3000" dirty="0" smtClean="0"/>
              <a:t> Federal para </a:t>
            </a:r>
            <a:r>
              <a:rPr lang="en-US" sz="3000" dirty="0" err="1" smtClean="0"/>
              <a:t>Estudiantes</a:t>
            </a:r>
            <a:endParaRPr lang="en-US" sz="3000" dirty="0"/>
          </a:p>
        </p:txBody>
      </p:sp>
      <p:sp>
        <p:nvSpPr>
          <p:cNvPr id="3" name="TextBox 2"/>
          <p:cNvSpPr txBox="1"/>
          <p:nvPr/>
        </p:nvSpPr>
        <p:spPr>
          <a:xfrm>
            <a:off x="2848259" y="5941977"/>
            <a:ext cx="3447482" cy="646331"/>
          </a:xfrm>
          <a:prstGeom prst="rect">
            <a:avLst/>
          </a:prstGeom>
          <a:noFill/>
        </p:spPr>
        <p:txBody>
          <a:bodyPr wrap="none" rtlCol="0">
            <a:spAutoFit/>
          </a:bodyPr>
          <a:lstStyle/>
          <a:p>
            <a:r>
              <a:rPr lang="en-US" sz="3600" dirty="0" smtClean="0">
                <a:solidFill>
                  <a:srgbClr val="009DD8"/>
                </a:solidFill>
              </a:rPr>
              <a:t>www.fafsa.ed.gov</a:t>
            </a:r>
            <a:endParaRPr lang="en-US" sz="3600" dirty="0">
              <a:solidFill>
                <a:srgbClr val="009DD8"/>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l="14463" t="5708" r="65064" b="26367"/>
          <a:stretch/>
        </p:blipFill>
        <p:spPr bwMode="auto">
          <a:xfrm>
            <a:off x="2226722" y="1726357"/>
            <a:ext cx="4690556" cy="421562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7651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4064" y="1536174"/>
            <a:ext cx="3276986" cy="3785652"/>
          </a:xfrm>
          <a:prstGeom prst="rect">
            <a:avLst/>
          </a:prstGeom>
          <a:noFill/>
        </p:spPr>
        <p:txBody>
          <a:bodyPr wrap="none" rtlCol="0">
            <a:spAutoFit/>
          </a:bodyPr>
          <a:lstStyle/>
          <a:p>
            <a:pPr algn="ctr"/>
            <a:r>
              <a:rPr lang="en-US" sz="4800" dirty="0" err="1" smtClean="0"/>
              <a:t>Planilla</a:t>
            </a:r>
            <a:r>
              <a:rPr lang="en-US" sz="4800" dirty="0" smtClean="0"/>
              <a:t> de </a:t>
            </a:r>
          </a:p>
          <a:p>
            <a:pPr algn="ctr"/>
            <a:r>
              <a:rPr lang="en-US" sz="4800" dirty="0" err="1" smtClean="0"/>
              <a:t>Preparación</a:t>
            </a:r>
            <a:r>
              <a:rPr lang="en-US" sz="4800" dirty="0" smtClean="0"/>
              <a:t> </a:t>
            </a:r>
          </a:p>
          <a:p>
            <a:pPr algn="ctr"/>
            <a:r>
              <a:rPr lang="en-US" sz="4800" dirty="0" smtClean="0"/>
              <a:t>para</a:t>
            </a:r>
          </a:p>
          <a:p>
            <a:pPr algn="ctr"/>
            <a:r>
              <a:rPr lang="en-US" sz="4800" dirty="0" smtClean="0">
                <a:solidFill>
                  <a:srgbClr val="DEA400"/>
                </a:solidFill>
              </a:rPr>
              <a:t>FAFSA</a:t>
            </a:r>
            <a:r>
              <a:rPr lang="en-US" sz="4800" dirty="0" smtClean="0"/>
              <a:t> on</a:t>
            </a:r>
          </a:p>
          <a:p>
            <a:pPr algn="ctr"/>
            <a:r>
              <a:rPr lang="en-US" sz="4800" dirty="0" smtClean="0"/>
              <a:t> the Web</a:t>
            </a:r>
          </a:p>
        </p:txBody>
      </p:sp>
      <p:pic>
        <p:nvPicPr>
          <p:cNvPr id="5" name="Picture 4"/>
          <p:cNvPicPr/>
          <p:nvPr/>
        </p:nvPicPr>
        <p:blipFill rotWithShape="1">
          <a:blip r:embed="rId3"/>
          <a:srcRect l="20834" t="17032" r="66506" b="26595"/>
          <a:stretch/>
        </p:blipFill>
        <p:spPr bwMode="auto">
          <a:xfrm>
            <a:off x="457200" y="457200"/>
            <a:ext cx="4572000" cy="5943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453756"/>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1066800"/>
            <a:ext cx="5268558" cy="1538883"/>
          </a:xfrm>
          <a:prstGeom prst="rect">
            <a:avLst/>
          </a:prstGeom>
          <a:noFill/>
        </p:spPr>
        <p:txBody>
          <a:bodyPr wrap="none" rtlCol="0">
            <a:spAutoFit/>
          </a:bodyPr>
          <a:lstStyle/>
          <a:p>
            <a:pPr algn="ctr"/>
            <a:r>
              <a:rPr lang="en-US" sz="5400" dirty="0" smtClean="0">
                <a:solidFill>
                  <a:srgbClr val="002664"/>
                </a:solidFill>
              </a:rPr>
              <a:t>FAFSA</a:t>
            </a:r>
            <a:r>
              <a:rPr lang="en-US" sz="5400" dirty="0" smtClean="0"/>
              <a:t> on the Web</a:t>
            </a:r>
          </a:p>
          <a:p>
            <a:pPr algn="ctr"/>
            <a:r>
              <a:rPr lang="en-US" sz="4000" dirty="0" smtClean="0"/>
              <a:t>(FAFSA </a:t>
            </a:r>
            <a:r>
              <a:rPr lang="en-US" sz="4000" dirty="0" err="1" smtClean="0"/>
              <a:t>en</a:t>
            </a:r>
            <a:r>
              <a:rPr lang="en-US" sz="4000" dirty="0" smtClean="0"/>
              <a:t> </a:t>
            </a:r>
            <a:r>
              <a:rPr lang="en-US" sz="4000" dirty="0" err="1" smtClean="0"/>
              <a:t>línea</a:t>
            </a:r>
            <a:r>
              <a:rPr lang="en-US" sz="4000" dirty="0" smtClean="0"/>
              <a:t>)</a:t>
            </a:r>
            <a:endParaRPr lang="en-US" sz="4000" dirty="0"/>
          </a:p>
        </p:txBody>
      </p:sp>
      <p:sp>
        <p:nvSpPr>
          <p:cNvPr id="3" name="TextBox 2"/>
          <p:cNvSpPr txBox="1"/>
          <p:nvPr/>
        </p:nvSpPr>
        <p:spPr>
          <a:xfrm>
            <a:off x="768362" y="2209800"/>
            <a:ext cx="7857344" cy="3908762"/>
          </a:xfrm>
          <a:prstGeom prst="rect">
            <a:avLst/>
          </a:prstGeom>
          <a:noFill/>
        </p:spPr>
        <p:txBody>
          <a:bodyPr wrap="none" rtlCol="0">
            <a:spAutoFit/>
          </a:bodyPr>
          <a:lstStyle/>
          <a:p>
            <a:pPr>
              <a:lnSpc>
                <a:spcPct val="200000"/>
              </a:lnSpc>
            </a:pPr>
            <a:r>
              <a:rPr lang="en-US" sz="2800" dirty="0" smtClean="0"/>
              <a:t>Las </a:t>
            </a:r>
            <a:r>
              <a:rPr lang="en-US" sz="2800" dirty="0" err="1" smtClean="0"/>
              <a:t>modificaciones</a:t>
            </a:r>
            <a:r>
              <a:rPr lang="en-US" sz="2800" dirty="0" smtClean="0"/>
              <a:t> </a:t>
            </a:r>
            <a:r>
              <a:rPr lang="en-US" sz="2800" dirty="0" err="1" smtClean="0"/>
              <a:t>incorporadas</a:t>
            </a:r>
            <a:r>
              <a:rPr lang="en-US" sz="2800" dirty="0" smtClean="0"/>
              <a:t> </a:t>
            </a:r>
            <a:r>
              <a:rPr lang="en-US" sz="3200" dirty="0" err="1" smtClean="0">
                <a:solidFill>
                  <a:srgbClr val="DEA400"/>
                </a:solidFill>
              </a:rPr>
              <a:t>evitan</a:t>
            </a:r>
            <a:r>
              <a:rPr lang="en-US" sz="3200" dirty="0" smtClean="0">
                <a:solidFill>
                  <a:srgbClr val="DEA400"/>
                </a:solidFill>
              </a:rPr>
              <a:t> </a:t>
            </a:r>
            <a:r>
              <a:rPr lang="en-US" sz="3200" dirty="0" err="1" smtClean="0">
                <a:solidFill>
                  <a:srgbClr val="DEA400"/>
                </a:solidFill>
              </a:rPr>
              <a:t>errores</a:t>
            </a:r>
            <a:endParaRPr lang="en-US" sz="3200" dirty="0" smtClean="0">
              <a:solidFill>
                <a:srgbClr val="DEA400"/>
              </a:solidFill>
            </a:endParaRPr>
          </a:p>
          <a:p>
            <a:pPr>
              <a:lnSpc>
                <a:spcPct val="200000"/>
              </a:lnSpc>
            </a:pPr>
            <a:r>
              <a:rPr lang="en-US" sz="2800" dirty="0"/>
              <a:t>	</a:t>
            </a:r>
            <a:r>
              <a:rPr lang="en-US" sz="2800" b="1" i="1" dirty="0" smtClean="0">
                <a:solidFill>
                  <a:srgbClr val="0070C0"/>
                </a:solidFill>
              </a:rPr>
              <a:t>Skip-logic</a:t>
            </a:r>
            <a:r>
              <a:rPr lang="en-US" sz="2800" dirty="0" smtClean="0"/>
              <a:t> </a:t>
            </a:r>
            <a:r>
              <a:rPr lang="en-US" sz="3200" dirty="0" err="1" smtClean="0">
                <a:solidFill>
                  <a:srgbClr val="DEA400"/>
                </a:solidFill>
              </a:rPr>
              <a:t>remueve</a:t>
            </a:r>
            <a:r>
              <a:rPr lang="en-US" sz="3200" dirty="0" smtClean="0">
                <a:solidFill>
                  <a:srgbClr val="DEA400"/>
                </a:solidFill>
              </a:rPr>
              <a:t> </a:t>
            </a:r>
            <a:r>
              <a:rPr lang="en-US" sz="3200" dirty="0" err="1" smtClean="0">
                <a:solidFill>
                  <a:srgbClr val="DEA400"/>
                </a:solidFill>
              </a:rPr>
              <a:t>preguntas</a:t>
            </a:r>
            <a:r>
              <a:rPr lang="en-US" sz="3200" dirty="0" smtClean="0">
                <a:solidFill>
                  <a:srgbClr val="DEA400"/>
                </a:solidFill>
              </a:rPr>
              <a:t> </a:t>
            </a:r>
            <a:r>
              <a:rPr lang="en-US" sz="3200" dirty="0" err="1" smtClean="0">
                <a:solidFill>
                  <a:srgbClr val="DEA400"/>
                </a:solidFill>
              </a:rPr>
              <a:t>innecesarias</a:t>
            </a:r>
            <a:endParaRPr lang="en-US" sz="2800" dirty="0" smtClean="0"/>
          </a:p>
          <a:p>
            <a:pPr>
              <a:lnSpc>
                <a:spcPct val="200000"/>
              </a:lnSpc>
            </a:pPr>
            <a:r>
              <a:rPr lang="en-US" sz="2800" dirty="0" smtClean="0"/>
              <a:t>		</a:t>
            </a:r>
            <a:r>
              <a:rPr lang="en-US" sz="3200" dirty="0" smtClean="0">
                <a:solidFill>
                  <a:srgbClr val="DEA400"/>
                </a:solidFill>
              </a:rPr>
              <a:t>“</a:t>
            </a:r>
            <a:r>
              <a:rPr lang="en-US" sz="3200" dirty="0" err="1" smtClean="0">
                <a:solidFill>
                  <a:srgbClr val="DEA400"/>
                </a:solidFill>
              </a:rPr>
              <a:t>Orientacion</a:t>
            </a:r>
            <a:r>
              <a:rPr lang="en-US" sz="3200" dirty="0" smtClean="0">
                <a:solidFill>
                  <a:srgbClr val="DEA400"/>
                </a:solidFill>
              </a:rPr>
              <a:t> y </a:t>
            </a:r>
            <a:r>
              <a:rPr lang="en-US" sz="3200" dirty="0" err="1" smtClean="0">
                <a:solidFill>
                  <a:srgbClr val="DEA400"/>
                </a:solidFill>
              </a:rPr>
              <a:t>consejos</a:t>
            </a:r>
            <a:r>
              <a:rPr lang="en-US" sz="3200" dirty="0" smtClean="0">
                <a:solidFill>
                  <a:srgbClr val="DEA400"/>
                </a:solidFill>
              </a:rPr>
              <a:t>”</a:t>
            </a:r>
          </a:p>
          <a:p>
            <a:r>
              <a:rPr lang="en-US" sz="2800" dirty="0">
                <a:solidFill>
                  <a:srgbClr val="DEA400"/>
                </a:solidFill>
              </a:rPr>
              <a:t>	</a:t>
            </a:r>
            <a:r>
              <a:rPr lang="en-US" sz="2800" dirty="0" smtClean="0">
                <a:solidFill>
                  <a:srgbClr val="DEA400"/>
                </a:solidFill>
              </a:rPr>
              <a:t>		</a:t>
            </a:r>
            <a:r>
              <a:rPr lang="en-US" sz="2800" dirty="0" err="1" smtClean="0"/>
              <a:t>Instrucciones</a:t>
            </a:r>
            <a:r>
              <a:rPr lang="en-US" sz="2800" dirty="0" smtClean="0"/>
              <a:t> </a:t>
            </a:r>
            <a:r>
              <a:rPr lang="en-US" sz="2800" dirty="0" err="1" smtClean="0"/>
              <a:t>detalladas</a:t>
            </a:r>
            <a:r>
              <a:rPr lang="en-US" sz="2800" dirty="0" smtClean="0"/>
              <a:t> y </a:t>
            </a:r>
            <a:r>
              <a:rPr lang="en-US" sz="2800" dirty="0" err="1" smtClean="0"/>
              <a:t>ayuda</a:t>
            </a:r>
            <a:r>
              <a:rPr lang="en-US" sz="2800" dirty="0" smtClean="0"/>
              <a:t> </a:t>
            </a:r>
          </a:p>
          <a:p>
            <a:r>
              <a:rPr lang="en-US" sz="2800" dirty="0"/>
              <a:t>	</a:t>
            </a:r>
            <a:r>
              <a:rPr lang="en-US" sz="2800" dirty="0" smtClean="0"/>
              <a:t>		para </a:t>
            </a:r>
            <a:r>
              <a:rPr lang="en-US" sz="2800" dirty="0" err="1" smtClean="0"/>
              <a:t>preguntas</a:t>
            </a:r>
            <a:r>
              <a:rPr lang="en-US" sz="2800" dirty="0" smtClean="0"/>
              <a:t> </a:t>
            </a:r>
            <a:r>
              <a:rPr lang="en-US" sz="2800" dirty="0" err="1" smtClean="0"/>
              <a:t>comunes</a:t>
            </a:r>
            <a:endParaRPr lang="en-US" sz="2800" dirty="0"/>
          </a:p>
        </p:txBody>
      </p:sp>
    </p:spTree>
    <p:extLst>
      <p:ext uri="{BB962C8B-B14F-4D97-AF65-F5344CB8AC3E}">
        <p14:creationId xmlns:p14="http://schemas.microsoft.com/office/powerpoint/2010/main" val="359717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182866"/>
            <a:ext cx="2362200" cy="2708434"/>
          </a:xfrm>
          <a:prstGeom prst="rect">
            <a:avLst/>
          </a:prstGeom>
          <a:noFill/>
        </p:spPr>
        <p:txBody>
          <a:bodyPr wrap="square" rtlCol="0">
            <a:spAutoFit/>
          </a:bodyPr>
          <a:lstStyle/>
          <a:p>
            <a:pPr algn="ctr"/>
            <a:r>
              <a:rPr lang="en-US" sz="2200" dirty="0"/>
              <a:t>S</a:t>
            </a:r>
            <a:r>
              <a:rPr lang="en-US" sz="2200" dirty="0" smtClean="0"/>
              <a:t>e </a:t>
            </a:r>
            <a:r>
              <a:rPr lang="en-US" sz="2200" dirty="0" err="1" smtClean="0"/>
              <a:t>compone</a:t>
            </a:r>
            <a:r>
              <a:rPr lang="en-US" sz="2200" dirty="0" smtClean="0"/>
              <a:t> de </a:t>
            </a:r>
          </a:p>
          <a:p>
            <a:pPr algn="ctr"/>
            <a:r>
              <a:rPr lang="en-US" sz="2500" dirty="0" smtClean="0">
                <a:solidFill>
                  <a:srgbClr val="DEA400"/>
                </a:solidFill>
              </a:rPr>
              <a:t>5 </a:t>
            </a:r>
            <a:r>
              <a:rPr lang="en-US" sz="2500" dirty="0" err="1" smtClean="0">
                <a:solidFill>
                  <a:srgbClr val="DEA400"/>
                </a:solidFill>
              </a:rPr>
              <a:t>secciones</a:t>
            </a:r>
            <a:endParaRPr lang="en-US" sz="2500" dirty="0" smtClean="0">
              <a:solidFill>
                <a:srgbClr val="DEA400"/>
              </a:solidFill>
            </a:endParaRPr>
          </a:p>
          <a:p>
            <a:pPr algn="ctr"/>
            <a:endParaRPr lang="en-US" sz="2000" dirty="0" smtClean="0"/>
          </a:p>
          <a:p>
            <a:pPr algn="ctr"/>
            <a:r>
              <a:rPr lang="en-US" sz="2000" dirty="0" err="1" smtClean="0"/>
              <a:t>Incluye</a:t>
            </a:r>
            <a:r>
              <a:rPr lang="en-US" sz="2000" dirty="0"/>
              <a:t> </a:t>
            </a:r>
            <a:r>
              <a:rPr lang="en-US" sz="2500" dirty="0" smtClean="0">
                <a:solidFill>
                  <a:srgbClr val="DEA400"/>
                </a:solidFill>
              </a:rPr>
              <a:t>la </a:t>
            </a:r>
            <a:r>
              <a:rPr lang="en-US" sz="2500" dirty="0" err="1" smtClean="0">
                <a:solidFill>
                  <a:srgbClr val="DEA400"/>
                </a:solidFill>
              </a:rPr>
              <a:t>sección</a:t>
            </a:r>
            <a:r>
              <a:rPr lang="en-US" sz="2500" dirty="0" smtClean="0">
                <a:solidFill>
                  <a:srgbClr val="DEA400"/>
                </a:solidFill>
              </a:rPr>
              <a:t> de los padres</a:t>
            </a:r>
            <a:r>
              <a:rPr lang="en-US" sz="2500" dirty="0" smtClean="0"/>
              <a:t> y </a:t>
            </a:r>
          </a:p>
          <a:p>
            <a:pPr algn="ctr"/>
            <a:r>
              <a:rPr lang="en-US" sz="2500" dirty="0">
                <a:solidFill>
                  <a:srgbClr val="DEA400"/>
                </a:solidFill>
              </a:rPr>
              <a:t>l</a:t>
            </a:r>
            <a:r>
              <a:rPr lang="en-US" sz="2500" dirty="0" smtClean="0">
                <a:solidFill>
                  <a:srgbClr val="DEA400"/>
                </a:solidFill>
              </a:rPr>
              <a:t>a  </a:t>
            </a:r>
            <a:r>
              <a:rPr lang="en-US" sz="2500" dirty="0" err="1" smtClean="0">
                <a:solidFill>
                  <a:srgbClr val="DEA400"/>
                </a:solidFill>
              </a:rPr>
              <a:t>sección</a:t>
            </a:r>
            <a:r>
              <a:rPr lang="en-US" sz="2500" dirty="0" smtClean="0">
                <a:solidFill>
                  <a:srgbClr val="DEA400"/>
                </a:solidFill>
              </a:rPr>
              <a:t> del </a:t>
            </a:r>
            <a:r>
              <a:rPr lang="en-US" sz="2500" dirty="0" err="1" smtClean="0">
                <a:solidFill>
                  <a:srgbClr val="DEA400"/>
                </a:solidFill>
              </a:rPr>
              <a:t>estudiante</a:t>
            </a:r>
            <a:endParaRPr lang="en-US" sz="2500" dirty="0" smtClean="0">
              <a:solidFill>
                <a:srgbClr val="DEA400"/>
              </a:solidFill>
            </a:endParaRPr>
          </a:p>
        </p:txBody>
      </p:sp>
      <p:pic>
        <p:nvPicPr>
          <p:cNvPr id="6" name="Picture 5"/>
          <p:cNvPicPr/>
          <p:nvPr/>
        </p:nvPicPr>
        <p:blipFill rotWithShape="1">
          <a:blip r:embed="rId3"/>
          <a:srcRect l="14768" t="17012" r="64875" b="31166"/>
          <a:stretch/>
        </p:blipFill>
        <p:spPr bwMode="auto">
          <a:xfrm>
            <a:off x="2743200" y="1552373"/>
            <a:ext cx="5876925" cy="40195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Oval 2"/>
          <p:cNvSpPr/>
          <p:nvPr/>
        </p:nvSpPr>
        <p:spPr>
          <a:xfrm>
            <a:off x="7047689" y="1552373"/>
            <a:ext cx="1538389" cy="6926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28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8350" y="1905000"/>
            <a:ext cx="990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p:nvPr/>
        </p:nvPicPr>
        <p:blipFill rotWithShape="1">
          <a:blip r:embed="rId3"/>
          <a:srcRect l="14731" t="17235" r="64576" b="30920"/>
          <a:stretch/>
        </p:blipFill>
        <p:spPr bwMode="auto">
          <a:xfrm>
            <a:off x="1066800" y="1295400"/>
            <a:ext cx="6934200" cy="46291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6" name="Rectangle 5"/>
          <p:cNvSpPr/>
          <p:nvPr/>
        </p:nvSpPr>
        <p:spPr>
          <a:xfrm>
            <a:off x="4348264" y="4344616"/>
            <a:ext cx="335280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2600" y="1790700"/>
            <a:ext cx="123825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67011"/>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l="14863" t="17212" r="64771" b="15363"/>
          <a:stretch/>
        </p:blipFill>
        <p:spPr bwMode="auto">
          <a:xfrm>
            <a:off x="1524000" y="1001949"/>
            <a:ext cx="5913437" cy="539591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Rectangle 7"/>
          <p:cNvSpPr/>
          <p:nvPr/>
        </p:nvSpPr>
        <p:spPr>
          <a:xfrm>
            <a:off x="2057400" y="2566482"/>
            <a:ext cx="914400" cy="1524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347426"/>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14724" t="16979" r="64667" b="20319"/>
          <a:stretch/>
        </p:blipFill>
        <p:spPr bwMode="auto">
          <a:xfrm>
            <a:off x="1524000" y="1066799"/>
            <a:ext cx="6019800" cy="520541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87046384"/>
      </p:ext>
    </p:extLst>
  </p:cSld>
  <p:clrMapOvr>
    <a:masterClrMapping/>
  </p:clrMapOvr>
  <mc:AlternateContent xmlns:mc="http://schemas.openxmlformats.org/markup-compatibility/2006" xmlns:p14="http://schemas.microsoft.com/office/powerpoint/2010/main">
    <mc:Choice Requires="p14">
      <p:transition spd="slow" p14:dur="1750">
        <p14:pan dir="u"/>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1" y="1044093"/>
            <a:ext cx="7924800" cy="769441"/>
          </a:xfrm>
          <a:prstGeom prst="rect">
            <a:avLst/>
          </a:prstGeom>
          <a:noFill/>
        </p:spPr>
        <p:txBody>
          <a:bodyPr wrap="square" rtlCol="0">
            <a:spAutoFit/>
          </a:bodyPr>
          <a:lstStyle/>
          <a:p>
            <a:r>
              <a:rPr lang="en-US" sz="3600" dirty="0" err="1" smtClean="0"/>
              <a:t>Estudiantes</a:t>
            </a:r>
            <a:r>
              <a:rPr lang="en-US" sz="3600" dirty="0" smtClean="0"/>
              <a:t> con </a:t>
            </a:r>
            <a:r>
              <a:rPr lang="en-US" sz="3600" dirty="0" err="1" smtClean="0"/>
              <a:t>créditos</a:t>
            </a:r>
            <a:r>
              <a:rPr lang="en-US" sz="3600" dirty="0"/>
              <a:t> </a:t>
            </a:r>
            <a:r>
              <a:rPr lang="en-US" sz="4400" dirty="0" err="1" smtClean="0">
                <a:solidFill>
                  <a:srgbClr val="DEA400"/>
                </a:solidFill>
              </a:rPr>
              <a:t>universitarios</a:t>
            </a:r>
            <a:endParaRPr lang="en-US" sz="3600" dirty="0"/>
          </a:p>
        </p:txBody>
      </p:sp>
      <p:sp>
        <p:nvSpPr>
          <p:cNvPr id="3" name="TextBox 2"/>
          <p:cNvSpPr txBox="1"/>
          <p:nvPr/>
        </p:nvSpPr>
        <p:spPr>
          <a:xfrm>
            <a:off x="1409700" y="2057400"/>
            <a:ext cx="6324600" cy="954107"/>
          </a:xfrm>
          <a:prstGeom prst="rect">
            <a:avLst/>
          </a:prstGeom>
          <a:noFill/>
        </p:spPr>
        <p:txBody>
          <a:bodyPr wrap="square" rtlCol="0">
            <a:spAutoFit/>
          </a:bodyPr>
          <a:lstStyle/>
          <a:p>
            <a:pPr algn="ctr"/>
            <a:r>
              <a:rPr lang="en-US" sz="2800" dirty="0" smtClean="0"/>
              <a:t>“¿</a:t>
            </a:r>
            <a:r>
              <a:rPr lang="en-US" sz="2800" dirty="0" err="1" smtClean="0"/>
              <a:t>Cual</a:t>
            </a:r>
            <a:r>
              <a:rPr lang="en-US" sz="2800" dirty="0" smtClean="0"/>
              <a:t> sera </a:t>
            </a:r>
            <a:r>
              <a:rPr lang="en-US" sz="2800" dirty="0" err="1" smtClean="0"/>
              <a:t>su</a:t>
            </a:r>
            <a:r>
              <a:rPr lang="en-US" sz="2800" dirty="0" smtClean="0"/>
              <a:t> </a:t>
            </a:r>
            <a:r>
              <a:rPr lang="en-US" sz="2800" dirty="0" err="1" smtClean="0"/>
              <a:t>nivel</a:t>
            </a:r>
            <a:r>
              <a:rPr lang="en-US" sz="2800" dirty="0" smtClean="0"/>
              <a:t> de </a:t>
            </a:r>
            <a:r>
              <a:rPr lang="en-US" sz="2800" dirty="0" err="1" smtClean="0"/>
              <a:t>estudio</a:t>
            </a:r>
            <a:r>
              <a:rPr lang="en-US" sz="2800" dirty="0" smtClean="0"/>
              <a:t> </a:t>
            </a:r>
            <a:r>
              <a:rPr lang="en-US" sz="2800" dirty="0" err="1" smtClean="0"/>
              <a:t>cuando</a:t>
            </a:r>
            <a:r>
              <a:rPr lang="en-US" sz="2800" dirty="0" smtClean="0"/>
              <a:t> </a:t>
            </a:r>
            <a:r>
              <a:rPr lang="en-US" sz="2800" dirty="0" err="1" smtClean="0"/>
              <a:t>comienze</a:t>
            </a:r>
            <a:r>
              <a:rPr lang="en-US" sz="2800" dirty="0" smtClean="0"/>
              <a:t> el </a:t>
            </a:r>
            <a:r>
              <a:rPr lang="en-US" sz="2800" dirty="0" err="1" smtClean="0"/>
              <a:t>año</a:t>
            </a:r>
            <a:r>
              <a:rPr lang="en-US" sz="2800" dirty="0" smtClean="0"/>
              <a:t> académico2016-2017?”</a:t>
            </a:r>
          </a:p>
        </p:txBody>
      </p:sp>
      <p:sp>
        <p:nvSpPr>
          <p:cNvPr id="5" name="TextBox 4"/>
          <p:cNvSpPr txBox="1"/>
          <p:nvPr/>
        </p:nvSpPr>
        <p:spPr>
          <a:xfrm>
            <a:off x="304800" y="6197769"/>
            <a:ext cx="3124200" cy="338554"/>
          </a:xfrm>
          <a:prstGeom prst="rect">
            <a:avLst/>
          </a:prstGeom>
          <a:noFill/>
        </p:spPr>
        <p:txBody>
          <a:bodyPr wrap="square" rtlCol="0">
            <a:spAutoFit/>
          </a:bodyPr>
          <a:lstStyle/>
          <a:p>
            <a:r>
              <a:rPr lang="en-US" sz="1600" dirty="0" err="1" smtClean="0"/>
              <a:t>Pregunta</a:t>
            </a:r>
            <a:r>
              <a:rPr lang="en-US" sz="1600" dirty="0" smtClean="0"/>
              <a:t> #29 </a:t>
            </a:r>
            <a:r>
              <a:rPr lang="en-US" sz="1600" dirty="0" err="1" smtClean="0"/>
              <a:t>en</a:t>
            </a:r>
            <a:r>
              <a:rPr lang="en-US" sz="1600" dirty="0" smtClean="0"/>
              <a:t> la FAFSA</a:t>
            </a:r>
            <a:endParaRPr lang="en-US" sz="1600" dirty="0"/>
          </a:p>
        </p:txBody>
      </p:sp>
      <p:sp>
        <p:nvSpPr>
          <p:cNvPr id="6" name="TextBox 5"/>
          <p:cNvSpPr txBox="1"/>
          <p:nvPr/>
        </p:nvSpPr>
        <p:spPr>
          <a:xfrm>
            <a:off x="1143000" y="3352800"/>
            <a:ext cx="2476500" cy="2232021"/>
          </a:xfrm>
          <a:prstGeom prst="rect">
            <a:avLst/>
          </a:prstGeom>
          <a:noFill/>
        </p:spPr>
        <p:txBody>
          <a:bodyPr wrap="square" rtlCol="0">
            <a:spAutoFit/>
          </a:bodyPr>
          <a:lstStyle/>
          <a:p>
            <a:pPr>
              <a:lnSpc>
                <a:spcPct val="150000"/>
              </a:lnSpc>
            </a:pPr>
            <a:r>
              <a:rPr lang="en-US" sz="3200" dirty="0" smtClean="0">
                <a:solidFill>
                  <a:srgbClr val="DEA400"/>
                </a:solidFill>
              </a:rPr>
              <a:t>Primer </a:t>
            </a:r>
            <a:r>
              <a:rPr lang="en-US" sz="3200" dirty="0" err="1" smtClean="0">
                <a:solidFill>
                  <a:srgbClr val="DEA400"/>
                </a:solidFill>
              </a:rPr>
              <a:t>año</a:t>
            </a:r>
            <a:endParaRPr lang="en-US" sz="3200" dirty="0" smtClean="0">
              <a:solidFill>
                <a:srgbClr val="DEA400"/>
              </a:solidFill>
            </a:endParaRPr>
          </a:p>
          <a:p>
            <a:pPr>
              <a:lnSpc>
                <a:spcPct val="150000"/>
              </a:lnSpc>
            </a:pPr>
            <a:r>
              <a:rPr lang="en-US" sz="3200" dirty="0" smtClean="0">
                <a:solidFill>
                  <a:srgbClr val="DEA400"/>
                </a:solidFill>
              </a:rPr>
              <a:t>Segundo </a:t>
            </a:r>
            <a:r>
              <a:rPr lang="en-US" sz="3200" dirty="0" err="1" smtClean="0">
                <a:solidFill>
                  <a:srgbClr val="DEA400"/>
                </a:solidFill>
              </a:rPr>
              <a:t>año</a:t>
            </a:r>
            <a:endParaRPr lang="en-US" sz="3200" dirty="0">
              <a:solidFill>
                <a:srgbClr val="DEA400"/>
              </a:solidFill>
            </a:endParaRPr>
          </a:p>
          <a:p>
            <a:pPr>
              <a:lnSpc>
                <a:spcPct val="150000"/>
              </a:lnSpc>
            </a:pPr>
            <a:r>
              <a:rPr lang="en-US" sz="3200" dirty="0" err="1">
                <a:solidFill>
                  <a:srgbClr val="DEA400"/>
                </a:solidFill>
              </a:rPr>
              <a:t>T</a:t>
            </a:r>
            <a:r>
              <a:rPr lang="en-US" sz="3200" dirty="0" err="1" smtClean="0">
                <a:solidFill>
                  <a:srgbClr val="DEA400"/>
                </a:solidFill>
              </a:rPr>
              <a:t>ercer</a:t>
            </a:r>
            <a:r>
              <a:rPr lang="en-US" sz="3200" dirty="0" smtClean="0">
                <a:solidFill>
                  <a:srgbClr val="DEA400"/>
                </a:solidFill>
              </a:rPr>
              <a:t> </a:t>
            </a:r>
            <a:r>
              <a:rPr lang="en-US" sz="3200" dirty="0" err="1" smtClean="0">
                <a:solidFill>
                  <a:srgbClr val="DEA400"/>
                </a:solidFill>
              </a:rPr>
              <a:t>año</a:t>
            </a:r>
            <a:r>
              <a:rPr lang="en-US" sz="3200" dirty="0" smtClean="0">
                <a:solidFill>
                  <a:srgbClr val="DEA400"/>
                </a:solidFill>
              </a:rPr>
              <a:t>	</a:t>
            </a:r>
            <a:endParaRPr lang="en-US" sz="2800" dirty="0"/>
          </a:p>
        </p:txBody>
      </p:sp>
      <p:sp>
        <p:nvSpPr>
          <p:cNvPr id="7" name="TextBox 6"/>
          <p:cNvSpPr txBox="1"/>
          <p:nvPr/>
        </p:nvSpPr>
        <p:spPr>
          <a:xfrm>
            <a:off x="4038600" y="3330579"/>
            <a:ext cx="4724400" cy="2308324"/>
          </a:xfrm>
          <a:prstGeom prst="rect">
            <a:avLst/>
          </a:prstGeom>
          <a:noFill/>
        </p:spPr>
        <p:txBody>
          <a:bodyPr wrap="square" rtlCol="0">
            <a:spAutoFit/>
          </a:bodyPr>
          <a:lstStyle/>
          <a:p>
            <a:pPr>
              <a:lnSpc>
                <a:spcPct val="150000"/>
              </a:lnSpc>
            </a:pPr>
            <a:r>
              <a:rPr lang="en-US" sz="3200" dirty="0" smtClean="0"/>
              <a:t>0-29.99 </a:t>
            </a:r>
            <a:r>
              <a:rPr lang="en-US" sz="3200" dirty="0" err="1" smtClean="0"/>
              <a:t>créditos</a:t>
            </a:r>
            <a:r>
              <a:rPr lang="en-US" sz="3200" dirty="0" smtClean="0"/>
              <a:t> </a:t>
            </a:r>
            <a:r>
              <a:rPr lang="en-US" sz="3200" dirty="0" err="1" smtClean="0"/>
              <a:t>por</a:t>
            </a:r>
            <a:r>
              <a:rPr lang="en-US" sz="3200" dirty="0" smtClean="0"/>
              <a:t> hora     </a:t>
            </a:r>
          </a:p>
          <a:p>
            <a:pPr>
              <a:lnSpc>
                <a:spcPct val="150000"/>
              </a:lnSpc>
            </a:pPr>
            <a:r>
              <a:rPr lang="en-US" sz="3200" dirty="0" smtClean="0"/>
              <a:t>30-59.99 </a:t>
            </a:r>
            <a:r>
              <a:rPr lang="en-US" sz="3200" dirty="0" err="1" smtClean="0"/>
              <a:t>créditos</a:t>
            </a:r>
            <a:r>
              <a:rPr lang="en-US" sz="3200" dirty="0" smtClean="0"/>
              <a:t> </a:t>
            </a:r>
            <a:r>
              <a:rPr lang="en-US" sz="3200" dirty="0" err="1" smtClean="0"/>
              <a:t>por</a:t>
            </a:r>
            <a:r>
              <a:rPr lang="en-US" sz="3200" dirty="0" smtClean="0"/>
              <a:t> hora</a:t>
            </a:r>
            <a:endParaRPr lang="en-US" sz="3200" dirty="0"/>
          </a:p>
          <a:p>
            <a:pPr>
              <a:lnSpc>
                <a:spcPct val="150000"/>
              </a:lnSpc>
            </a:pPr>
            <a:r>
              <a:rPr lang="en-US" sz="3200" dirty="0" smtClean="0"/>
              <a:t>60-89.99 </a:t>
            </a:r>
            <a:r>
              <a:rPr lang="en-US" sz="3200" dirty="0" err="1" smtClean="0"/>
              <a:t>créditos</a:t>
            </a:r>
            <a:r>
              <a:rPr lang="en-US" sz="3200" dirty="0" smtClean="0"/>
              <a:t> </a:t>
            </a:r>
            <a:r>
              <a:rPr lang="en-US" sz="3200" dirty="0" err="1" smtClean="0"/>
              <a:t>por</a:t>
            </a:r>
            <a:r>
              <a:rPr lang="en-US" sz="3200" dirty="0" smtClean="0"/>
              <a:t> hora</a:t>
            </a:r>
            <a:endParaRPr lang="en-US" sz="3200" dirty="0"/>
          </a:p>
        </p:txBody>
      </p:sp>
    </p:spTree>
    <p:extLst>
      <p:ext uri="{BB962C8B-B14F-4D97-AF65-F5344CB8AC3E}">
        <p14:creationId xmlns:p14="http://schemas.microsoft.com/office/powerpoint/2010/main" val="259410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635557"/>
            <a:ext cx="8051260" cy="861774"/>
          </a:xfrm>
          <a:prstGeom prst="rect">
            <a:avLst/>
          </a:prstGeom>
          <a:noFill/>
        </p:spPr>
        <p:txBody>
          <a:bodyPr wrap="square" rtlCol="0">
            <a:spAutoFit/>
          </a:bodyPr>
          <a:lstStyle/>
          <a:p>
            <a:r>
              <a:rPr lang="en-US" sz="2500" dirty="0" err="1" smtClean="0">
                <a:solidFill>
                  <a:srgbClr val="DEA400"/>
                </a:solidFill>
              </a:rPr>
              <a:t>Debe</a:t>
            </a:r>
            <a:r>
              <a:rPr lang="en-US" sz="2500" dirty="0" smtClean="0">
                <a:solidFill>
                  <a:srgbClr val="DEA400"/>
                </a:solidFill>
              </a:rPr>
              <a:t> </a:t>
            </a:r>
            <a:r>
              <a:rPr lang="en-US" sz="2500" dirty="0" err="1" smtClean="0"/>
              <a:t>introducir</a:t>
            </a:r>
            <a:r>
              <a:rPr lang="en-US" sz="2500" dirty="0" smtClean="0"/>
              <a:t> el </a:t>
            </a:r>
            <a:r>
              <a:rPr lang="en-US" sz="2500" dirty="0" err="1" smtClean="0"/>
              <a:t>nombre</a:t>
            </a:r>
            <a:r>
              <a:rPr lang="en-US" sz="2500" dirty="0" smtClean="0"/>
              <a:t> de la </a:t>
            </a:r>
            <a:r>
              <a:rPr lang="en-US" sz="2500" dirty="0" err="1" smtClean="0"/>
              <a:t>escuela</a:t>
            </a:r>
            <a:r>
              <a:rPr lang="en-US" sz="2500" dirty="0" smtClean="0"/>
              <a:t>, la ciudad y el </a:t>
            </a:r>
            <a:r>
              <a:rPr lang="en-US" sz="2500" dirty="0" err="1" smtClean="0"/>
              <a:t>estado</a:t>
            </a:r>
            <a:r>
              <a:rPr lang="en-US" sz="2500" dirty="0" smtClean="0"/>
              <a:t> </a:t>
            </a:r>
            <a:r>
              <a:rPr lang="en-US" sz="2500" dirty="0" err="1" smtClean="0"/>
              <a:t>en</a:t>
            </a:r>
            <a:r>
              <a:rPr lang="en-US" sz="2500" dirty="0" smtClean="0"/>
              <a:t> </a:t>
            </a:r>
            <a:r>
              <a:rPr lang="en-US" sz="2500" dirty="0" err="1" smtClean="0"/>
              <a:t>donde</a:t>
            </a:r>
            <a:r>
              <a:rPr lang="en-US" sz="2500" dirty="0" smtClean="0"/>
              <a:t> se </a:t>
            </a:r>
            <a:r>
              <a:rPr lang="en-US" sz="2500" dirty="0" err="1" smtClean="0"/>
              <a:t>encuentra</a:t>
            </a:r>
            <a:r>
              <a:rPr lang="en-US" sz="2500" dirty="0" smtClean="0"/>
              <a:t> la </a:t>
            </a:r>
            <a:r>
              <a:rPr lang="en-US" sz="2500" dirty="0" err="1" smtClean="0"/>
              <a:t>escuela</a:t>
            </a:r>
            <a:endParaRPr lang="en-US" sz="2500" dirty="0"/>
          </a:p>
        </p:txBody>
      </p:sp>
      <p:pic>
        <p:nvPicPr>
          <p:cNvPr id="5" name="Picture 4"/>
          <p:cNvPicPr/>
          <p:nvPr/>
        </p:nvPicPr>
        <p:blipFill rotWithShape="1">
          <a:blip r:embed="rId3"/>
          <a:srcRect l="15053" t="17158" r="65049" b="31649"/>
          <a:stretch/>
        </p:blipFill>
        <p:spPr bwMode="auto">
          <a:xfrm>
            <a:off x="1182757" y="1295400"/>
            <a:ext cx="6793924" cy="4191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2754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9800" y="2219116"/>
            <a:ext cx="2536720" cy="1877437"/>
          </a:xfrm>
          <a:prstGeom prst="rect">
            <a:avLst/>
          </a:prstGeom>
          <a:noFill/>
        </p:spPr>
        <p:txBody>
          <a:bodyPr wrap="none" rtlCol="0">
            <a:spAutoFit/>
          </a:bodyPr>
          <a:lstStyle/>
          <a:p>
            <a:pPr algn="ctr"/>
            <a:r>
              <a:rPr lang="en-US" sz="2800" dirty="0" err="1" smtClean="0"/>
              <a:t>Puede</a:t>
            </a:r>
            <a:r>
              <a:rPr lang="en-US" sz="2800" dirty="0" smtClean="0"/>
              <a:t> </a:t>
            </a:r>
            <a:r>
              <a:rPr lang="en-US" sz="3200" dirty="0" err="1" smtClean="0">
                <a:solidFill>
                  <a:srgbClr val="DEA400"/>
                </a:solidFill>
              </a:rPr>
              <a:t>añadir</a:t>
            </a:r>
            <a:r>
              <a:rPr lang="en-US" sz="3200" dirty="0" smtClean="0">
                <a:solidFill>
                  <a:srgbClr val="DEA400"/>
                </a:solidFill>
              </a:rPr>
              <a:t> </a:t>
            </a:r>
          </a:p>
          <a:p>
            <a:pPr algn="ctr"/>
            <a:r>
              <a:rPr lang="en-US" sz="2800" dirty="0"/>
              <a:t>h</a:t>
            </a:r>
            <a:r>
              <a:rPr lang="en-US" sz="2800" dirty="0" smtClean="0"/>
              <a:t>asta </a:t>
            </a:r>
          </a:p>
          <a:p>
            <a:pPr algn="ctr"/>
            <a:r>
              <a:rPr lang="en-US" sz="2800" dirty="0" smtClean="0"/>
              <a:t>10 </a:t>
            </a:r>
            <a:r>
              <a:rPr lang="en-US" sz="2800" dirty="0" err="1" smtClean="0"/>
              <a:t>instituciones</a:t>
            </a:r>
            <a:r>
              <a:rPr lang="en-US" sz="2800" dirty="0" smtClean="0"/>
              <a:t> </a:t>
            </a:r>
          </a:p>
          <a:p>
            <a:pPr algn="ctr"/>
            <a:r>
              <a:rPr lang="en-US" sz="2800" dirty="0" err="1"/>
              <a:t>e</a:t>
            </a:r>
            <a:r>
              <a:rPr lang="en-US" sz="2800" dirty="0" err="1" smtClean="0"/>
              <a:t>ducativas</a:t>
            </a:r>
            <a:endParaRPr lang="en-US" sz="2800" dirty="0" smtClean="0"/>
          </a:p>
        </p:txBody>
      </p:sp>
      <p:pic>
        <p:nvPicPr>
          <p:cNvPr id="4" name="Picture 3"/>
          <p:cNvPicPr/>
          <p:nvPr/>
        </p:nvPicPr>
        <p:blipFill rotWithShape="1">
          <a:blip r:embed="rId3"/>
          <a:srcRect l="14583" t="17168" r="65193" b="11889"/>
          <a:stretch/>
        </p:blipFill>
        <p:spPr bwMode="auto">
          <a:xfrm>
            <a:off x="685800" y="914400"/>
            <a:ext cx="5248072" cy="5410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39684678"/>
      </p:ext>
    </p:extLst>
  </p:cSld>
  <p:clrMapOvr>
    <a:masterClrMapping/>
  </p:clrMapOvr>
  <mc:AlternateContent xmlns:mc="http://schemas.openxmlformats.org/markup-compatibility/2006" xmlns:p14="http://schemas.microsoft.com/office/powerpoint/2010/main">
    <mc:Choice Requires="p14">
      <p:transition spd="slow" p14:dur="2000">
        <p14:pan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600199"/>
            <a:ext cx="7848600" cy="4029705"/>
          </a:xfrm>
          <a:prstGeom prst="rect">
            <a:avLst/>
          </a:prstGeom>
        </p:spPr>
      </p:pic>
    </p:spTree>
    <p:extLst>
      <p:ext uri="{BB962C8B-B14F-4D97-AF65-F5344CB8AC3E}">
        <p14:creationId xmlns:p14="http://schemas.microsoft.com/office/powerpoint/2010/main" val="3276841907"/>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28395" y="2244060"/>
            <a:ext cx="2536721" cy="1877437"/>
          </a:xfrm>
          <a:prstGeom prst="rect">
            <a:avLst/>
          </a:prstGeom>
          <a:noFill/>
        </p:spPr>
        <p:txBody>
          <a:bodyPr wrap="none" rtlCol="0">
            <a:spAutoFit/>
          </a:bodyPr>
          <a:lstStyle/>
          <a:p>
            <a:pPr algn="ctr"/>
            <a:r>
              <a:rPr lang="en-US" sz="2800" dirty="0" err="1"/>
              <a:t>Puede</a:t>
            </a:r>
            <a:r>
              <a:rPr lang="en-US" sz="2800" dirty="0"/>
              <a:t> </a:t>
            </a:r>
            <a:r>
              <a:rPr lang="en-US" sz="3200" dirty="0" err="1">
                <a:solidFill>
                  <a:srgbClr val="DEA400"/>
                </a:solidFill>
              </a:rPr>
              <a:t>añadir</a:t>
            </a:r>
            <a:r>
              <a:rPr lang="en-US" sz="3200" dirty="0">
                <a:solidFill>
                  <a:srgbClr val="DEA400"/>
                </a:solidFill>
              </a:rPr>
              <a:t> </a:t>
            </a:r>
          </a:p>
          <a:p>
            <a:pPr algn="ctr"/>
            <a:r>
              <a:rPr lang="en-US" sz="2800" dirty="0"/>
              <a:t>hasta </a:t>
            </a:r>
            <a:r>
              <a:rPr lang="en-US" sz="2800" dirty="0" smtClean="0"/>
              <a:t> </a:t>
            </a:r>
            <a:endParaRPr lang="en-US" sz="2800" dirty="0"/>
          </a:p>
          <a:p>
            <a:pPr algn="ctr"/>
            <a:r>
              <a:rPr lang="en-US" sz="2800" dirty="0"/>
              <a:t>10 </a:t>
            </a:r>
            <a:r>
              <a:rPr lang="en-US" sz="2800" dirty="0" err="1"/>
              <a:t>instituciones</a:t>
            </a:r>
            <a:r>
              <a:rPr lang="en-US" sz="2800" dirty="0"/>
              <a:t> </a:t>
            </a:r>
          </a:p>
          <a:p>
            <a:pPr algn="ctr"/>
            <a:r>
              <a:rPr lang="en-US" sz="2800" dirty="0" err="1"/>
              <a:t>educativas</a:t>
            </a:r>
            <a:endParaRPr lang="en-US" sz="2800" dirty="0"/>
          </a:p>
        </p:txBody>
      </p:sp>
      <p:pic>
        <p:nvPicPr>
          <p:cNvPr id="6" name="Picture 5"/>
          <p:cNvPicPr/>
          <p:nvPr/>
        </p:nvPicPr>
        <p:blipFill rotWithShape="1">
          <a:blip r:embed="rId3"/>
          <a:srcRect l="14534" t="16878" r="65098" b="12665"/>
          <a:stretch/>
        </p:blipFill>
        <p:spPr bwMode="auto">
          <a:xfrm>
            <a:off x="609600" y="685800"/>
            <a:ext cx="5715000" cy="5410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9176244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5546691"/>
            <a:ext cx="3543300" cy="923330"/>
          </a:xfrm>
          <a:prstGeom prst="rect">
            <a:avLst/>
          </a:prstGeom>
          <a:noFill/>
        </p:spPr>
        <p:txBody>
          <a:bodyPr wrap="square" rtlCol="0">
            <a:spAutoFit/>
          </a:bodyPr>
          <a:lstStyle/>
          <a:p>
            <a:r>
              <a:rPr lang="en-US" sz="5400" dirty="0" err="1" smtClean="0">
                <a:solidFill>
                  <a:srgbClr val="DEA400"/>
                </a:solidFill>
              </a:rPr>
              <a:t>Alojamiento</a:t>
            </a:r>
            <a:endParaRPr lang="en-US" sz="5400" dirty="0">
              <a:solidFill>
                <a:srgbClr val="DEA400"/>
              </a:solidFill>
            </a:endParaRPr>
          </a:p>
        </p:txBody>
      </p:sp>
      <p:pic>
        <p:nvPicPr>
          <p:cNvPr id="4" name="Picture 3"/>
          <p:cNvPicPr/>
          <p:nvPr/>
        </p:nvPicPr>
        <p:blipFill rotWithShape="1">
          <a:blip r:embed="rId3"/>
          <a:srcRect l="14718" t="16998" r="64906" b="30417"/>
          <a:stretch/>
        </p:blipFill>
        <p:spPr bwMode="auto">
          <a:xfrm>
            <a:off x="1340643" y="1308066"/>
            <a:ext cx="6196013" cy="423862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4868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1903379"/>
            <a:ext cx="5276850" cy="3046988"/>
          </a:xfrm>
          <a:prstGeom prst="rect">
            <a:avLst/>
          </a:prstGeom>
          <a:noFill/>
        </p:spPr>
        <p:txBody>
          <a:bodyPr wrap="square" rtlCol="0">
            <a:spAutoFit/>
          </a:bodyPr>
          <a:lstStyle/>
          <a:p>
            <a:pPr algn="ctr"/>
            <a:r>
              <a:rPr lang="en-US" sz="6600" dirty="0" err="1" smtClean="0">
                <a:solidFill>
                  <a:srgbClr val="002664"/>
                </a:solidFill>
              </a:rPr>
              <a:t>Dependiente</a:t>
            </a:r>
            <a:endParaRPr lang="en-US" sz="6000" dirty="0" smtClean="0"/>
          </a:p>
          <a:p>
            <a:pPr algn="ctr"/>
            <a:r>
              <a:rPr lang="en-US" sz="6000" dirty="0" smtClean="0"/>
              <a:t>o </a:t>
            </a:r>
          </a:p>
          <a:p>
            <a:pPr algn="ctr"/>
            <a:r>
              <a:rPr lang="en-US" sz="6600" dirty="0" err="1" smtClean="0">
                <a:solidFill>
                  <a:srgbClr val="DEA400"/>
                </a:solidFill>
              </a:rPr>
              <a:t>independiente</a:t>
            </a:r>
            <a:endParaRPr lang="en-US" sz="6600" dirty="0">
              <a:solidFill>
                <a:srgbClr val="DEA400"/>
              </a:solidFill>
            </a:endParaRPr>
          </a:p>
        </p:txBody>
      </p:sp>
    </p:spTree>
    <p:extLst>
      <p:ext uri="{BB962C8B-B14F-4D97-AF65-F5344CB8AC3E}">
        <p14:creationId xmlns:p14="http://schemas.microsoft.com/office/powerpoint/2010/main" val="269598885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0" y="1800225"/>
            <a:ext cx="3276600" cy="3108543"/>
          </a:xfrm>
          <a:prstGeom prst="rect">
            <a:avLst/>
          </a:prstGeom>
          <a:noFill/>
        </p:spPr>
        <p:txBody>
          <a:bodyPr wrap="square" rtlCol="0">
            <a:spAutoFit/>
          </a:bodyPr>
          <a:lstStyle/>
          <a:p>
            <a:r>
              <a:rPr lang="en-US" sz="2800" dirty="0" smtClean="0"/>
              <a:t>Si el </a:t>
            </a:r>
            <a:r>
              <a:rPr lang="en-US" sz="2800" dirty="0" err="1" smtClean="0"/>
              <a:t>estudiante</a:t>
            </a:r>
            <a:r>
              <a:rPr lang="en-US" sz="2800" dirty="0" smtClean="0"/>
              <a:t> no </a:t>
            </a:r>
            <a:r>
              <a:rPr lang="en-US" sz="2800" dirty="0" err="1" smtClean="0"/>
              <a:t>puede</a:t>
            </a:r>
            <a:r>
              <a:rPr lang="en-US" sz="2800" dirty="0" smtClean="0"/>
              <a:t> </a:t>
            </a:r>
            <a:r>
              <a:rPr lang="en-US" sz="2800" dirty="0" err="1" smtClean="0"/>
              <a:t>contestar</a:t>
            </a:r>
            <a:r>
              <a:rPr lang="en-US" sz="2800" dirty="0" smtClean="0"/>
              <a:t> </a:t>
            </a:r>
            <a:r>
              <a:rPr lang="en-US" sz="2800" b="1" dirty="0" smtClean="0">
                <a:solidFill>
                  <a:srgbClr val="EAAB00"/>
                </a:solidFill>
              </a:rPr>
              <a:t>“</a:t>
            </a:r>
            <a:r>
              <a:rPr lang="en-US" sz="2800" b="1" dirty="0" err="1" smtClean="0">
                <a:solidFill>
                  <a:srgbClr val="EAAB00"/>
                </a:solidFill>
              </a:rPr>
              <a:t>sí</a:t>
            </a:r>
            <a:r>
              <a:rPr lang="en-US" sz="2800" b="1" dirty="0" smtClean="0">
                <a:solidFill>
                  <a:srgbClr val="EAAB00"/>
                </a:solidFill>
              </a:rPr>
              <a:t>” </a:t>
            </a:r>
          </a:p>
          <a:p>
            <a:r>
              <a:rPr lang="en-US" sz="2800" dirty="0" smtClean="0"/>
              <a:t>a </a:t>
            </a:r>
            <a:r>
              <a:rPr lang="en-US" sz="2800" dirty="0" err="1" smtClean="0"/>
              <a:t>ninguna</a:t>
            </a:r>
            <a:r>
              <a:rPr lang="en-US" sz="2800" dirty="0" smtClean="0"/>
              <a:t> de </a:t>
            </a:r>
            <a:r>
              <a:rPr lang="en-US" sz="2800" dirty="0" err="1" smtClean="0"/>
              <a:t>estas</a:t>
            </a:r>
            <a:r>
              <a:rPr lang="en-US" sz="2800" dirty="0" smtClean="0"/>
              <a:t> </a:t>
            </a:r>
            <a:r>
              <a:rPr lang="en-US" sz="2800" dirty="0" err="1" smtClean="0"/>
              <a:t>preguntas</a:t>
            </a:r>
            <a:r>
              <a:rPr lang="en-US" sz="2800" dirty="0" smtClean="0"/>
              <a:t>, el </a:t>
            </a:r>
            <a:r>
              <a:rPr lang="en-US" sz="2800" dirty="0" err="1" smtClean="0"/>
              <a:t>estudiante</a:t>
            </a:r>
            <a:r>
              <a:rPr lang="en-US" sz="2800" dirty="0"/>
              <a:t> </a:t>
            </a:r>
            <a:r>
              <a:rPr lang="en-US" sz="2800" b="1" dirty="0" err="1" smtClean="0">
                <a:solidFill>
                  <a:srgbClr val="EAAB00"/>
                </a:solidFill>
              </a:rPr>
              <a:t>deberá</a:t>
            </a:r>
            <a:r>
              <a:rPr lang="en-US" sz="2800" b="1" dirty="0" smtClean="0">
                <a:solidFill>
                  <a:srgbClr val="EAAB00"/>
                </a:solidFill>
              </a:rPr>
              <a:t> </a:t>
            </a:r>
            <a:r>
              <a:rPr lang="en-US" sz="2800" dirty="0" err="1" smtClean="0"/>
              <a:t>incluir</a:t>
            </a:r>
            <a:r>
              <a:rPr lang="en-US" sz="2800" dirty="0" smtClean="0"/>
              <a:t> la </a:t>
            </a:r>
            <a:r>
              <a:rPr lang="en-US" sz="2800" dirty="0" err="1" smtClean="0"/>
              <a:t>información</a:t>
            </a:r>
            <a:r>
              <a:rPr lang="en-US" sz="2800" dirty="0" smtClean="0"/>
              <a:t> de los padres</a:t>
            </a:r>
          </a:p>
        </p:txBody>
      </p:sp>
      <p:pic>
        <p:nvPicPr>
          <p:cNvPr id="4" name="Picture 3"/>
          <p:cNvPicPr/>
          <p:nvPr/>
        </p:nvPicPr>
        <p:blipFill rotWithShape="1">
          <a:blip r:embed="rId3"/>
          <a:srcRect l="15885" t="12480" r="70505" b="22497"/>
          <a:stretch/>
        </p:blipFill>
        <p:spPr bwMode="auto">
          <a:xfrm>
            <a:off x="533400" y="380889"/>
            <a:ext cx="4495800" cy="602249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8892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10200" y="1782392"/>
            <a:ext cx="3429001" cy="3354765"/>
          </a:xfrm>
          <a:prstGeom prst="rect">
            <a:avLst/>
          </a:prstGeom>
          <a:noFill/>
        </p:spPr>
        <p:txBody>
          <a:bodyPr wrap="square" rtlCol="0">
            <a:spAutoFit/>
          </a:bodyPr>
          <a:lstStyle/>
          <a:p>
            <a:r>
              <a:rPr lang="en-US" sz="2800" dirty="0" err="1" smtClean="0"/>
              <a:t>Estudiantes</a:t>
            </a:r>
            <a:r>
              <a:rPr lang="en-US" sz="2800" dirty="0" smtClean="0"/>
              <a:t> </a:t>
            </a:r>
            <a:r>
              <a:rPr lang="en-US" sz="2800" dirty="0" err="1" smtClean="0"/>
              <a:t>que</a:t>
            </a:r>
            <a:r>
              <a:rPr lang="en-US" sz="2800" dirty="0" smtClean="0"/>
              <a:t>  </a:t>
            </a:r>
            <a:r>
              <a:rPr lang="en-US" sz="3200" dirty="0" smtClean="0">
                <a:solidFill>
                  <a:srgbClr val="EAAB00"/>
                </a:solidFill>
              </a:rPr>
              <a:t>no </a:t>
            </a:r>
            <a:r>
              <a:rPr lang="en-US" sz="3200" dirty="0" err="1" smtClean="0">
                <a:solidFill>
                  <a:srgbClr val="EAAB00"/>
                </a:solidFill>
              </a:rPr>
              <a:t>puedan</a:t>
            </a:r>
            <a:r>
              <a:rPr lang="en-US" sz="3200" dirty="0" smtClean="0">
                <a:solidFill>
                  <a:srgbClr val="EAAB00"/>
                </a:solidFill>
              </a:rPr>
              <a:t> </a:t>
            </a:r>
            <a:r>
              <a:rPr lang="en-US" sz="3200" dirty="0" err="1" smtClean="0">
                <a:solidFill>
                  <a:srgbClr val="EAAB00"/>
                </a:solidFill>
              </a:rPr>
              <a:t>proveer</a:t>
            </a:r>
            <a:r>
              <a:rPr lang="en-US" sz="3200" dirty="0" smtClean="0">
                <a:solidFill>
                  <a:srgbClr val="EAAB00"/>
                </a:solidFill>
              </a:rPr>
              <a:t> </a:t>
            </a:r>
          </a:p>
          <a:p>
            <a:r>
              <a:rPr lang="en-US" sz="3200" dirty="0" smtClean="0">
                <a:solidFill>
                  <a:srgbClr val="EAAB00"/>
                </a:solidFill>
              </a:rPr>
              <a:t>la </a:t>
            </a:r>
            <a:r>
              <a:rPr lang="en-US" sz="3200" dirty="0" err="1" smtClean="0">
                <a:solidFill>
                  <a:srgbClr val="EAAB00"/>
                </a:solidFill>
              </a:rPr>
              <a:t>información</a:t>
            </a:r>
            <a:r>
              <a:rPr lang="en-US" sz="3200" dirty="0" smtClean="0">
                <a:solidFill>
                  <a:srgbClr val="EAAB00"/>
                </a:solidFill>
              </a:rPr>
              <a:t> de los padres, </a:t>
            </a:r>
            <a:r>
              <a:rPr lang="en-US" sz="2800" dirty="0" err="1" smtClean="0"/>
              <a:t>deberán</a:t>
            </a:r>
            <a:r>
              <a:rPr lang="en-US" sz="2800" dirty="0" smtClean="0"/>
              <a:t> </a:t>
            </a:r>
            <a:r>
              <a:rPr lang="en-US" sz="2800" dirty="0" err="1" smtClean="0"/>
              <a:t>contactar</a:t>
            </a:r>
            <a:r>
              <a:rPr lang="en-US" sz="2800" dirty="0" smtClean="0"/>
              <a:t> </a:t>
            </a:r>
            <a:r>
              <a:rPr lang="en-US" sz="2800" dirty="0" err="1" smtClean="0"/>
              <a:t>su</a:t>
            </a:r>
            <a:r>
              <a:rPr lang="en-US" sz="2800" dirty="0" smtClean="0"/>
              <a:t> </a:t>
            </a:r>
            <a:r>
              <a:rPr lang="en-US" sz="2800" dirty="0" err="1" smtClean="0"/>
              <a:t>consejero</a:t>
            </a:r>
            <a:r>
              <a:rPr lang="en-US" sz="2800" dirty="0" smtClean="0"/>
              <a:t> (a) de </a:t>
            </a:r>
            <a:r>
              <a:rPr lang="en-US" sz="2800" dirty="0" err="1" smtClean="0"/>
              <a:t>asistencia</a:t>
            </a:r>
            <a:r>
              <a:rPr lang="en-US" sz="2800" dirty="0" smtClean="0"/>
              <a:t> </a:t>
            </a:r>
            <a:r>
              <a:rPr lang="en-US" sz="2800" dirty="0" err="1" smtClean="0"/>
              <a:t>económica</a:t>
            </a:r>
            <a:endParaRPr lang="en-US" sz="2800" dirty="0"/>
          </a:p>
        </p:txBody>
      </p:sp>
      <p:pic>
        <p:nvPicPr>
          <p:cNvPr id="5" name="Picture 4"/>
          <p:cNvPicPr/>
          <p:nvPr/>
        </p:nvPicPr>
        <p:blipFill rotWithShape="1">
          <a:blip r:embed="rId3"/>
          <a:srcRect l="16114" t="21515" r="70269" b="14135"/>
          <a:stretch/>
        </p:blipFill>
        <p:spPr bwMode="auto">
          <a:xfrm>
            <a:off x="457200" y="455579"/>
            <a:ext cx="4800600" cy="5943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29068672"/>
      </p:ext>
    </p:extLst>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90800"/>
            <a:ext cx="8229599" cy="1938992"/>
          </a:xfrm>
          <a:prstGeom prst="rect">
            <a:avLst/>
          </a:prstGeom>
          <a:noFill/>
        </p:spPr>
        <p:txBody>
          <a:bodyPr wrap="square" rtlCol="0">
            <a:spAutoFit/>
          </a:bodyPr>
          <a:lstStyle/>
          <a:p>
            <a:pPr algn="ctr"/>
            <a:r>
              <a:rPr lang="en-US" sz="6000" dirty="0" err="1" smtClean="0">
                <a:solidFill>
                  <a:srgbClr val="002664"/>
                </a:solidFill>
              </a:rPr>
              <a:t>Información</a:t>
            </a:r>
            <a:r>
              <a:rPr lang="en-US" sz="6000" dirty="0" smtClean="0">
                <a:solidFill>
                  <a:srgbClr val="002664"/>
                </a:solidFill>
              </a:rPr>
              <a:t> </a:t>
            </a:r>
            <a:r>
              <a:rPr lang="en-US" sz="6000" dirty="0" smtClean="0"/>
              <a:t>de </a:t>
            </a:r>
          </a:p>
          <a:p>
            <a:pPr algn="ctr"/>
            <a:r>
              <a:rPr lang="en-US" sz="6000" dirty="0" smtClean="0"/>
              <a:t>los padres</a:t>
            </a:r>
            <a:endParaRPr lang="en-US" sz="6000" dirty="0"/>
          </a:p>
        </p:txBody>
      </p:sp>
    </p:spTree>
    <p:extLst>
      <p:ext uri="{BB962C8B-B14F-4D97-AF65-F5344CB8AC3E}">
        <p14:creationId xmlns:p14="http://schemas.microsoft.com/office/powerpoint/2010/main" val="302291756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1524000"/>
            <a:ext cx="3563411" cy="584775"/>
          </a:xfrm>
          <a:prstGeom prst="rect">
            <a:avLst/>
          </a:prstGeom>
          <a:noFill/>
        </p:spPr>
        <p:txBody>
          <a:bodyPr wrap="none" rtlCol="0">
            <a:spAutoFit/>
          </a:bodyPr>
          <a:lstStyle/>
          <a:p>
            <a:r>
              <a:rPr lang="en-US" sz="3200" dirty="0" smtClean="0">
                <a:solidFill>
                  <a:srgbClr val="009DD8"/>
                </a:solidFill>
              </a:rPr>
              <a:t>www.studentaid.gov</a:t>
            </a:r>
            <a:endParaRPr lang="en-US" sz="3200" dirty="0">
              <a:solidFill>
                <a:srgbClr val="009DD8"/>
              </a:solidFill>
            </a:endParaRPr>
          </a:p>
        </p:txBody>
      </p:sp>
      <p:pic>
        <p:nvPicPr>
          <p:cNvPr id="2050" name="Picture 2" descr="D:\2016 PHOTOS\arrowYEL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0717" y="1441737"/>
            <a:ext cx="5969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rotWithShape="1">
          <a:blip r:embed="rId4">
            <a:extLst>
              <a:ext uri="{28A0092B-C50C-407E-A947-70E740481C1C}">
                <a14:useLocalDpi xmlns:a14="http://schemas.microsoft.com/office/drawing/2010/main" val="0"/>
              </a:ext>
            </a:extLst>
          </a:blip>
          <a:srcRect l="466" t="8696" r="82004" b="67288"/>
          <a:stretch/>
        </p:blipFill>
        <p:spPr bwMode="auto">
          <a:xfrm>
            <a:off x="506896" y="692425"/>
            <a:ext cx="3303104" cy="156875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a:srcRect l="17815" t="9333" r="51554" b="42889"/>
          <a:stretch/>
        </p:blipFill>
        <p:spPr bwMode="auto">
          <a:xfrm>
            <a:off x="533400" y="2261175"/>
            <a:ext cx="8153400" cy="2996625"/>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6"/>
          <a:srcRect l="1311" t="59758" r="70513" b="28234"/>
          <a:stretch/>
        </p:blipFill>
        <p:spPr bwMode="auto">
          <a:xfrm>
            <a:off x="533400" y="5190917"/>
            <a:ext cx="8153400" cy="9812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723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6913" y="2921168"/>
            <a:ext cx="3548472" cy="1077218"/>
          </a:xfrm>
          <a:prstGeom prst="rect">
            <a:avLst/>
          </a:prstGeom>
          <a:noFill/>
        </p:spPr>
        <p:txBody>
          <a:bodyPr wrap="none" rtlCol="0">
            <a:spAutoFit/>
          </a:bodyPr>
          <a:lstStyle/>
          <a:p>
            <a:pPr algn="ctr"/>
            <a:r>
              <a:rPr lang="en-US" sz="3200" dirty="0" err="1" smtClean="0"/>
              <a:t>Datos</a:t>
            </a:r>
            <a:r>
              <a:rPr lang="en-US" sz="3200" dirty="0" smtClean="0"/>
              <a:t> </a:t>
            </a:r>
            <a:r>
              <a:rPr lang="en-US" sz="3200" dirty="0" err="1" smtClean="0"/>
              <a:t>demográficos</a:t>
            </a:r>
            <a:r>
              <a:rPr lang="en-US" sz="3200" dirty="0" smtClean="0"/>
              <a:t> </a:t>
            </a:r>
          </a:p>
          <a:p>
            <a:pPr algn="ctr"/>
            <a:r>
              <a:rPr lang="en-US" sz="3200" dirty="0" smtClean="0"/>
              <a:t>de los </a:t>
            </a:r>
            <a:r>
              <a:rPr lang="en-US" sz="3200" dirty="0" smtClean="0">
                <a:solidFill>
                  <a:srgbClr val="EAAB00"/>
                </a:solidFill>
              </a:rPr>
              <a:t>padres</a:t>
            </a:r>
            <a:r>
              <a:rPr lang="en-US" sz="2800" dirty="0" smtClean="0"/>
              <a:t> </a:t>
            </a:r>
          </a:p>
        </p:txBody>
      </p:sp>
      <p:pic>
        <p:nvPicPr>
          <p:cNvPr id="4" name="Picture 3"/>
          <p:cNvPicPr/>
          <p:nvPr/>
        </p:nvPicPr>
        <p:blipFill rotWithShape="1">
          <a:blip r:embed="rId3">
            <a:extLst>
              <a:ext uri="{28A0092B-C50C-407E-A947-70E740481C1C}">
                <a14:useLocalDpi xmlns:a14="http://schemas.microsoft.com/office/drawing/2010/main" val="0"/>
              </a:ext>
            </a:extLst>
          </a:blip>
          <a:srcRect l="15967" t="22212" r="70550" b="15725"/>
          <a:stretch/>
        </p:blipFill>
        <p:spPr bwMode="auto">
          <a:xfrm>
            <a:off x="573931" y="447039"/>
            <a:ext cx="4586287" cy="596392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8017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6911" y="2921168"/>
            <a:ext cx="3548472" cy="1077218"/>
          </a:xfrm>
          <a:prstGeom prst="rect">
            <a:avLst/>
          </a:prstGeom>
          <a:noFill/>
        </p:spPr>
        <p:txBody>
          <a:bodyPr wrap="none" rtlCol="0">
            <a:spAutoFit/>
          </a:bodyPr>
          <a:lstStyle/>
          <a:p>
            <a:pPr algn="ctr"/>
            <a:r>
              <a:rPr lang="en-US" sz="3200" dirty="0" err="1"/>
              <a:t>Datos</a:t>
            </a:r>
            <a:r>
              <a:rPr lang="en-US" sz="3200" dirty="0"/>
              <a:t> </a:t>
            </a:r>
            <a:r>
              <a:rPr lang="en-US" sz="3200" dirty="0" err="1"/>
              <a:t>demográficos</a:t>
            </a:r>
            <a:r>
              <a:rPr lang="en-US" sz="3200" dirty="0"/>
              <a:t> </a:t>
            </a:r>
          </a:p>
          <a:p>
            <a:pPr algn="ctr"/>
            <a:r>
              <a:rPr lang="en-US" sz="3200" dirty="0"/>
              <a:t>de los </a:t>
            </a:r>
            <a:r>
              <a:rPr lang="en-US" sz="3200" dirty="0">
                <a:solidFill>
                  <a:srgbClr val="EAAB00"/>
                </a:solidFill>
              </a:rPr>
              <a:t>padres</a:t>
            </a:r>
            <a:r>
              <a:rPr lang="en-US" sz="2800" dirty="0"/>
              <a:t> </a:t>
            </a:r>
          </a:p>
        </p:txBody>
      </p:sp>
      <p:pic>
        <p:nvPicPr>
          <p:cNvPr id="5" name="Picture 4"/>
          <p:cNvPicPr/>
          <p:nvPr/>
        </p:nvPicPr>
        <p:blipFill rotWithShape="1">
          <a:blip r:embed="rId3"/>
          <a:srcRect l="16142" t="33532" r="70652" b="21609"/>
          <a:stretch/>
        </p:blipFill>
        <p:spPr bwMode="auto">
          <a:xfrm>
            <a:off x="533400" y="1219200"/>
            <a:ext cx="4648200" cy="45910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4723688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ransfer-tax-info-to-fafsa-spanish.png (3400×25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transfer-tax-info-to-fafsa-spanish.png (3400×2550)"/>
          <p:cNvPicPr/>
          <p:nvPr/>
        </p:nvPicPr>
        <p:blipFill rotWithShape="1">
          <a:blip r:embed="rId2" cstate="print">
            <a:extLst>
              <a:ext uri="{28A0092B-C50C-407E-A947-70E740481C1C}">
                <a14:useLocalDpi xmlns:a14="http://schemas.microsoft.com/office/drawing/2010/main" val="0"/>
              </a:ext>
            </a:extLst>
          </a:blip>
          <a:srcRect b="3858"/>
          <a:stretch/>
        </p:blipFill>
        <p:spPr bwMode="auto">
          <a:xfrm>
            <a:off x="685800" y="990599"/>
            <a:ext cx="7772400" cy="54054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86946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94130"/>
            <a:ext cx="8077200" cy="4458614"/>
          </a:xfrm>
          <a:prstGeom prst="rect">
            <a:avLst/>
          </a:prstGeom>
        </p:spPr>
      </p:pic>
    </p:spTree>
    <p:extLst>
      <p:ext uri="{BB962C8B-B14F-4D97-AF65-F5344CB8AC3E}">
        <p14:creationId xmlns:p14="http://schemas.microsoft.com/office/powerpoint/2010/main" val="1411855815"/>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410200" y="2133600"/>
            <a:ext cx="3124200" cy="3770263"/>
          </a:xfrm>
          <a:prstGeom prst="rect">
            <a:avLst/>
          </a:prstGeom>
          <a:noFill/>
        </p:spPr>
        <p:txBody>
          <a:bodyPr wrap="square" rtlCol="0">
            <a:spAutoFit/>
          </a:bodyPr>
          <a:lstStyle/>
          <a:p>
            <a:pPr algn="ctr"/>
            <a:r>
              <a:rPr lang="en-US" sz="3200" dirty="0" err="1" smtClean="0"/>
              <a:t>Herramienta</a:t>
            </a:r>
            <a:r>
              <a:rPr lang="en-US" sz="3200" dirty="0" smtClean="0"/>
              <a:t> de </a:t>
            </a:r>
            <a:r>
              <a:rPr lang="en-US" sz="3200" dirty="0" err="1" smtClean="0"/>
              <a:t>consulta</a:t>
            </a:r>
            <a:r>
              <a:rPr lang="en-US" sz="3200" dirty="0" smtClean="0"/>
              <a:t> y </a:t>
            </a:r>
            <a:r>
              <a:rPr lang="en-US" sz="3200" dirty="0" err="1" smtClean="0"/>
              <a:t>traspaso</a:t>
            </a:r>
            <a:r>
              <a:rPr lang="en-US" sz="3200" dirty="0" smtClean="0"/>
              <a:t> de </a:t>
            </a:r>
            <a:r>
              <a:rPr lang="en-US" sz="3200" dirty="0" err="1" smtClean="0"/>
              <a:t>datos</a:t>
            </a:r>
            <a:r>
              <a:rPr lang="en-US" sz="3200" dirty="0" smtClean="0"/>
              <a:t> del IRS</a:t>
            </a:r>
          </a:p>
          <a:p>
            <a:pPr algn="ctr"/>
            <a:r>
              <a:rPr lang="en-US" sz="2300" i="1" dirty="0" smtClean="0"/>
              <a:t>(IRS Data Retrieval Tool)</a:t>
            </a:r>
            <a:endParaRPr lang="en-US" sz="2800" dirty="0"/>
          </a:p>
          <a:p>
            <a:pPr algn="ctr"/>
            <a:r>
              <a:rPr lang="en-US" sz="3200" dirty="0" err="1" smtClean="0">
                <a:solidFill>
                  <a:srgbClr val="EAAB00"/>
                </a:solidFill>
              </a:rPr>
              <a:t>disponible</a:t>
            </a:r>
            <a:r>
              <a:rPr lang="en-US" sz="2800" dirty="0" smtClean="0"/>
              <a:t> </a:t>
            </a:r>
          </a:p>
          <a:p>
            <a:pPr algn="ctr"/>
            <a:r>
              <a:rPr lang="en-US" sz="2800" dirty="0" smtClean="0"/>
              <a:t>7 de </a:t>
            </a:r>
            <a:r>
              <a:rPr lang="en-US" sz="2800" dirty="0" err="1" smtClean="0"/>
              <a:t>febrero</a:t>
            </a:r>
            <a:r>
              <a:rPr lang="en-US" sz="2800" dirty="0" smtClean="0"/>
              <a:t> del 2016</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07121"/>
            <a:ext cx="4418577" cy="64437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19960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33400" y="990600"/>
            <a:ext cx="7924800" cy="1077218"/>
          </a:xfrm>
          <a:prstGeom prst="rect">
            <a:avLst/>
          </a:prstGeom>
          <a:noFill/>
        </p:spPr>
        <p:txBody>
          <a:bodyPr wrap="square" rtlCol="0">
            <a:spAutoFit/>
          </a:bodyPr>
          <a:lstStyle/>
          <a:p>
            <a:pPr algn="ctr"/>
            <a:r>
              <a:rPr lang="en-US" sz="3200" dirty="0" err="1"/>
              <a:t>Herramienta</a:t>
            </a:r>
            <a:r>
              <a:rPr lang="en-US" sz="3200" dirty="0"/>
              <a:t> de </a:t>
            </a:r>
            <a:r>
              <a:rPr lang="en-US" sz="3200" dirty="0" err="1"/>
              <a:t>consulta</a:t>
            </a:r>
            <a:r>
              <a:rPr lang="en-US" sz="3200" dirty="0"/>
              <a:t> y </a:t>
            </a:r>
            <a:r>
              <a:rPr lang="en-US" sz="3200" dirty="0" err="1"/>
              <a:t>traspaso</a:t>
            </a:r>
            <a:r>
              <a:rPr lang="en-US" sz="3200" dirty="0"/>
              <a:t> de </a:t>
            </a:r>
            <a:r>
              <a:rPr lang="en-US" sz="3200" dirty="0" err="1"/>
              <a:t>datos</a:t>
            </a:r>
            <a:r>
              <a:rPr lang="en-US" sz="3200" dirty="0"/>
              <a:t> del IRS</a:t>
            </a:r>
          </a:p>
        </p:txBody>
      </p:sp>
      <p:sp>
        <p:nvSpPr>
          <p:cNvPr id="3" name="TextBox 2"/>
          <p:cNvSpPr txBox="1"/>
          <p:nvPr/>
        </p:nvSpPr>
        <p:spPr>
          <a:xfrm>
            <a:off x="457200" y="5715000"/>
            <a:ext cx="8382000" cy="861774"/>
          </a:xfrm>
          <a:prstGeom prst="rect">
            <a:avLst/>
          </a:prstGeom>
          <a:noFill/>
        </p:spPr>
        <p:txBody>
          <a:bodyPr wrap="square" rtlCol="0">
            <a:spAutoFit/>
          </a:bodyPr>
          <a:lstStyle/>
          <a:p>
            <a:pPr algn="ctr"/>
            <a:r>
              <a:rPr lang="en-US" sz="2500" dirty="0" smtClean="0">
                <a:solidFill>
                  <a:srgbClr val="002664"/>
                </a:solidFill>
              </a:rPr>
              <a:t>Le </a:t>
            </a:r>
            <a:r>
              <a:rPr lang="en-US" sz="2500" dirty="0" err="1" smtClean="0">
                <a:solidFill>
                  <a:srgbClr val="002664"/>
                </a:solidFill>
              </a:rPr>
              <a:t>permite</a:t>
            </a:r>
            <a:r>
              <a:rPr lang="en-US" sz="2500" dirty="0" smtClean="0">
                <a:solidFill>
                  <a:srgbClr val="002664"/>
                </a:solidFill>
              </a:rPr>
              <a:t> </a:t>
            </a:r>
            <a:r>
              <a:rPr lang="en-US" sz="2500" dirty="0" err="1" smtClean="0">
                <a:solidFill>
                  <a:srgbClr val="002664"/>
                </a:solidFill>
              </a:rPr>
              <a:t>transferir</a:t>
            </a:r>
            <a:r>
              <a:rPr lang="en-US" sz="2500" dirty="0" smtClean="0">
                <a:solidFill>
                  <a:srgbClr val="002664"/>
                </a:solidFill>
              </a:rPr>
              <a:t> </a:t>
            </a:r>
            <a:r>
              <a:rPr lang="en-US" sz="2500" dirty="0" err="1" smtClean="0">
                <a:solidFill>
                  <a:srgbClr val="002664"/>
                </a:solidFill>
              </a:rPr>
              <a:t>electrónicament</a:t>
            </a:r>
            <a:r>
              <a:rPr lang="en-US" sz="2500" dirty="0" smtClean="0">
                <a:solidFill>
                  <a:srgbClr val="002664"/>
                </a:solidFill>
              </a:rPr>
              <a:t> a la </a:t>
            </a:r>
            <a:r>
              <a:rPr lang="en-US" sz="2500" dirty="0">
                <a:solidFill>
                  <a:srgbClr val="002664"/>
                </a:solidFill>
              </a:rPr>
              <a:t>F</a:t>
            </a:r>
            <a:r>
              <a:rPr lang="en-US" sz="2500" dirty="0" smtClean="0">
                <a:solidFill>
                  <a:srgbClr val="002664"/>
                </a:solidFill>
              </a:rPr>
              <a:t>AFSA la </a:t>
            </a:r>
            <a:r>
              <a:rPr lang="en-US" sz="2500" dirty="0" err="1" smtClean="0">
                <a:solidFill>
                  <a:srgbClr val="002664"/>
                </a:solidFill>
              </a:rPr>
              <a:t>información</a:t>
            </a:r>
            <a:r>
              <a:rPr lang="en-US" sz="2500" dirty="0" smtClean="0">
                <a:solidFill>
                  <a:srgbClr val="002664"/>
                </a:solidFill>
              </a:rPr>
              <a:t> de </a:t>
            </a:r>
            <a:r>
              <a:rPr lang="en-US" sz="2500" dirty="0" err="1" smtClean="0">
                <a:solidFill>
                  <a:srgbClr val="002664"/>
                </a:solidFill>
              </a:rPr>
              <a:t>su</a:t>
            </a:r>
            <a:r>
              <a:rPr lang="en-US" sz="2500" dirty="0" smtClean="0">
                <a:solidFill>
                  <a:srgbClr val="002664"/>
                </a:solidFill>
              </a:rPr>
              <a:t> </a:t>
            </a:r>
            <a:r>
              <a:rPr lang="en-US" sz="2500" dirty="0" err="1" smtClean="0">
                <a:solidFill>
                  <a:srgbClr val="002664"/>
                </a:solidFill>
              </a:rPr>
              <a:t>declaración</a:t>
            </a:r>
            <a:r>
              <a:rPr lang="en-US" sz="2500" dirty="0" smtClean="0">
                <a:solidFill>
                  <a:srgbClr val="002664"/>
                </a:solidFill>
              </a:rPr>
              <a:t> de </a:t>
            </a:r>
            <a:r>
              <a:rPr lang="en-US" sz="2500" dirty="0" err="1" smtClean="0">
                <a:solidFill>
                  <a:srgbClr val="002664"/>
                </a:solidFill>
              </a:rPr>
              <a:t>impuestos</a:t>
            </a:r>
            <a:r>
              <a:rPr lang="en-US" sz="2500" dirty="0" smtClean="0">
                <a:solidFill>
                  <a:srgbClr val="002664"/>
                </a:solidFill>
              </a:rPr>
              <a:t> </a:t>
            </a:r>
            <a:r>
              <a:rPr lang="en-US" sz="2500" dirty="0" err="1" smtClean="0">
                <a:solidFill>
                  <a:srgbClr val="002664"/>
                </a:solidFill>
              </a:rPr>
              <a:t>federales</a:t>
            </a:r>
            <a:endParaRPr lang="en-US" sz="2500" dirty="0"/>
          </a:p>
        </p:txBody>
      </p:sp>
      <p:pic>
        <p:nvPicPr>
          <p:cNvPr id="5" name="Picture 3" descr="2016-2017 FOTW “Leaving FAFSA on the Web” page. This page is generated when the parent of the applicant chooses to go to the IRS Web site to transfer tax information.&#10;"/>
          <p:cNvPicPr>
            <a:picLocks noChangeAspect="1" noChangeArrowheads="1"/>
          </p:cNvPicPr>
          <p:nvPr/>
        </p:nvPicPr>
        <p:blipFill rotWithShape="1">
          <a:blip r:embed="rId3">
            <a:extLst>
              <a:ext uri="{28A0092B-C50C-407E-A947-70E740481C1C}">
                <a14:useLocalDpi xmlns:a14="http://schemas.microsoft.com/office/drawing/2010/main" val="0"/>
              </a:ext>
            </a:extLst>
          </a:blip>
          <a:srcRect l="10521" t="17402" r="11666" b="20250"/>
          <a:stretch/>
        </p:blipFill>
        <p:spPr bwMode="auto">
          <a:xfrm>
            <a:off x="1548079" y="2069439"/>
            <a:ext cx="5895441" cy="35346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85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704" y="1104900"/>
            <a:ext cx="5690591" cy="5334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10543756"/>
      </p:ext>
    </p:extLst>
  </p:cSld>
  <p:clrMapOvr>
    <a:masterClrMapping/>
  </p:clrMapOvr>
  <p:transition spd="slow">
    <p:push di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013" y="1143000"/>
            <a:ext cx="4844374" cy="5090607"/>
          </a:xfrm>
          <a:prstGeom prst="rect">
            <a:avLst/>
          </a:prstGeom>
          <a:ln>
            <a:noFill/>
          </a:ln>
          <a:effectLst>
            <a:outerShdw blurRad="292100" dist="139700" dir="2700000" algn="tl" rotWithShape="0">
              <a:srgbClr val="333333">
                <a:alpha val="65000"/>
              </a:srgbClr>
            </a:outerShdw>
          </a:effectLst>
        </p:spPr>
      </p:pic>
      <p:sp>
        <p:nvSpPr>
          <p:cNvPr id="4" name="Oval 3"/>
          <p:cNvSpPr/>
          <p:nvPr/>
        </p:nvSpPr>
        <p:spPr>
          <a:xfrm>
            <a:off x="5486400" y="5105400"/>
            <a:ext cx="1845837" cy="6096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5797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791200" y="1777931"/>
            <a:ext cx="2971800" cy="4154984"/>
          </a:xfrm>
          <a:prstGeom prst="rect">
            <a:avLst/>
          </a:prstGeom>
          <a:noFill/>
        </p:spPr>
        <p:txBody>
          <a:bodyPr wrap="square" rtlCol="0">
            <a:spAutoFit/>
          </a:bodyPr>
          <a:lstStyle/>
          <a:p>
            <a:r>
              <a:rPr lang="en-US" sz="2800" dirty="0" smtClean="0"/>
              <a:t>Si el padre o el </a:t>
            </a:r>
            <a:r>
              <a:rPr lang="en-US" sz="2800" dirty="0" err="1" smtClean="0"/>
              <a:t>estudiante</a:t>
            </a:r>
            <a:r>
              <a:rPr lang="en-US" sz="2800" dirty="0" smtClean="0"/>
              <a:t> no </a:t>
            </a:r>
            <a:r>
              <a:rPr lang="en-US" sz="2800" dirty="0" err="1" smtClean="0"/>
              <a:t>es</a:t>
            </a:r>
            <a:r>
              <a:rPr lang="en-US" sz="2800" dirty="0" smtClean="0"/>
              <a:t> </a:t>
            </a:r>
            <a:r>
              <a:rPr lang="en-US" sz="2800" dirty="0" err="1" smtClean="0"/>
              <a:t>elegible</a:t>
            </a:r>
            <a:r>
              <a:rPr lang="en-US" sz="2800" dirty="0" smtClean="0"/>
              <a:t> para </a:t>
            </a:r>
            <a:r>
              <a:rPr lang="en-US" sz="2800" dirty="0" err="1" smtClean="0"/>
              <a:t>usar</a:t>
            </a:r>
            <a:r>
              <a:rPr lang="en-US" sz="2800" dirty="0" smtClean="0"/>
              <a:t> la </a:t>
            </a:r>
            <a:r>
              <a:rPr lang="en-US" sz="2800" dirty="0" err="1" smtClean="0"/>
              <a:t>Herramienta</a:t>
            </a:r>
            <a:r>
              <a:rPr lang="en-US" sz="2800" dirty="0" smtClean="0"/>
              <a:t> de </a:t>
            </a:r>
            <a:r>
              <a:rPr lang="en-US" sz="2800" dirty="0" err="1" smtClean="0"/>
              <a:t>consulta</a:t>
            </a:r>
            <a:r>
              <a:rPr lang="en-US" sz="2800" dirty="0" smtClean="0"/>
              <a:t> y </a:t>
            </a:r>
            <a:r>
              <a:rPr lang="en-US" sz="2800" dirty="0" err="1" smtClean="0"/>
              <a:t>traspaso</a:t>
            </a:r>
            <a:r>
              <a:rPr lang="en-US" sz="2800" dirty="0" smtClean="0"/>
              <a:t> de </a:t>
            </a:r>
            <a:r>
              <a:rPr lang="en-US" sz="2800" dirty="0" err="1" smtClean="0"/>
              <a:t>datos</a:t>
            </a:r>
            <a:r>
              <a:rPr lang="en-US" sz="2800" dirty="0" smtClean="0"/>
              <a:t> del IRS, </a:t>
            </a:r>
            <a:r>
              <a:rPr lang="en-US" sz="3200" dirty="0" err="1" smtClean="0">
                <a:solidFill>
                  <a:srgbClr val="DEA400"/>
                </a:solidFill>
              </a:rPr>
              <a:t>deberá</a:t>
            </a:r>
            <a:r>
              <a:rPr lang="en-US" sz="3200" dirty="0" smtClean="0">
                <a:solidFill>
                  <a:srgbClr val="DEA400"/>
                </a:solidFill>
              </a:rPr>
              <a:t> </a:t>
            </a:r>
            <a:r>
              <a:rPr lang="en-US" sz="3200" dirty="0" err="1" smtClean="0">
                <a:solidFill>
                  <a:srgbClr val="DEA400"/>
                </a:solidFill>
              </a:rPr>
              <a:t>entrar</a:t>
            </a:r>
            <a:r>
              <a:rPr lang="en-US" sz="3200" dirty="0" smtClean="0">
                <a:solidFill>
                  <a:srgbClr val="DEA400"/>
                </a:solidFill>
              </a:rPr>
              <a:t> la </a:t>
            </a:r>
            <a:r>
              <a:rPr lang="en-US" sz="3200" dirty="0" err="1" smtClean="0">
                <a:solidFill>
                  <a:srgbClr val="DEA400"/>
                </a:solidFill>
              </a:rPr>
              <a:t>información</a:t>
            </a:r>
            <a:r>
              <a:rPr lang="en-US" sz="3200" dirty="0" smtClean="0">
                <a:solidFill>
                  <a:srgbClr val="DEA400"/>
                </a:solidFill>
              </a:rPr>
              <a:t> </a:t>
            </a:r>
            <a:r>
              <a:rPr lang="en-US" sz="3200" dirty="0" err="1" smtClean="0">
                <a:solidFill>
                  <a:srgbClr val="DEA400"/>
                </a:solidFill>
              </a:rPr>
              <a:t>manualmente</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90678"/>
            <a:ext cx="4866572" cy="56766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65310046"/>
      </p:ext>
    </p:extLst>
  </p:cSld>
  <p:clrMapOvr>
    <a:masterClrMapping/>
  </p:clrMapOvr>
  <p:transition spd="slow">
    <p:push dir="d"/>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0" y="2704289"/>
            <a:ext cx="3200400" cy="2062103"/>
          </a:xfrm>
          <a:prstGeom prst="rect">
            <a:avLst/>
          </a:prstGeom>
          <a:noFill/>
        </p:spPr>
        <p:txBody>
          <a:bodyPr wrap="square" rtlCol="0">
            <a:spAutoFit/>
          </a:bodyPr>
          <a:lstStyle/>
          <a:p>
            <a:pPr algn="ctr"/>
            <a:r>
              <a:rPr lang="en-US" sz="2800" dirty="0" err="1" smtClean="0"/>
              <a:t>Información</a:t>
            </a:r>
            <a:r>
              <a:rPr lang="en-US" sz="2800" dirty="0" smtClean="0"/>
              <a:t> de </a:t>
            </a:r>
            <a:r>
              <a:rPr lang="en-US" sz="2800" dirty="0" err="1" smtClean="0"/>
              <a:t>ingresos</a:t>
            </a:r>
            <a:r>
              <a:rPr lang="en-US" sz="2800" dirty="0" smtClean="0"/>
              <a:t> </a:t>
            </a:r>
            <a:r>
              <a:rPr lang="en-US" sz="3200" dirty="0" smtClean="0">
                <a:solidFill>
                  <a:srgbClr val="DEA400"/>
                </a:solidFill>
              </a:rPr>
              <a:t>no </a:t>
            </a:r>
            <a:r>
              <a:rPr lang="en-US" sz="3200" dirty="0" err="1" smtClean="0">
                <a:solidFill>
                  <a:srgbClr val="DEA400"/>
                </a:solidFill>
              </a:rPr>
              <a:t>tributables</a:t>
            </a:r>
            <a:r>
              <a:rPr lang="en-US" sz="3200" dirty="0" smtClean="0">
                <a:solidFill>
                  <a:srgbClr val="DEA400"/>
                </a:solidFill>
              </a:rPr>
              <a:t> </a:t>
            </a:r>
            <a:r>
              <a:rPr lang="en-US" sz="2800" dirty="0" smtClean="0"/>
              <a:t>y los </a:t>
            </a:r>
            <a:r>
              <a:rPr lang="en-US" sz="3200" dirty="0" err="1" smtClean="0">
                <a:solidFill>
                  <a:srgbClr val="DEA400"/>
                </a:solidFill>
              </a:rPr>
              <a:t>activos</a:t>
            </a:r>
            <a:endParaRPr lang="en-US" sz="3200" dirty="0">
              <a:solidFill>
                <a:srgbClr val="DEA400"/>
              </a:solidFill>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16188" t="12535" r="70705" b="11111"/>
          <a:stretch/>
        </p:blipFill>
        <p:spPr bwMode="auto">
          <a:xfrm>
            <a:off x="685800" y="304800"/>
            <a:ext cx="4267200" cy="6167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220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3379" y="2410390"/>
            <a:ext cx="2895600" cy="2123658"/>
          </a:xfrm>
          <a:prstGeom prst="rect">
            <a:avLst/>
          </a:prstGeom>
          <a:noFill/>
        </p:spPr>
        <p:txBody>
          <a:bodyPr wrap="square" rtlCol="0">
            <a:spAutoFit/>
          </a:bodyPr>
          <a:lstStyle/>
          <a:p>
            <a:pPr algn="ctr"/>
            <a:r>
              <a:rPr lang="en-US" sz="2800" dirty="0" err="1"/>
              <a:t>Información</a:t>
            </a:r>
            <a:r>
              <a:rPr lang="en-US" sz="2800" dirty="0"/>
              <a:t> de </a:t>
            </a:r>
            <a:r>
              <a:rPr lang="en-US" sz="2800" dirty="0" err="1"/>
              <a:t>ingresos</a:t>
            </a:r>
            <a:r>
              <a:rPr lang="en-US" sz="2800" dirty="0"/>
              <a:t> </a:t>
            </a:r>
            <a:r>
              <a:rPr lang="en-US" sz="3200" dirty="0">
                <a:solidFill>
                  <a:srgbClr val="DEA400"/>
                </a:solidFill>
              </a:rPr>
              <a:t>no </a:t>
            </a:r>
            <a:r>
              <a:rPr lang="en-US" sz="3200" dirty="0" err="1">
                <a:solidFill>
                  <a:srgbClr val="DEA400"/>
                </a:solidFill>
              </a:rPr>
              <a:t>tributables</a:t>
            </a:r>
            <a:r>
              <a:rPr lang="en-US" sz="3600" dirty="0">
                <a:solidFill>
                  <a:srgbClr val="DEA400"/>
                </a:solidFill>
              </a:rPr>
              <a:t> </a:t>
            </a:r>
            <a:r>
              <a:rPr lang="en-US" sz="2800" dirty="0"/>
              <a:t>y los</a:t>
            </a:r>
            <a:r>
              <a:rPr lang="en-US" sz="3200" dirty="0"/>
              <a:t> </a:t>
            </a:r>
            <a:r>
              <a:rPr lang="en-US" sz="3200" dirty="0" err="1">
                <a:solidFill>
                  <a:srgbClr val="DEA400"/>
                </a:solidFill>
              </a:rPr>
              <a:t>activos</a:t>
            </a:r>
            <a:endParaRPr lang="en-US" sz="3200" dirty="0">
              <a:solidFill>
                <a:srgbClr val="DEA400"/>
              </a:solidFill>
            </a:endParaRPr>
          </a:p>
        </p:txBody>
      </p:sp>
      <p:pic>
        <p:nvPicPr>
          <p:cNvPr id="4" name="Picture 3"/>
          <p:cNvPicPr/>
          <p:nvPr/>
        </p:nvPicPr>
        <p:blipFill rotWithShape="1">
          <a:blip r:embed="rId3"/>
          <a:srcRect l="16101" t="25827" r="70638" b="25940"/>
          <a:stretch/>
        </p:blipFill>
        <p:spPr bwMode="auto">
          <a:xfrm>
            <a:off x="684179" y="1066800"/>
            <a:ext cx="4822190" cy="49339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6563583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7311" y="2023693"/>
            <a:ext cx="2286000" cy="2492990"/>
          </a:xfrm>
          <a:prstGeom prst="rect">
            <a:avLst/>
          </a:prstGeom>
          <a:noFill/>
        </p:spPr>
        <p:txBody>
          <a:bodyPr wrap="square" rtlCol="0">
            <a:spAutoFit/>
          </a:bodyPr>
          <a:lstStyle/>
          <a:p>
            <a:pPr algn="ctr"/>
            <a:r>
              <a:rPr lang="en-US" sz="2800" dirty="0" err="1"/>
              <a:t>Información</a:t>
            </a:r>
            <a:r>
              <a:rPr lang="en-US" sz="2800" dirty="0"/>
              <a:t> de </a:t>
            </a:r>
            <a:r>
              <a:rPr lang="en-US" sz="2800" dirty="0" err="1"/>
              <a:t>ingresos</a:t>
            </a:r>
            <a:r>
              <a:rPr lang="en-US" sz="2800" dirty="0"/>
              <a:t> </a:t>
            </a:r>
            <a:r>
              <a:rPr lang="en-US" sz="3200" dirty="0">
                <a:solidFill>
                  <a:srgbClr val="DEA400"/>
                </a:solidFill>
              </a:rPr>
              <a:t>no </a:t>
            </a:r>
            <a:r>
              <a:rPr lang="en-US" sz="3200" dirty="0" err="1">
                <a:solidFill>
                  <a:srgbClr val="DEA400"/>
                </a:solidFill>
              </a:rPr>
              <a:t>tributables</a:t>
            </a:r>
            <a:r>
              <a:rPr lang="en-US" sz="3200" dirty="0">
                <a:solidFill>
                  <a:srgbClr val="DEA400"/>
                </a:solidFill>
              </a:rPr>
              <a:t> </a:t>
            </a:r>
            <a:r>
              <a:rPr lang="en-US" sz="2800" dirty="0"/>
              <a:t>y los </a:t>
            </a:r>
            <a:r>
              <a:rPr lang="en-US" sz="3200" dirty="0" err="1">
                <a:solidFill>
                  <a:srgbClr val="DEA400"/>
                </a:solidFill>
              </a:rPr>
              <a:t>activos</a:t>
            </a:r>
            <a:endParaRPr lang="en-US" sz="3200" dirty="0">
              <a:solidFill>
                <a:srgbClr val="DEA400"/>
              </a:solidFill>
            </a:endParaRPr>
          </a:p>
        </p:txBody>
      </p:sp>
      <p:pic>
        <p:nvPicPr>
          <p:cNvPr id="5" name="Picture 4"/>
          <p:cNvPicPr/>
          <p:nvPr/>
        </p:nvPicPr>
        <p:blipFill rotWithShape="1">
          <a:blip r:embed="rId3"/>
          <a:srcRect l="16052" t="73223" r="70630" b="4007"/>
          <a:stretch/>
        </p:blipFill>
        <p:spPr bwMode="auto">
          <a:xfrm>
            <a:off x="457200" y="2026392"/>
            <a:ext cx="5562600" cy="264241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10279950"/>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8382000" cy="800219"/>
          </a:xfrm>
          <a:prstGeom prst="rect">
            <a:avLst/>
          </a:prstGeom>
          <a:noFill/>
        </p:spPr>
        <p:txBody>
          <a:bodyPr wrap="square" rtlCol="0">
            <a:spAutoFit/>
          </a:bodyPr>
          <a:lstStyle/>
          <a:p>
            <a:r>
              <a:rPr lang="en-US" sz="4600" dirty="0" smtClean="0"/>
              <a:t>Planes</a:t>
            </a:r>
            <a:r>
              <a:rPr lang="en-US" sz="4600" dirty="0" smtClean="0">
                <a:solidFill>
                  <a:srgbClr val="002664"/>
                </a:solidFill>
              </a:rPr>
              <a:t> 529 </a:t>
            </a:r>
            <a:r>
              <a:rPr lang="en-US" sz="4600" dirty="0" smtClean="0"/>
              <a:t>&amp; </a:t>
            </a:r>
            <a:r>
              <a:rPr lang="en-US" sz="4600" dirty="0" err="1" smtClean="0"/>
              <a:t>matrícula</a:t>
            </a:r>
            <a:r>
              <a:rPr lang="en-US" sz="4600" dirty="0" smtClean="0"/>
              <a:t> </a:t>
            </a:r>
            <a:r>
              <a:rPr lang="en-US" sz="4600" dirty="0" err="1" smtClean="0"/>
              <a:t>prepagada</a:t>
            </a:r>
            <a:endParaRPr lang="en-US" sz="4600" dirty="0"/>
          </a:p>
        </p:txBody>
      </p:sp>
      <p:sp>
        <p:nvSpPr>
          <p:cNvPr id="3" name="TextBox 2"/>
          <p:cNvSpPr txBox="1"/>
          <p:nvPr/>
        </p:nvSpPr>
        <p:spPr>
          <a:xfrm>
            <a:off x="457200" y="2886075"/>
            <a:ext cx="3657600" cy="1384995"/>
          </a:xfrm>
          <a:prstGeom prst="rect">
            <a:avLst/>
          </a:prstGeom>
          <a:noFill/>
        </p:spPr>
        <p:txBody>
          <a:bodyPr wrap="square" rtlCol="0">
            <a:spAutoFit/>
          </a:bodyPr>
          <a:lstStyle/>
          <a:p>
            <a:r>
              <a:rPr lang="en-US" sz="2800" dirty="0" smtClean="0"/>
              <a:t>Se </a:t>
            </a:r>
            <a:r>
              <a:rPr lang="en-US" sz="2800" dirty="0" err="1" smtClean="0"/>
              <a:t>trata</a:t>
            </a:r>
            <a:r>
              <a:rPr lang="en-US" sz="2800" dirty="0" smtClean="0"/>
              <a:t> </a:t>
            </a:r>
            <a:r>
              <a:rPr lang="en-US" sz="2800" dirty="0" err="1" smtClean="0">
                <a:solidFill>
                  <a:srgbClr val="EAAB00"/>
                </a:solidFill>
              </a:rPr>
              <a:t>igual</a:t>
            </a:r>
            <a:r>
              <a:rPr lang="en-US" sz="2800" dirty="0" smtClean="0"/>
              <a:t> </a:t>
            </a:r>
            <a:r>
              <a:rPr lang="en-US" sz="2800" dirty="0" err="1" smtClean="0"/>
              <a:t>que</a:t>
            </a:r>
            <a:r>
              <a:rPr lang="en-US" sz="2800" dirty="0" smtClean="0"/>
              <a:t> los </a:t>
            </a:r>
            <a:r>
              <a:rPr lang="en-US" sz="2800" dirty="0" err="1" smtClean="0"/>
              <a:t>fondos</a:t>
            </a:r>
            <a:r>
              <a:rPr lang="en-US" sz="2800" dirty="0" smtClean="0"/>
              <a:t> de </a:t>
            </a:r>
            <a:r>
              <a:rPr lang="en-US" sz="2800" dirty="0" err="1" smtClean="0"/>
              <a:t>inversión</a:t>
            </a:r>
            <a:r>
              <a:rPr lang="en-US" sz="2800" dirty="0" smtClean="0"/>
              <a:t>, CD’s y </a:t>
            </a:r>
            <a:r>
              <a:rPr lang="en-US" sz="2800" dirty="0" err="1" smtClean="0"/>
              <a:t>otras</a:t>
            </a:r>
            <a:r>
              <a:rPr lang="en-US" sz="2800" dirty="0" smtClean="0"/>
              <a:t> </a:t>
            </a:r>
            <a:r>
              <a:rPr lang="en-US" sz="2800" dirty="0" err="1" smtClean="0"/>
              <a:t>inversiones</a:t>
            </a:r>
            <a:endParaRPr lang="en-US" sz="2800" dirty="0"/>
          </a:p>
        </p:txBody>
      </p:sp>
      <p:sp>
        <p:nvSpPr>
          <p:cNvPr id="4" name="TextBox 3"/>
          <p:cNvSpPr txBox="1"/>
          <p:nvPr/>
        </p:nvSpPr>
        <p:spPr>
          <a:xfrm>
            <a:off x="2095500" y="5181600"/>
            <a:ext cx="5524500" cy="1015663"/>
          </a:xfrm>
          <a:prstGeom prst="rect">
            <a:avLst/>
          </a:prstGeom>
          <a:noFill/>
        </p:spPr>
        <p:txBody>
          <a:bodyPr wrap="square" rtlCol="0">
            <a:spAutoFit/>
          </a:bodyPr>
          <a:lstStyle/>
          <a:p>
            <a:r>
              <a:rPr lang="en-US" sz="2800" dirty="0" smtClean="0"/>
              <a:t>Si el </a:t>
            </a:r>
            <a:r>
              <a:rPr lang="en-US" sz="2800" dirty="0" err="1" smtClean="0"/>
              <a:t>estudiante</a:t>
            </a:r>
            <a:r>
              <a:rPr lang="en-US" sz="2800" dirty="0" smtClean="0"/>
              <a:t> </a:t>
            </a:r>
            <a:r>
              <a:rPr lang="en-US" sz="2800" dirty="0" err="1" smtClean="0"/>
              <a:t>es</a:t>
            </a:r>
            <a:r>
              <a:rPr lang="en-US" sz="2800" dirty="0" smtClean="0"/>
              <a:t> </a:t>
            </a:r>
            <a:r>
              <a:rPr lang="en-US" sz="3200" dirty="0" err="1" smtClean="0">
                <a:solidFill>
                  <a:srgbClr val="DEA400"/>
                </a:solidFill>
              </a:rPr>
              <a:t>dependiente</a:t>
            </a:r>
            <a:r>
              <a:rPr lang="en-US" sz="2800" dirty="0" smtClean="0">
                <a:solidFill>
                  <a:srgbClr val="DEA400"/>
                </a:solidFill>
              </a:rPr>
              <a:t> </a:t>
            </a:r>
          </a:p>
          <a:p>
            <a:r>
              <a:rPr lang="en-US" sz="2800" dirty="0"/>
              <a:t>e</a:t>
            </a:r>
            <a:r>
              <a:rPr lang="en-US" sz="2800" dirty="0" smtClean="0"/>
              <a:t>l Plan 529 </a:t>
            </a:r>
            <a:r>
              <a:rPr lang="en-US" sz="2800" dirty="0" err="1" smtClean="0"/>
              <a:t>es</a:t>
            </a:r>
            <a:r>
              <a:rPr lang="en-US" sz="2800" dirty="0" smtClean="0"/>
              <a:t> un </a:t>
            </a:r>
            <a:r>
              <a:rPr lang="en-US" sz="2800" dirty="0" err="1" smtClean="0"/>
              <a:t>activo</a:t>
            </a:r>
            <a:r>
              <a:rPr lang="en-US" sz="2800" dirty="0" smtClean="0"/>
              <a:t> de los padres</a:t>
            </a:r>
            <a:endParaRPr lang="en-US" sz="2400" dirty="0">
              <a:solidFill>
                <a:srgbClr val="DEA400"/>
              </a:solidFill>
            </a:endParaRPr>
          </a:p>
        </p:txBody>
      </p:sp>
      <p:pic>
        <p:nvPicPr>
          <p:cNvPr id="5" name="Picture 4" descr="CollegeAdvantage | Ohio Tuition Trust Authority 529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375" t="10272" r="14687" b="19323"/>
          <a:stretch/>
        </p:blipFill>
        <p:spPr>
          <a:xfrm>
            <a:off x="4106694" y="2131979"/>
            <a:ext cx="4524375" cy="2496052"/>
          </a:xfrm>
          <a:prstGeom prst="roundRect">
            <a:avLst>
              <a:gd name="adj" fmla="val 8594"/>
            </a:avLst>
          </a:prstGeom>
          <a:solidFill>
            <a:srgbClr val="FFFFFF">
              <a:shade val="85000"/>
            </a:srgbClr>
          </a:solidFill>
          <a:ln>
            <a:noFill/>
          </a:ln>
          <a:effectLst>
            <a:reflection blurRad="12700" stA="16000" endPos="28000" dist="5000" dir="5400000" sy="-100000" algn="bl" rotWithShape="0"/>
          </a:effectLst>
        </p:spPr>
      </p:pic>
    </p:spTree>
    <p:extLst>
      <p:ext uri="{BB962C8B-B14F-4D97-AF65-F5344CB8AC3E}">
        <p14:creationId xmlns:p14="http://schemas.microsoft.com/office/powerpoint/2010/main" val="307610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66799"/>
            <a:ext cx="6831614" cy="830997"/>
          </a:xfrm>
          <a:prstGeom prst="rect">
            <a:avLst/>
          </a:prstGeom>
          <a:noFill/>
        </p:spPr>
        <p:txBody>
          <a:bodyPr wrap="none" rtlCol="0">
            <a:spAutoFit/>
          </a:bodyPr>
          <a:lstStyle/>
          <a:p>
            <a:r>
              <a:rPr lang="en-US" sz="4800" dirty="0" err="1" smtClean="0"/>
              <a:t>Información</a:t>
            </a:r>
            <a:r>
              <a:rPr lang="en-US" sz="4800" dirty="0" smtClean="0"/>
              <a:t> del </a:t>
            </a:r>
            <a:r>
              <a:rPr lang="en-US" sz="4800" dirty="0" err="1" smtClean="0">
                <a:solidFill>
                  <a:srgbClr val="002664"/>
                </a:solidFill>
              </a:rPr>
              <a:t>estudiante</a:t>
            </a:r>
            <a:endParaRPr lang="en-US" sz="4800" dirty="0"/>
          </a:p>
        </p:txBody>
      </p:sp>
      <p:sp>
        <p:nvSpPr>
          <p:cNvPr id="3" name="TextBox 2"/>
          <p:cNvSpPr txBox="1"/>
          <p:nvPr/>
        </p:nvSpPr>
        <p:spPr>
          <a:xfrm>
            <a:off x="6188412" y="2307847"/>
            <a:ext cx="2574588" cy="2800767"/>
          </a:xfrm>
          <a:prstGeom prst="rect">
            <a:avLst/>
          </a:prstGeom>
          <a:noFill/>
        </p:spPr>
        <p:txBody>
          <a:bodyPr wrap="square" rtlCol="0">
            <a:spAutoFit/>
          </a:bodyPr>
          <a:lstStyle/>
          <a:p>
            <a:pPr algn="ctr"/>
            <a:r>
              <a:rPr lang="en-US" sz="2800" dirty="0" err="1" smtClean="0"/>
              <a:t>Preguntas</a:t>
            </a:r>
            <a:r>
              <a:rPr lang="en-US" sz="2800" dirty="0" smtClean="0"/>
              <a:t> </a:t>
            </a:r>
            <a:r>
              <a:rPr lang="en-US" sz="2800" dirty="0" err="1" smtClean="0"/>
              <a:t>sobre</a:t>
            </a:r>
            <a:r>
              <a:rPr lang="en-US" sz="2800" dirty="0" smtClean="0"/>
              <a:t> </a:t>
            </a:r>
            <a:r>
              <a:rPr lang="en-US" sz="2800" dirty="0" err="1" smtClean="0"/>
              <a:t>información</a:t>
            </a:r>
            <a:r>
              <a:rPr lang="en-US" sz="2800" dirty="0" smtClean="0"/>
              <a:t> </a:t>
            </a:r>
            <a:r>
              <a:rPr lang="en-US" sz="2800" dirty="0" err="1" smtClean="0"/>
              <a:t>financiera</a:t>
            </a:r>
            <a:r>
              <a:rPr lang="en-US" sz="2800" dirty="0" smtClean="0"/>
              <a:t> </a:t>
            </a:r>
            <a:r>
              <a:rPr lang="en-US" sz="3200" dirty="0" smtClean="0">
                <a:solidFill>
                  <a:srgbClr val="EAAB00"/>
                </a:solidFill>
              </a:rPr>
              <a:t>son </a:t>
            </a:r>
            <a:r>
              <a:rPr lang="en-US" sz="3200" dirty="0" err="1" smtClean="0">
                <a:solidFill>
                  <a:srgbClr val="EAAB00"/>
                </a:solidFill>
              </a:rPr>
              <a:t>las</a:t>
            </a:r>
            <a:r>
              <a:rPr lang="en-US" sz="3200" dirty="0" smtClean="0">
                <a:solidFill>
                  <a:srgbClr val="EAAB00"/>
                </a:solidFill>
              </a:rPr>
              <a:t> </a:t>
            </a:r>
            <a:r>
              <a:rPr lang="en-US" sz="3200" dirty="0" err="1" smtClean="0">
                <a:solidFill>
                  <a:srgbClr val="EAAB00"/>
                </a:solidFill>
              </a:rPr>
              <a:t>mismas</a:t>
            </a:r>
            <a:r>
              <a:rPr lang="en-US" sz="3200" dirty="0" smtClean="0">
                <a:solidFill>
                  <a:srgbClr val="EAAB00"/>
                </a:solidFill>
              </a:rPr>
              <a:t> </a:t>
            </a:r>
            <a:r>
              <a:rPr lang="en-US" sz="2800" dirty="0" err="1" smtClean="0"/>
              <a:t>que</a:t>
            </a:r>
            <a:r>
              <a:rPr lang="en-US" sz="2800" dirty="0" smtClean="0"/>
              <a:t> se le </a:t>
            </a:r>
            <a:r>
              <a:rPr lang="en-US" sz="2800" dirty="0" err="1" smtClean="0"/>
              <a:t>hacen</a:t>
            </a:r>
            <a:r>
              <a:rPr lang="en-US" sz="2800" dirty="0" smtClean="0"/>
              <a:t> a los padres</a:t>
            </a:r>
            <a:endParaRPr lang="en-US" sz="2800" dirty="0"/>
          </a:p>
        </p:txBody>
      </p:sp>
      <p:pic>
        <p:nvPicPr>
          <p:cNvPr id="6" name="Picture 5"/>
          <p:cNvPicPr/>
          <p:nvPr/>
        </p:nvPicPr>
        <p:blipFill rotWithShape="1">
          <a:blip r:embed="rId3"/>
          <a:srcRect l="14826" t="17241" r="64778" b="30574"/>
          <a:stretch/>
        </p:blipFill>
        <p:spPr bwMode="auto">
          <a:xfrm>
            <a:off x="533400" y="2129343"/>
            <a:ext cx="5541328" cy="40195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5688148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596919"/>
            <a:ext cx="8153400" cy="4170903"/>
          </a:xfrm>
          <a:prstGeom prst="rect">
            <a:avLst/>
          </a:prstGeom>
        </p:spPr>
      </p:pic>
    </p:spTree>
    <p:extLst>
      <p:ext uri="{BB962C8B-B14F-4D97-AF65-F5344CB8AC3E}">
        <p14:creationId xmlns:p14="http://schemas.microsoft.com/office/powerpoint/2010/main" val="1754302661"/>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00800" y="1981200"/>
            <a:ext cx="2286000" cy="3108543"/>
          </a:xfrm>
          <a:prstGeom prst="rect">
            <a:avLst/>
          </a:prstGeom>
          <a:noFill/>
        </p:spPr>
        <p:txBody>
          <a:bodyPr wrap="square" rtlCol="0">
            <a:spAutoFit/>
          </a:bodyPr>
          <a:lstStyle/>
          <a:p>
            <a:pPr algn="ctr"/>
            <a:r>
              <a:rPr lang="en-US" sz="2800" dirty="0" err="1" smtClean="0"/>
              <a:t>Introduzca</a:t>
            </a:r>
            <a:r>
              <a:rPr lang="en-US" sz="2800" dirty="0" smtClean="0"/>
              <a:t> el </a:t>
            </a:r>
            <a:r>
              <a:rPr lang="en-US" sz="2800" dirty="0" err="1" smtClean="0">
                <a:solidFill>
                  <a:srgbClr val="DEA400"/>
                </a:solidFill>
              </a:rPr>
              <a:t>salario</a:t>
            </a:r>
            <a:r>
              <a:rPr lang="en-US" sz="2800" dirty="0" smtClean="0"/>
              <a:t> </a:t>
            </a:r>
            <a:r>
              <a:rPr lang="en-US" sz="2800" dirty="0" err="1" smtClean="0"/>
              <a:t>incluso</a:t>
            </a:r>
            <a:r>
              <a:rPr lang="en-US" sz="2800" dirty="0" smtClean="0"/>
              <a:t> </a:t>
            </a:r>
            <a:r>
              <a:rPr lang="en-US" sz="2800" dirty="0" err="1" smtClean="0"/>
              <a:t>si</a:t>
            </a:r>
            <a:r>
              <a:rPr lang="en-US" sz="2800" dirty="0" smtClean="0"/>
              <a:t> el </a:t>
            </a:r>
            <a:r>
              <a:rPr lang="en-US" sz="2800" dirty="0" err="1" smtClean="0"/>
              <a:t>estudiante</a:t>
            </a:r>
            <a:r>
              <a:rPr lang="en-US" sz="2800" dirty="0" smtClean="0"/>
              <a:t> no </a:t>
            </a:r>
            <a:r>
              <a:rPr lang="en-US" sz="2800" dirty="0" err="1" smtClean="0"/>
              <a:t>presentó</a:t>
            </a:r>
            <a:r>
              <a:rPr lang="en-US" sz="2800" dirty="0" smtClean="0"/>
              <a:t> </a:t>
            </a:r>
            <a:r>
              <a:rPr lang="en-US" sz="2800" dirty="0" err="1" smtClean="0"/>
              <a:t>una</a:t>
            </a:r>
            <a:r>
              <a:rPr lang="en-US" sz="2800" dirty="0" smtClean="0"/>
              <a:t> </a:t>
            </a:r>
            <a:r>
              <a:rPr lang="en-US" sz="2800" dirty="0" err="1" smtClean="0"/>
              <a:t>declaración</a:t>
            </a:r>
            <a:r>
              <a:rPr lang="en-US" sz="2800" dirty="0" smtClean="0"/>
              <a:t> de </a:t>
            </a:r>
            <a:r>
              <a:rPr lang="en-US" sz="2800" dirty="0" err="1" smtClean="0"/>
              <a:t>impuestos</a:t>
            </a:r>
            <a:endParaRPr lang="en-US" sz="2800" dirty="0"/>
          </a:p>
        </p:txBody>
      </p:sp>
      <p:pic>
        <p:nvPicPr>
          <p:cNvPr id="5" name="Picture 4"/>
          <p:cNvPicPr/>
          <p:nvPr/>
        </p:nvPicPr>
        <p:blipFill rotWithShape="1">
          <a:blip r:embed="rId3"/>
          <a:srcRect l="14642" t="17472" r="64653" b="30669"/>
          <a:stretch/>
        </p:blipFill>
        <p:spPr bwMode="auto">
          <a:xfrm>
            <a:off x="457200" y="1524000"/>
            <a:ext cx="5867400" cy="420878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5719640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3600" y="2585545"/>
            <a:ext cx="2171700" cy="2431435"/>
          </a:xfrm>
          <a:prstGeom prst="rect">
            <a:avLst/>
          </a:prstGeom>
          <a:noFill/>
        </p:spPr>
        <p:txBody>
          <a:bodyPr wrap="square" rtlCol="0">
            <a:spAutoFit/>
          </a:bodyPr>
          <a:lstStyle/>
          <a:p>
            <a:pPr algn="ctr"/>
            <a:r>
              <a:rPr lang="en-US" sz="2800" dirty="0" err="1" smtClean="0"/>
              <a:t>Información</a:t>
            </a:r>
            <a:r>
              <a:rPr lang="en-US" sz="2800" dirty="0" smtClean="0"/>
              <a:t> de </a:t>
            </a:r>
            <a:r>
              <a:rPr lang="en-US" sz="2800" dirty="0" err="1" smtClean="0"/>
              <a:t>ingresos</a:t>
            </a:r>
            <a:r>
              <a:rPr lang="en-US" sz="2800" dirty="0" smtClean="0"/>
              <a:t> </a:t>
            </a:r>
            <a:r>
              <a:rPr lang="en-US" sz="3200" dirty="0" err="1" smtClean="0">
                <a:solidFill>
                  <a:srgbClr val="EAAB00"/>
                </a:solidFill>
              </a:rPr>
              <a:t>libres</a:t>
            </a:r>
            <a:r>
              <a:rPr lang="en-US" sz="3200" dirty="0" smtClean="0">
                <a:solidFill>
                  <a:srgbClr val="EAAB00"/>
                </a:solidFill>
              </a:rPr>
              <a:t> de </a:t>
            </a:r>
            <a:r>
              <a:rPr lang="en-US" sz="3200" dirty="0" err="1" smtClean="0">
                <a:solidFill>
                  <a:srgbClr val="EAAB00"/>
                </a:solidFill>
              </a:rPr>
              <a:t>impuestos</a:t>
            </a:r>
            <a:r>
              <a:rPr lang="en-US" sz="3200" dirty="0" smtClean="0">
                <a:solidFill>
                  <a:srgbClr val="EAAB00"/>
                </a:solidFill>
              </a:rPr>
              <a:t> </a:t>
            </a:r>
            <a:r>
              <a:rPr lang="en-US" sz="2800" dirty="0" smtClean="0"/>
              <a:t>y</a:t>
            </a:r>
            <a:r>
              <a:rPr lang="en-US" sz="3200" dirty="0" smtClean="0">
                <a:solidFill>
                  <a:srgbClr val="EAAB00"/>
                </a:solidFill>
              </a:rPr>
              <a:t> </a:t>
            </a:r>
            <a:r>
              <a:rPr lang="en-US" sz="3200" dirty="0" err="1" smtClean="0">
                <a:solidFill>
                  <a:srgbClr val="EAAB00"/>
                </a:solidFill>
              </a:rPr>
              <a:t>activos</a:t>
            </a:r>
            <a:endParaRPr lang="en-US" sz="2800" dirty="0" smtClean="0"/>
          </a:p>
        </p:txBody>
      </p:sp>
      <p:pic>
        <p:nvPicPr>
          <p:cNvPr id="5" name="Picture 4"/>
          <p:cNvPicPr/>
          <p:nvPr/>
        </p:nvPicPr>
        <p:blipFill rotWithShape="1">
          <a:blip r:embed="rId3">
            <a:extLst>
              <a:ext uri="{28A0092B-C50C-407E-A947-70E740481C1C}">
                <a14:useLocalDpi xmlns:a14="http://schemas.microsoft.com/office/drawing/2010/main" val="0"/>
              </a:ext>
            </a:extLst>
          </a:blip>
          <a:srcRect l="16010" t="12425" r="70557" b="12875"/>
          <a:stretch/>
        </p:blipFill>
        <p:spPr bwMode="auto">
          <a:xfrm>
            <a:off x="914400" y="228600"/>
            <a:ext cx="4343400" cy="52578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a:extLst>
              <a:ext uri="{28A0092B-C50C-407E-A947-70E740481C1C}">
                <a14:useLocalDpi xmlns:a14="http://schemas.microsoft.com/office/drawing/2010/main" val="0"/>
              </a:ext>
            </a:extLst>
          </a:blip>
          <a:srcRect l="15998" t="60288" r="70564" b="21295"/>
          <a:stretch/>
        </p:blipFill>
        <p:spPr bwMode="auto">
          <a:xfrm>
            <a:off x="914400" y="5334000"/>
            <a:ext cx="4343400" cy="14046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53657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419052"/>
            <a:ext cx="2057400" cy="2123658"/>
          </a:xfrm>
          <a:prstGeom prst="rect">
            <a:avLst/>
          </a:prstGeom>
          <a:noFill/>
        </p:spPr>
        <p:txBody>
          <a:bodyPr wrap="square" rtlCol="0">
            <a:spAutoFit/>
          </a:bodyPr>
          <a:lstStyle/>
          <a:p>
            <a:pPr algn="ctr"/>
            <a:r>
              <a:rPr lang="en-US" sz="4400" dirty="0" err="1" smtClean="0">
                <a:solidFill>
                  <a:srgbClr val="002664"/>
                </a:solidFill>
              </a:rPr>
              <a:t>Firmar</a:t>
            </a:r>
            <a:r>
              <a:rPr lang="en-US" sz="4400" dirty="0" smtClean="0">
                <a:solidFill>
                  <a:srgbClr val="002664"/>
                </a:solidFill>
              </a:rPr>
              <a:t> </a:t>
            </a:r>
            <a:r>
              <a:rPr lang="en-US" sz="4400" dirty="0">
                <a:solidFill>
                  <a:srgbClr val="002664"/>
                </a:solidFill>
              </a:rPr>
              <a:t>y</a:t>
            </a:r>
            <a:endParaRPr lang="en-US" sz="4400" dirty="0" smtClean="0">
              <a:solidFill>
                <a:srgbClr val="002664"/>
              </a:solidFill>
            </a:endParaRPr>
          </a:p>
          <a:p>
            <a:pPr algn="ctr"/>
            <a:r>
              <a:rPr lang="en-US" sz="4400" dirty="0" err="1">
                <a:solidFill>
                  <a:srgbClr val="002664"/>
                </a:solidFill>
              </a:rPr>
              <a:t>e</a:t>
            </a:r>
            <a:r>
              <a:rPr lang="en-US" sz="4400" dirty="0" err="1" smtClean="0">
                <a:solidFill>
                  <a:srgbClr val="002664"/>
                </a:solidFill>
              </a:rPr>
              <a:t>nviar</a:t>
            </a:r>
            <a:r>
              <a:rPr lang="en-US" sz="4400" dirty="0" smtClean="0">
                <a:solidFill>
                  <a:srgbClr val="002664"/>
                </a:solidFill>
              </a:rPr>
              <a:t> la </a:t>
            </a:r>
            <a:r>
              <a:rPr lang="en-US" sz="3600" dirty="0" smtClean="0"/>
              <a:t>FAFSA </a:t>
            </a:r>
          </a:p>
        </p:txBody>
      </p:sp>
      <p:pic>
        <p:nvPicPr>
          <p:cNvPr id="5" name="Picture 4"/>
          <p:cNvPicPr/>
          <p:nvPr/>
        </p:nvPicPr>
        <p:blipFill rotWithShape="1">
          <a:blip r:embed="rId3"/>
          <a:srcRect l="15979" t="22015" r="70588" b="20620"/>
          <a:stretch/>
        </p:blipFill>
        <p:spPr bwMode="auto">
          <a:xfrm>
            <a:off x="3352800" y="1066800"/>
            <a:ext cx="4495800" cy="5334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Rectangle 2"/>
          <p:cNvSpPr/>
          <p:nvPr/>
        </p:nvSpPr>
        <p:spPr>
          <a:xfrm>
            <a:off x="4977318" y="3198779"/>
            <a:ext cx="1042481" cy="1524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447971" y="3435485"/>
            <a:ext cx="1571828" cy="1524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60522" y="3733800"/>
            <a:ext cx="1042481" cy="152400"/>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402865"/>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813173"/>
            <a:ext cx="2209800" cy="3908762"/>
          </a:xfrm>
          <a:prstGeom prst="rect">
            <a:avLst/>
          </a:prstGeom>
          <a:noFill/>
        </p:spPr>
        <p:txBody>
          <a:bodyPr wrap="square" rtlCol="0">
            <a:spAutoFit/>
          </a:bodyPr>
          <a:lstStyle/>
          <a:p>
            <a:pPr algn="ctr"/>
            <a:r>
              <a:rPr lang="en-US" sz="4400" dirty="0" err="1">
                <a:solidFill>
                  <a:srgbClr val="002664"/>
                </a:solidFill>
              </a:rPr>
              <a:t>Firmar</a:t>
            </a:r>
            <a:r>
              <a:rPr lang="en-US" sz="4400" dirty="0">
                <a:solidFill>
                  <a:srgbClr val="002664"/>
                </a:solidFill>
              </a:rPr>
              <a:t> y</a:t>
            </a:r>
          </a:p>
          <a:p>
            <a:pPr algn="ctr"/>
            <a:r>
              <a:rPr lang="en-US" sz="4400" dirty="0" err="1">
                <a:solidFill>
                  <a:srgbClr val="002664"/>
                </a:solidFill>
              </a:rPr>
              <a:t>enviar</a:t>
            </a:r>
            <a:r>
              <a:rPr lang="en-US" sz="4400" dirty="0">
                <a:solidFill>
                  <a:srgbClr val="002664"/>
                </a:solidFill>
              </a:rPr>
              <a:t> la </a:t>
            </a:r>
            <a:r>
              <a:rPr lang="en-US" sz="3600" dirty="0"/>
              <a:t>FAFSA </a:t>
            </a:r>
            <a:r>
              <a:rPr lang="en-US" sz="3600" dirty="0" smtClean="0"/>
              <a:t> </a:t>
            </a:r>
          </a:p>
          <a:p>
            <a:pPr algn="ctr"/>
            <a:r>
              <a:rPr lang="en-US" sz="3600" dirty="0"/>
              <a:t>c</a:t>
            </a:r>
            <a:r>
              <a:rPr lang="en-US" sz="3600" dirty="0" smtClean="0"/>
              <a:t>on la </a:t>
            </a:r>
            <a:r>
              <a:rPr lang="en-US" sz="3600" dirty="0" err="1" smtClean="0"/>
              <a:t>credencial</a:t>
            </a:r>
            <a:r>
              <a:rPr lang="en-US" sz="3600" dirty="0" smtClean="0"/>
              <a:t> </a:t>
            </a:r>
          </a:p>
          <a:p>
            <a:pPr algn="ctr"/>
            <a:r>
              <a:rPr lang="en-US" sz="4400" dirty="0" smtClean="0">
                <a:solidFill>
                  <a:srgbClr val="DEA400"/>
                </a:solidFill>
              </a:rPr>
              <a:t>FSA ID</a:t>
            </a:r>
            <a:endParaRPr lang="en-US" sz="4400" dirty="0">
              <a:solidFill>
                <a:srgbClr val="DEA4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066800"/>
            <a:ext cx="4424714" cy="53513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5813432"/>
      </p:ext>
    </p:extLst>
  </p:cSld>
  <p:clrMapOvr>
    <a:masterClrMapping/>
  </p:clrMapOvr>
  <p:transition spd="slow">
    <p:wipe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14794" t="13433" r="65255" b="16689"/>
          <a:stretch/>
        </p:blipFill>
        <p:spPr bwMode="auto">
          <a:xfrm>
            <a:off x="1594485" y="1066800"/>
            <a:ext cx="5955030" cy="532447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06413651"/>
      </p:ext>
    </p:extLst>
  </p:cSld>
  <p:clrMapOvr>
    <a:masterClrMapping/>
  </p:clrMapOvr>
  <mc:AlternateContent xmlns:mc="http://schemas.openxmlformats.org/markup-compatibility/2006" xmlns:p14="http://schemas.microsoft.com/office/powerpoint/2010/main">
    <mc:Choice Requires="p14">
      <p:transition spd="slow" p14:dur="1500">
        <p:wipe dir="d"/>
      </p:transition>
    </mc:Choice>
    <mc:Fallback xmlns="">
      <p:transition spd="slow">
        <p:wipe dir="d"/>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332" y="1142999"/>
            <a:ext cx="8458200" cy="892552"/>
          </a:xfrm>
          <a:prstGeom prst="rect">
            <a:avLst/>
          </a:prstGeom>
          <a:noFill/>
        </p:spPr>
        <p:txBody>
          <a:bodyPr wrap="square" rtlCol="0">
            <a:spAutoFit/>
          </a:bodyPr>
          <a:lstStyle/>
          <a:p>
            <a:pPr algn="ctr"/>
            <a:r>
              <a:rPr lang="en-US" sz="5200" dirty="0" err="1" smtClean="0"/>
              <a:t>Errores</a:t>
            </a:r>
            <a:r>
              <a:rPr lang="en-US" sz="5200" dirty="0" smtClean="0"/>
              <a:t> </a:t>
            </a:r>
            <a:r>
              <a:rPr lang="en-US" sz="5200" dirty="0" err="1" smtClean="0"/>
              <a:t>frequentes</a:t>
            </a:r>
            <a:r>
              <a:rPr lang="en-US" sz="5200" dirty="0" smtClean="0"/>
              <a:t> </a:t>
            </a:r>
            <a:r>
              <a:rPr lang="en-US" sz="5200" dirty="0" err="1" smtClean="0"/>
              <a:t>en</a:t>
            </a:r>
            <a:r>
              <a:rPr lang="en-US" sz="5200" dirty="0" smtClean="0"/>
              <a:t> la FAFSA</a:t>
            </a:r>
            <a:endParaRPr lang="en-US" sz="5200" dirty="0"/>
          </a:p>
        </p:txBody>
      </p:sp>
      <p:sp>
        <p:nvSpPr>
          <p:cNvPr id="3" name="TextBox 2"/>
          <p:cNvSpPr txBox="1"/>
          <p:nvPr/>
        </p:nvSpPr>
        <p:spPr>
          <a:xfrm>
            <a:off x="345332" y="2133600"/>
            <a:ext cx="8608168" cy="3862596"/>
          </a:xfrm>
          <a:prstGeom prst="rect">
            <a:avLst/>
          </a:prstGeom>
          <a:noFill/>
        </p:spPr>
        <p:txBody>
          <a:bodyPr wrap="square" rtlCol="0">
            <a:spAutoFit/>
          </a:bodyPr>
          <a:lstStyle/>
          <a:p>
            <a:pPr marL="285750" indent="-285750">
              <a:lnSpc>
                <a:spcPts val="4200"/>
              </a:lnSpc>
              <a:buClr>
                <a:srgbClr val="009DD8"/>
              </a:buClr>
              <a:buSzPct val="150000"/>
              <a:buFont typeface="Arial" panose="020B0604020202020204" pitchFamily="34" charset="0"/>
              <a:buChar char="•"/>
            </a:pPr>
            <a:r>
              <a:rPr lang="en-US" sz="3100" dirty="0" err="1" smtClean="0">
                <a:solidFill>
                  <a:srgbClr val="DEA400"/>
                </a:solidFill>
              </a:rPr>
              <a:t>Número</a:t>
            </a:r>
            <a:r>
              <a:rPr lang="en-US" sz="3100" dirty="0" smtClean="0">
                <a:solidFill>
                  <a:srgbClr val="DEA400"/>
                </a:solidFill>
              </a:rPr>
              <a:t> </a:t>
            </a:r>
            <a:r>
              <a:rPr lang="en-US" sz="3100" dirty="0" smtClean="0"/>
              <a:t>de </a:t>
            </a:r>
            <a:r>
              <a:rPr lang="en-US" sz="3100" dirty="0" err="1" smtClean="0"/>
              <a:t>Seguro</a:t>
            </a:r>
            <a:r>
              <a:rPr lang="en-US" sz="3100" dirty="0" smtClean="0"/>
              <a:t> Social</a:t>
            </a:r>
            <a:endParaRPr lang="en-US" sz="3100" dirty="0" smtClean="0">
              <a:solidFill>
                <a:srgbClr val="DEA400"/>
              </a:solidFill>
            </a:endParaRPr>
          </a:p>
          <a:p>
            <a:pPr marL="285750" indent="-285750">
              <a:lnSpc>
                <a:spcPts val="4200"/>
              </a:lnSpc>
              <a:buClr>
                <a:srgbClr val="009DD8"/>
              </a:buClr>
              <a:buSzPct val="150000"/>
              <a:buFont typeface="Arial" panose="020B0604020202020204" pitchFamily="34" charset="0"/>
              <a:buChar char="•"/>
            </a:pPr>
            <a:r>
              <a:rPr lang="en-US" sz="3100" dirty="0" err="1" smtClean="0"/>
              <a:t>Fecha</a:t>
            </a:r>
            <a:r>
              <a:rPr lang="en-US" sz="3100" dirty="0" smtClean="0"/>
              <a:t> de </a:t>
            </a:r>
            <a:r>
              <a:rPr lang="en-US" sz="3100" dirty="0" err="1" smtClean="0">
                <a:solidFill>
                  <a:srgbClr val="DEA400"/>
                </a:solidFill>
              </a:rPr>
              <a:t>nacimiento</a:t>
            </a:r>
            <a:r>
              <a:rPr lang="en-US" sz="3100" dirty="0" smtClean="0"/>
              <a:t> </a:t>
            </a:r>
          </a:p>
          <a:p>
            <a:pPr marL="285750" indent="-285750">
              <a:lnSpc>
                <a:spcPts val="4200"/>
              </a:lnSpc>
              <a:buClr>
                <a:srgbClr val="009DD8"/>
              </a:buClr>
              <a:buSzPct val="150000"/>
              <a:buFont typeface="Arial" panose="020B0604020202020204" pitchFamily="34" charset="0"/>
              <a:buChar char="•"/>
            </a:pPr>
            <a:r>
              <a:rPr lang="en-US" sz="3100" dirty="0" err="1" smtClean="0"/>
              <a:t>Información</a:t>
            </a:r>
            <a:r>
              <a:rPr lang="en-US" sz="3100" dirty="0" smtClean="0"/>
              <a:t> de los padres </a:t>
            </a:r>
            <a:r>
              <a:rPr lang="en-US" sz="3100" dirty="0" err="1" smtClean="0">
                <a:solidFill>
                  <a:srgbClr val="DEA400"/>
                </a:solidFill>
              </a:rPr>
              <a:t>casado</a:t>
            </a:r>
            <a:r>
              <a:rPr lang="en-US" sz="3100" dirty="0" smtClean="0">
                <a:solidFill>
                  <a:srgbClr val="DEA400"/>
                </a:solidFill>
              </a:rPr>
              <a:t>/</a:t>
            </a:r>
            <a:r>
              <a:rPr lang="en-US" sz="3100" dirty="0" err="1" smtClean="0">
                <a:solidFill>
                  <a:srgbClr val="DEA400"/>
                </a:solidFill>
              </a:rPr>
              <a:t>nuevas</a:t>
            </a:r>
            <a:r>
              <a:rPr lang="en-US" sz="3100" dirty="0">
                <a:solidFill>
                  <a:srgbClr val="DEA400"/>
                </a:solidFill>
              </a:rPr>
              <a:t> </a:t>
            </a:r>
            <a:r>
              <a:rPr lang="en-US" sz="3100" dirty="0" err="1" smtClean="0">
                <a:solidFill>
                  <a:srgbClr val="DEA400"/>
                </a:solidFill>
              </a:rPr>
              <a:t>nupcias</a:t>
            </a:r>
            <a:r>
              <a:rPr lang="en-US" sz="3100" dirty="0" smtClean="0"/>
              <a:t> </a:t>
            </a:r>
          </a:p>
          <a:p>
            <a:pPr marL="285750" indent="-285750">
              <a:lnSpc>
                <a:spcPts val="4200"/>
              </a:lnSpc>
              <a:buClr>
                <a:srgbClr val="009DD8"/>
              </a:buClr>
              <a:buSzPct val="150000"/>
              <a:buFont typeface="Arial" panose="020B0604020202020204" pitchFamily="34" charset="0"/>
              <a:buChar char="•"/>
            </a:pPr>
            <a:r>
              <a:rPr lang="en-US" sz="3100" dirty="0" err="1" smtClean="0">
                <a:solidFill>
                  <a:srgbClr val="EAAB00"/>
                </a:solidFill>
              </a:rPr>
              <a:t>Impuestos</a:t>
            </a:r>
            <a:r>
              <a:rPr lang="en-US" sz="3100" dirty="0" smtClean="0"/>
              <a:t> </a:t>
            </a:r>
            <a:r>
              <a:rPr lang="en-US" sz="3100" dirty="0" err="1" smtClean="0"/>
              <a:t>sobre</a:t>
            </a:r>
            <a:r>
              <a:rPr lang="en-US" sz="3100" dirty="0" smtClean="0"/>
              <a:t> la </a:t>
            </a:r>
            <a:r>
              <a:rPr lang="en-US" sz="3100" dirty="0" err="1" smtClean="0"/>
              <a:t>renta</a:t>
            </a:r>
            <a:r>
              <a:rPr lang="en-US" sz="3100" dirty="0" smtClean="0"/>
              <a:t> </a:t>
            </a:r>
            <a:r>
              <a:rPr lang="en-US" sz="3100" dirty="0" err="1" smtClean="0"/>
              <a:t>pagados</a:t>
            </a:r>
            <a:endParaRPr lang="en-US" sz="3100" dirty="0" smtClean="0"/>
          </a:p>
          <a:p>
            <a:pPr marL="285750" indent="-285750">
              <a:lnSpc>
                <a:spcPts val="4200"/>
              </a:lnSpc>
              <a:buClr>
                <a:srgbClr val="009DD8"/>
              </a:buClr>
              <a:buSzPct val="150000"/>
              <a:buFont typeface="Arial" panose="020B0604020202020204" pitchFamily="34" charset="0"/>
              <a:buChar char="•"/>
            </a:pPr>
            <a:r>
              <a:rPr lang="en-US" sz="3100" dirty="0" err="1" smtClean="0">
                <a:solidFill>
                  <a:srgbClr val="EAAB00"/>
                </a:solidFill>
              </a:rPr>
              <a:t>Integrantes</a:t>
            </a:r>
            <a:r>
              <a:rPr lang="en-US" sz="3100" dirty="0" smtClean="0"/>
              <a:t> de la </a:t>
            </a:r>
            <a:r>
              <a:rPr lang="en-US" sz="3100" dirty="0" err="1" smtClean="0"/>
              <a:t>familia</a:t>
            </a:r>
            <a:r>
              <a:rPr lang="en-US" sz="3100" dirty="0" smtClean="0"/>
              <a:t> </a:t>
            </a:r>
            <a:r>
              <a:rPr lang="en-US" sz="3100" dirty="0" err="1" smtClean="0"/>
              <a:t>que</a:t>
            </a:r>
            <a:r>
              <a:rPr lang="en-US" sz="3100" dirty="0" smtClean="0"/>
              <a:t> </a:t>
            </a:r>
            <a:r>
              <a:rPr lang="en-US" sz="3100" dirty="0" err="1" smtClean="0"/>
              <a:t>viven</a:t>
            </a:r>
            <a:r>
              <a:rPr lang="en-US" sz="3100" dirty="0" smtClean="0"/>
              <a:t> </a:t>
            </a:r>
            <a:r>
              <a:rPr lang="en-US" sz="3100" dirty="0" err="1" smtClean="0"/>
              <a:t>en</a:t>
            </a:r>
            <a:r>
              <a:rPr lang="en-US" sz="3100" dirty="0" smtClean="0"/>
              <a:t> el </a:t>
            </a:r>
            <a:r>
              <a:rPr lang="en-US" sz="3100" dirty="0" err="1" smtClean="0"/>
              <a:t>hogar</a:t>
            </a:r>
            <a:endParaRPr lang="en-US" sz="3100" dirty="0" smtClean="0">
              <a:solidFill>
                <a:srgbClr val="DEA400"/>
              </a:solidFill>
            </a:endParaRPr>
          </a:p>
          <a:p>
            <a:pPr marL="285750" indent="-285750">
              <a:lnSpc>
                <a:spcPts val="4200"/>
              </a:lnSpc>
              <a:buClr>
                <a:srgbClr val="009DD8"/>
              </a:buClr>
              <a:buSzPct val="150000"/>
              <a:buFont typeface="Arial" panose="020B0604020202020204" pitchFamily="34" charset="0"/>
              <a:buChar char="•"/>
            </a:pPr>
            <a:r>
              <a:rPr lang="en-US" sz="3100" dirty="0" err="1" smtClean="0">
                <a:solidFill>
                  <a:srgbClr val="DEA400"/>
                </a:solidFill>
              </a:rPr>
              <a:t>Ingresos</a:t>
            </a:r>
            <a:r>
              <a:rPr lang="en-US" sz="3100" dirty="0" smtClean="0">
                <a:solidFill>
                  <a:srgbClr val="DEA400"/>
                </a:solidFill>
              </a:rPr>
              <a:t> </a:t>
            </a:r>
            <a:r>
              <a:rPr lang="en-US" sz="3100" dirty="0" err="1" smtClean="0"/>
              <a:t>obtenidos</a:t>
            </a:r>
            <a:r>
              <a:rPr lang="en-US" sz="3100" dirty="0" smtClean="0"/>
              <a:t> </a:t>
            </a:r>
            <a:r>
              <a:rPr lang="en-US" sz="3100" dirty="0" err="1" smtClean="0"/>
              <a:t>por</a:t>
            </a:r>
            <a:r>
              <a:rPr lang="en-US" sz="3100" dirty="0" smtClean="0"/>
              <a:t> los padres</a:t>
            </a:r>
          </a:p>
          <a:p>
            <a:pPr marL="285750" indent="-285750">
              <a:lnSpc>
                <a:spcPts val="4200"/>
              </a:lnSpc>
              <a:buClr>
                <a:srgbClr val="009DD8"/>
              </a:buClr>
              <a:buSzPct val="150000"/>
              <a:buFont typeface="Arial" panose="020B0604020202020204" pitchFamily="34" charset="0"/>
              <a:buChar char="•"/>
            </a:pPr>
            <a:r>
              <a:rPr lang="en-US" sz="3100" dirty="0" err="1" smtClean="0"/>
              <a:t>Bienes</a:t>
            </a:r>
            <a:r>
              <a:rPr lang="en-US" sz="3100" dirty="0" smtClean="0"/>
              <a:t> </a:t>
            </a:r>
            <a:r>
              <a:rPr lang="en-US" sz="3100" dirty="0" err="1" smtClean="0"/>
              <a:t>inmuebles</a:t>
            </a:r>
            <a:r>
              <a:rPr lang="en-US" sz="3100" dirty="0" smtClean="0"/>
              <a:t> y el </a:t>
            </a:r>
            <a:r>
              <a:rPr lang="en-US" sz="3100" dirty="0" smtClean="0">
                <a:solidFill>
                  <a:srgbClr val="EAAB00"/>
                </a:solidFill>
              </a:rPr>
              <a:t>valor </a:t>
            </a:r>
            <a:r>
              <a:rPr lang="en-US" sz="3100" dirty="0" err="1" smtClean="0">
                <a:solidFill>
                  <a:srgbClr val="EAAB00"/>
                </a:solidFill>
              </a:rPr>
              <a:t>neto</a:t>
            </a:r>
            <a:r>
              <a:rPr lang="en-US" sz="3100" dirty="0" smtClean="0">
                <a:solidFill>
                  <a:srgbClr val="EAAB00"/>
                </a:solidFill>
              </a:rPr>
              <a:t> </a:t>
            </a:r>
            <a:r>
              <a:rPr lang="en-US" sz="3100" dirty="0" smtClean="0"/>
              <a:t>de </a:t>
            </a:r>
            <a:r>
              <a:rPr lang="en-US" sz="3100" dirty="0" err="1" smtClean="0"/>
              <a:t>inversión</a:t>
            </a:r>
            <a:endParaRPr lang="en-US" sz="3100" dirty="0">
              <a:solidFill>
                <a:srgbClr val="DEA400"/>
              </a:solidFill>
            </a:endParaRPr>
          </a:p>
        </p:txBody>
      </p:sp>
    </p:spTree>
    <p:extLst>
      <p:ext uri="{BB962C8B-B14F-4D97-AF65-F5344CB8AC3E}">
        <p14:creationId xmlns:p14="http://schemas.microsoft.com/office/powerpoint/2010/main" val="316577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477" y="1066800"/>
            <a:ext cx="3406253" cy="923330"/>
          </a:xfrm>
          <a:prstGeom prst="rect">
            <a:avLst/>
          </a:prstGeom>
          <a:noFill/>
        </p:spPr>
        <p:txBody>
          <a:bodyPr wrap="none" rtlCol="0">
            <a:spAutoFit/>
          </a:bodyPr>
          <a:lstStyle/>
          <a:p>
            <a:r>
              <a:rPr lang="en-US" sz="5400" dirty="0" err="1" smtClean="0"/>
              <a:t>Verificación</a:t>
            </a:r>
            <a:endParaRPr lang="en-US" sz="5400" dirty="0"/>
          </a:p>
        </p:txBody>
      </p:sp>
      <p:sp>
        <p:nvSpPr>
          <p:cNvPr id="3" name="TextBox 2"/>
          <p:cNvSpPr txBox="1"/>
          <p:nvPr/>
        </p:nvSpPr>
        <p:spPr>
          <a:xfrm>
            <a:off x="533400" y="2209800"/>
            <a:ext cx="6768260" cy="2369880"/>
          </a:xfrm>
          <a:prstGeom prst="rect">
            <a:avLst/>
          </a:prstGeom>
          <a:noFill/>
        </p:spPr>
        <p:txBody>
          <a:bodyPr wrap="square" rtlCol="0">
            <a:spAutoFit/>
          </a:bodyPr>
          <a:lstStyle/>
          <a:p>
            <a:r>
              <a:rPr lang="en-US" sz="3200" dirty="0" smtClean="0">
                <a:solidFill>
                  <a:srgbClr val="DEA400"/>
                </a:solidFill>
              </a:rPr>
              <a:t>Se </a:t>
            </a:r>
            <a:r>
              <a:rPr lang="en-US" sz="3200" dirty="0" err="1" smtClean="0">
                <a:solidFill>
                  <a:srgbClr val="DEA400"/>
                </a:solidFill>
              </a:rPr>
              <a:t>asegura</a:t>
            </a:r>
            <a:r>
              <a:rPr lang="en-US" sz="3200" dirty="0" smtClean="0">
                <a:solidFill>
                  <a:srgbClr val="DEA400"/>
                </a:solidFill>
              </a:rPr>
              <a:t> </a:t>
            </a:r>
            <a:r>
              <a:rPr lang="en-US" sz="2800" dirty="0" smtClean="0"/>
              <a:t>de </a:t>
            </a:r>
            <a:r>
              <a:rPr lang="en-US" sz="2800" dirty="0" err="1" smtClean="0"/>
              <a:t>que</a:t>
            </a:r>
            <a:r>
              <a:rPr lang="en-US" sz="2800" dirty="0" smtClean="0"/>
              <a:t> el </a:t>
            </a:r>
            <a:r>
              <a:rPr lang="en-US" sz="2800" dirty="0" err="1" smtClean="0"/>
              <a:t>estudiante</a:t>
            </a:r>
            <a:r>
              <a:rPr lang="en-US" sz="2800" dirty="0" smtClean="0"/>
              <a:t> </a:t>
            </a:r>
            <a:r>
              <a:rPr lang="en-US" sz="2800" dirty="0" err="1" smtClean="0"/>
              <a:t>reciba</a:t>
            </a:r>
            <a:r>
              <a:rPr lang="en-US" sz="2800" dirty="0" smtClean="0"/>
              <a:t> la </a:t>
            </a:r>
            <a:r>
              <a:rPr lang="en-US" sz="2800" dirty="0" err="1" smtClean="0"/>
              <a:t>cantidad</a:t>
            </a:r>
            <a:r>
              <a:rPr lang="en-US" sz="2800" dirty="0" smtClean="0"/>
              <a:t> </a:t>
            </a:r>
            <a:r>
              <a:rPr lang="en-US" sz="2800" dirty="0" err="1" smtClean="0"/>
              <a:t>correcta</a:t>
            </a:r>
            <a:r>
              <a:rPr lang="en-US" sz="2800" dirty="0" smtClean="0"/>
              <a:t> de </a:t>
            </a:r>
            <a:r>
              <a:rPr lang="en-US" sz="2800" dirty="0" err="1" smtClean="0"/>
              <a:t>asistencia</a:t>
            </a:r>
            <a:r>
              <a:rPr lang="en-US" sz="2800" dirty="0" smtClean="0"/>
              <a:t> </a:t>
            </a:r>
            <a:r>
              <a:rPr lang="en-US" sz="2800" dirty="0" err="1" smtClean="0"/>
              <a:t>económica</a:t>
            </a:r>
            <a:r>
              <a:rPr lang="en-US" sz="2800" dirty="0" smtClean="0"/>
              <a:t> </a:t>
            </a:r>
            <a:r>
              <a:rPr lang="en-US" sz="2800" dirty="0" err="1" smtClean="0"/>
              <a:t>en</a:t>
            </a:r>
            <a:r>
              <a:rPr lang="en-US" sz="2800" dirty="0" smtClean="0"/>
              <a:t> el </a:t>
            </a:r>
            <a:r>
              <a:rPr lang="en-US" sz="2800" dirty="0" err="1" smtClean="0"/>
              <a:t>momento</a:t>
            </a:r>
            <a:r>
              <a:rPr lang="en-US" sz="2800" dirty="0" smtClean="0"/>
              <a:t> </a:t>
            </a:r>
            <a:r>
              <a:rPr lang="en-US" sz="2800" dirty="0" err="1" smtClean="0"/>
              <a:t>adecuado</a:t>
            </a:r>
            <a:endParaRPr lang="en-US" sz="2800" dirty="0" smtClean="0"/>
          </a:p>
          <a:p>
            <a:endParaRPr lang="en-US" sz="2800" dirty="0"/>
          </a:p>
          <a:p>
            <a:r>
              <a:rPr lang="en-US" sz="3200" dirty="0" smtClean="0">
                <a:solidFill>
                  <a:srgbClr val="DEA400"/>
                </a:solidFill>
              </a:rPr>
              <a:t>No </a:t>
            </a:r>
            <a:r>
              <a:rPr lang="en-US" sz="2800" dirty="0" err="1" smtClean="0"/>
              <a:t>es</a:t>
            </a:r>
            <a:r>
              <a:rPr lang="en-US" sz="2800" dirty="0" smtClean="0"/>
              <a:t> un </a:t>
            </a:r>
            <a:r>
              <a:rPr lang="en-US" sz="2800" dirty="0" err="1" smtClean="0"/>
              <a:t>proceso</a:t>
            </a:r>
            <a:r>
              <a:rPr lang="en-US" sz="2800" dirty="0" smtClean="0"/>
              <a:t> </a:t>
            </a:r>
            <a:r>
              <a:rPr lang="en-US" sz="2800" dirty="0" err="1" smtClean="0"/>
              <a:t>opcional</a:t>
            </a:r>
            <a:endParaRPr lang="en-US" sz="2800" dirty="0" smtClean="0"/>
          </a:p>
        </p:txBody>
      </p:sp>
      <p:pic>
        <p:nvPicPr>
          <p:cNvPr id="5122" name="Picture 2" descr="D:\2016 PHOTOS\VerifStu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400425"/>
            <a:ext cx="3106081" cy="2085201"/>
          </a:xfrm>
          <a:prstGeom prst="rect">
            <a:avLst/>
          </a:prstGeom>
          <a:solidFill>
            <a:srgbClr val="FFFFFF">
              <a:shade val="85000"/>
            </a:srgbClr>
          </a:solidFill>
          <a:ln w="88900" cap="sq">
            <a:solidFill>
              <a:srgbClr val="FFFFFF"/>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2438400" y="5715000"/>
            <a:ext cx="4599080" cy="584775"/>
          </a:xfrm>
          <a:prstGeom prst="rect">
            <a:avLst/>
          </a:prstGeom>
        </p:spPr>
        <p:txBody>
          <a:bodyPr wrap="none">
            <a:spAutoFit/>
          </a:bodyPr>
          <a:lstStyle/>
          <a:p>
            <a:r>
              <a:rPr lang="en-US" sz="3200" dirty="0">
                <a:solidFill>
                  <a:srgbClr val="009DD8"/>
                </a:solidFill>
              </a:rPr>
              <a:t>www.kent.edu/financialaid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570" y="5715000"/>
            <a:ext cx="548693" cy="685866"/>
          </a:xfrm>
          <a:prstGeom prst="rect">
            <a:avLst/>
          </a:prstGeom>
        </p:spPr>
      </p:pic>
    </p:spTree>
    <p:extLst>
      <p:ext uri="{BB962C8B-B14F-4D97-AF65-F5344CB8AC3E}">
        <p14:creationId xmlns:p14="http://schemas.microsoft.com/office/powerpoint/2010/main" val="291184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5300" y="2350851"/>
            <a:ext cx="8153400" cy="584775"/>
          </a:xfrm>
          <a:prstGeom prst="rect">
            <a:avLst/>
          </a:prstGeom>
          <a:noFill/>
        </p:spPr>
        <p:txBody>
          <a:bodyPr wrap="square" rtlCol="0">
            <a:spAutoFit/>
          </a:bodyPr>
          <a:lstStyle/>
          <a:p>
            <a:pPr algn="ctr"/>
            <a:r>
              <a:rPr lang="en-US" sz="3200" dirty="0" err="1" smtClean="0">
                <a:solidFill>
                  <a:srgbClr val="DEA400"/>
                </a:solidFill>
              </a:rPr>
              <a:t>Cambio</a:t>
            </a:r>
            <a:r>
              <a:rPr lang="en-US" sz="3200" dirty="0" smtClean="0">
                <a:solidFill>
                  <a:srgbClr val="DEA400"/>
                </a:solidFill>
              </a:rPr>
              <a:t> </a:t>
            </a:r>
            <a:r>
              <a:rPr lang="en-US" sz="2800" dirty="0" err="1" smtClean="0"/>
              <a:t>en</a:t>
            </a:r>
            <a:r>
              <a:rPr lang="en-US" sz="2800" dirty="0" smtClean="0"/>
              <a:t> </a:t>
            </a:r>
            <a:r>
              <a:rPr lang="en-US" sz="2800" dirty="0" err="1" smtClean="0"/>
              <a:t>las</a:t>
            </a:r>
            <a:r>
              <a:rPr lang="en-US" sz="2800" dirty="0" smtClean="0"/>
              <a:t> </a:t>
            </a:r>
            <a:r>
              <a:rPr lang="en-US" sz="2800" dirty="0" err="1" smtClean="0"/>
              <a:t>circunstancias</a:t>
            </a:r>
            <a:r>
              <a:rPr lang="en-US" sz="2800" dirty="0" smtClean="0"/>
              <a:t> </a:t>
            </a:r>
            <a:r>
              <a:rPr lang="en-US" sz="2800" dirty="0" err="1" smtClean="0"/>
              <a:t>financieras</a:t>
            </a:r>
            <a:r>
              <a:rPr lang="en-US" sz="2800" dirty="0" smtClean="0"/>
              <a:t> de la </a:t>
            </a:r>
            <a:r>
              <a:rPr lang="en-US" sz="2800" dirty="0" err="1" smtClean="0"/>
              <a:t>familia</a:t>
            </a:r>
            <a:endParaRPr lang="en-US" sz="2800" dirty="0"/>
          </a:p>
        </p:txBody>
      </p:sp>
      <p:sp>
        <p:nvSpPr>
          <p:cNvPr id="3" name="TextBox 2"/>
          <p:cNvSpPr txBox="1"/>
          <p:nvPr/>
        </p:nvSpPr>
        <p:spPr>
          <a:xfrm>
            <a:off x="914400" y="1069848"/>
            <a:ext cx="7315200" cy="923330"/>
          </a:xfrm>
          <a:prstGeom prst="rect">
            <a:avLst/>
          </a:prstGeom>
          <a:noFill/>
        </p:spPr>
        <p:txBody>
          <a:bodyPr wrap="square" rtlCol="0">
            <a:spAutoFit/>
          </a:bodyPr>
          <a:lstStyle/>
          <a:p>
            <a:pPr algn="ctr"/>
            <a:r>
              <a:rPr lang="en-US" sz="5400" dirty="0" err="1" smtClean="0"/>
              <a:t>Circunstancias</a:t>
            </a:r>
            <a:r>
              <a:rPr lang="en-US" sz="5400" dirty="0" smtClean="0"/>
              <a:t> </a:t>
            </a:r>
            <a:r>
              <a:rPr lang="en-US" sz="5400" dirty="0" err="1" smtClean="0"/>
              <a:t>especiales</a:t>
            </a:r>
            <a:endParaRPr lang="en-US" sz="5400" dirty="0"/>
          </a:p>
        </p:txBody>
      </p:sp>
      <p:sp>
        <p:nvSpPr>
          <p:cNvPr id="4" name="TextBox 3"/>
          <p:cNvSpPr txBox="1"/>
          <p:nvPr/>
        </p:nvSpPr>
        <p:spPr>
          <a:xfrm>
            <a:off x="647700" y="3276600"/>
            <a:ext cx="8229600" cy="1815882"/>
          </a:xfrm>
          <a:prstGeom prst="rect">
            <a:avLst/>
          </a:prstGeom>
          <a:noFill/>
        </p:spPr>
        <p:txBody>
          <a:bodyPr wrap="square" rtlCol="0">
            <a:spAutoFit/>
          </a:bodyPr>
          <a:lstStyle/>
          <a:p>
            <a:pPr marL="285750" indent="-285750">
              <a:buClr>
                <a:srgbClr val="009DD8"/>
              </a:buClr>
              <a:buSzPct val="150000"/>
              <a:buFont typeface="Arial" panose="020B0604020202020204" pitchFamily="34" charset="0"/>
              <a:buChar char="•"/>
            </a:pPr>
            <a:r>
              <a:rPr lang="en-US" sz="2800" dirty="0" err="1" smtClean="0">
                <a:solidFill>
                  <a:srgbClr val="DEA400"/>
                </a:solidFill>
              </a:rPr>
              <a:t>Perdida</a:t>
            </a:r>
            <a:r>
              <a:rPr lang="en-US" sz="2800" dirty="0" smtClean="0"/>
              <a:t> de </a:t>
            </a:r>
            <a:r>
              <a:rPr lang="en-US" sz="2800" dirty="0" err="1" smtClean="0"/>
              <a:t>ingresos</a:t>
            </a:r>
            <a:r>
              <a:rPr lang="en-US" sz="2800" dirty="0" smtClean="0"/>
              <a:t>/</a:t>
            </a:r>
            <a:r>
              <a:rPr lang="en-US" sz="2800" dirty="0" err="1" smtClean="0"/>
              <a:t>beneficios</a:t>
            </a:r>
            <a:endParaRPr lang="en-US" sz="2800" dirty="0" smtClean="0"/>
          </a:p>
          <a:p>
            <a:pPr marL="285750" indent="-285750">
              <a:buClr>
                <a:srgbClr val="009DD8"/>
              </a:buClr>
              <a:buSzPct val="150000"/>
              <a:buFont typeface="Arial" panose="020B0604020202020204" pitchFamily="34" charset="0"/>
              <a:buChar char="•"/>
            </a:pPr>
            <a:r>
              <a:rPr lang="en-US" sz="2800" dirty="0" err="1" smtClean="0"/>
              <a:t>Divorcio</a:t>
            </a:r>
            <a:r>
              <a:rPr lang="en-US" sz="2800" dirty="0" smtClean="0"/>
              <a:t>/</a:t>
            </a:r>
            <a:r>
              <a:rPr lang="en-US" sz="2800" dirty="0" err="1" smtClean="0"/>
              <a:t>separación</a:t>
            </a:r>
            <a:endParaRPr lang="en-US" sz="2800" dirty="0" smtClean="0"/>
          </a:p>
          <a:p>
            <a:pPr marL="285750" indent="-285750">
              <a:buClr>
                <a:srgbClr val="009DD8"/>
              </a:buClr>
              <a:buSzPct val="150000"/>
              <a:buFont typeface="Arial" panose="020B0604020202020204" pitchFamily="34" charset="0"/>
              <a:buChar char="•"/>
            </a:pPr>
            <a:r>
              <a:rPr lang="en-US" sz="2800" dirty="0" err="1">
                <a:solidFill>
                  <a:srgbClr val="DEA400"/>
                </a:solidFill>
              </a:rPr>
              <a:t>G</a:t>
            </a:r>
            <a:r>
              <a:rPr lang="en-US" sz="2800" dirty="0" err="1" smtClean="0">
                <a:solidFill>
                  <a:srgbClr val="DEA400"/>
                </a:solidFill>
              </a:rPr>
              <a:t>astos</a:t>
            </a:r>
            <a:r>
              <a:rPr lang="en-US" sz="2800" dirty="0" smtClean="0">
                <a:solidFill>
                  <a:srgbClr val="DEA400"/>
                </a:solidFill>
              </a:rPr>
              <a:t> de </a:t>
            </a:r>
            <a:r>
              <a:rPr lang="en-US" sz="2800" dirty="0" err="1" smtClean="0">
                <a:solidFill>
                  <a:srgbClr val="DEA400"/>
                </a:solidFill>
              </a:rPr>
              <a:t>matrícula</a:t>
            </a:r>
            <a:r>
              <a:rPr lang="en-US" sz="2800" dirty="0" smtClean="0">
                <a:solidFill>
                  <a:srgbClr val="DEA400"/>
                </a:solidFill>
              </a:rPr>
              <a:t> </a:t>
            </a:r>
            <a:r>
              <a:rPr lang="en-US" sz="2800" dirty="0" err="1" smtClean="0"/>
              <a:t>escuela</a:t>
            </a:r>
            <a:r>
              <a:rPr lang="en-US" sz="2800" dirty="0" smtClean="0"/>
              <a:t> elemental/</a:t>
            </a:r>
            <a:r>
              <a:rPr lang="en-US" sz="2800" dirty="0" err="1" smtClean="0"/>
              <a:t>secundaria</a:t>
            </a:r>
            <a:endParaRPr lang="en-US" sz="2800" dirty="0" smtClean="0"/>
          </a:p>
          <a:p>
            <a:pPr marL="285750" indent="-285750">
              <a:buClr>
                <a:srgbClr val="009DD8"/>
              </a:buClr>
              <a:buSzPct val="150000"/>
              <a:buFont typeface="Arial" panose="020B0604020202020204" pitchFamily="34" charset="0"/>
              <a:buChar char="•"/>
            </a:pPr>
            <a:r>
              <a:rPr lang="en-US" sz="2800" dirty="0" smtClean="0"/>
              <a:t>Padre </a:t>
            </a:r>
            <a:r>
              <a:rPr lang="en-US" sz="2800" dirty="0" err="1" smtClean="0"/>
              <a:t>en</a:t>
            </a:r>
            <a:r>
              <a:rPr lang="en-US" sz="2800" dirty="0" smtClean="0"/>
              <a:t> </a:t>
            </a:r>
            <a:r>
              <a:rPr lang="en-US" sz="2800" dirty="0" smtClean="0">
                <a:solidFill>
                  <a:srgbClr val="DEA400"/>
                </a:solidFill>
              </a:rPr>
              <a:t>la </a:t>
            </a:r>
            <a:r>
              <a:rPr lang="en-US" sz="2800" dirty="0" err="1" smtClean="0">
                <a:solidFill>
                  <a:srgbClr val="DEA400"/>
                </a:solidFill>
              </a:rPr>
              <a:t>univesidad</a:t>
            </a:r>
            <a:endParaRPr lang="en-US" sz="2800" dirty="0" smtClean="0">
              <a:solidFill>
                <a:srgbClr val="DEA400"/>
              </a:solidFill>
            </a:endParaRPr>
          </a:p>
        </p:txBody>
      </p:sp>
    </p:spTree>
    <p:extLst>
      <p:ext uri="{BB962C8B-B14F-4D97-AF65-F5344CB8AC3E}">
        <p14:creationId xmlns:p14="http://schemas.microsoft.com/office/powerpoint/2010/main" val="109265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749" y="1219200"/>
            <a:ext cx="7246500" cy="1015663"/>
          </a:xfrm>
          <a:prstGeom prst="rect">
            <a:avLst/>
          </a:prstGeom>
          <a:noFill/>
        </p:spPr>
        <p:txBody>
          <a:bodyPr wrap="square" rtlCol="0">
            <a:spAutoFit/>
          </a:bodyPr>
          <a:lstStyle/>
          <a:p>
            <a:pPr algn="ctr"/>
            <a:r>
              <a:rPr lang="en-US" sz="6000" dirty="0" smtClean="0">
                <a:solidFill>
                  <a:srgbClr val="EAAB00"/>
                </a:solidFill>
              </a:rPr>
              <a:t>FAFSA</a:t>
            </a:r>
            <a:r>
              <a:rPr lang="en-US" sz="4000" dirty="0" smtClean="0">
                <a:solidFill>
                  <a:srgbClr val="EAAB00"/>
                </a:solidFill>
              </a:rPr>
              <a:t> </a:t>
            </a:r>
            <a:r>
              <a:rPr lang="en-US" sz="6000" dirty="0" smtClean="0"/>
              <a:t>2017-2018</a:t>
            </a:r>
            <a:endParaRPr lang="en-US" sz="4800" dirty="0">
              <a:solidFill>
                <a:srgbClr val="EAAB00"/>
              </a:solidFill>
            </a:endParaRPr>
          </a:p>
        </p:txBody>
      </p:sp>
      <p:sp>
        <p:nvSpPr>
          <p:cNvPr id="3" name="TextBox 2"/>
          <p:cNvSpPr txBox="1"/>
          <p:nvPr/>
        </p:nvSpPr>
        <p:spPr>
          <a:xfrm>
            <a:off x="762000" y="2819400"/>
            <a:ext cx="7924800" cy="2492990"/>
          </a:xfrm>
          <a:prstGeom prst="rect">
            <a:avLst/>
          </a:prstGeom>
          <a:noFill/>
        </p:spPr>
        <p:txBody>
          <a:bodyPr wrap="square" rtlCol="0">
            <a:spAutoFit/>
          </a:bodyPr>
          <a:lstStyle/>
          <a:p>
            <a:pPr marL="457200" indent="-457200">
              <a:buClr>
                <a:srgbClr val="009DD8"/>
              </a:buClr>
              <a:buSzPct val="150000"/>
              <a:buFont typeface="Arial" panose="020B0604020202020204" pitchFamily="34" charset="0"/>
              <a:buChar char="•"/>
            </a:pPr>
            <a:r>
              <a:rPr lang="en-US" sz="2400" dirty="0" err="1" smtClean="0"/>
              <a:t>Presentar</a:t>
            </a:r>
            <a:r>
              <a:rPr lang="en-US" sz="2400" dirty="0" smtClean="0"/>
              <a:t> tan pronto el 1ro de </a:t>
            </a:r>
            <a:r>
              <a:rPr lang="en-US" sz="2400" dirty="0" err="1" smtClean="0"/>
              <a:t>Octubre</a:t>
            </a:r>
            <a:r>
              <a:rPr lang="en-US" sz="2400" dirty="0" smtClean="0"/>
              <a:t> del 2016</a:t>
            </a:r>
          </a:p>
          <a:p>
            <a:pPr>
              <a:buClr>
                <a:srgbClr val="009DD8"/>
              </a:buClr>
              <a:buSzPct val="150000"/>
            </a:pPr>
            <a:endParaRPr lang="en-US" sz="1200" dirty="0"/>
          </a:p>
          <a:p>
            <a:pPr marL="457200" indent="-457200">
              <a:buClr>
                <a:srgbClr val="009DD8"/>
              </a:buClr>
              <a:buSzPct val="150000"/>
              <a:buFont typeface="Arial" panose="020B0604020202020204" pitchFamily="34" charset="0"/>
              <a:buChar char="•"/>
            </a:pPr>
            <a:r>
              <a:rPr lang="en-US" sz="2400" dirty="0" smtClean="0"/>
              <a:t>Use la </a:t>
            </a:r>
            <a:r>
              <a:rPr lang="en-US" sz="2400" dirty="0" err="1" smtClean="0"/>
              <a:t>información</a:t>
            </a:r>
            <a:r>
              <a:rPr lang="en-US" sz="2400" dirty="0" smtClean="0"/>
              <a:t> </a:t>
            </a:r>
            <a:r>
              <a:rPr lang="en-US" sz="2400" dirty="0" err="1" smtClean="0"/>
              <a:t>sobre</a:t>
            </a:r>
            <a:r>
              <a:rPr lang="en-US" sz="2400" dirty="0" smtClean="0"/>
              <a:t> </a:t>
            </a:r>
            <a:r>
              <a:rPr lang="en-US" sz="2400" dirty="0" err="1" smtClean="0"/>
              <a:t>ingresos</a:t>
            </a:r>
            <a:r>
              <a:rPr lang="en-US" sz="2400" dirty="0" smtClean="0"/>
              <a:t> de 2015</a:t>
            </a:r>
          </a:p>
          <a:p>
            <a:pPr>
              <a:buClr>
                <a:srgbClr val="009DD8"/>
              </a:buClr>
              <a:buSzPct val="150000"/>
            </a:pPr>
            <a:endParaRPr lang="en-US" sz="1200" dirty="0"/>
          </a:p>
          <a:p>
            <a:pPr marL="457200" indent="-457200">
              <a:buClr>
                <a:srgbClr val="009DD8"/>
              </a:buClr>
              <a:buSzPct val="150000"/>
              <a:buFont typeface="Arial" panose="020B0604020202020204" pitchFamily="34" charset="0"/>
              <a:buChar char="•"/>
            </a:pPr>
            <a:r>
              <a:rPr lang="en-US" sz="2400" dirty="0" smtClean="0"/>
              <a:t>No </a:t>
            </a:r>
            <a:r>
              <a:rPr lang="en-US" sz="2400" dirty="0" err="1" smtClean="0"/>
              <a:t>tendrá</a:t>
            </a:r>
            <a:r>
              <a:rPr lang="en-US" sz="2400" dirty="0" smtClean="0"/>
              <a:t> </a:t>
            </a:r>
            <a:r>
              <a:rPr lang="en-US" sz="2400" dirty="0" err="1" smtClean="0"/>
              <a:t>que</a:t>
            </a:r>
            <a:r>
              <a:rPr lang="en-US" sz="2400" dirty="0" smtClean="0"/>
              <a:t> </a:t>
            </a:r>
            <a:r>
              <a:rPr lang="en-US" sz="2400" dirty="0" err="1" smtClean="0"/>
              <a:t>estimar</a:t>
            </a:r>
            <a:r>
              <a:rPr lang="en-US" sz="2400" dirty="0" smtClean="0"/>
              <a:t>– use el IRS Data Retrieval Tool</a:t>
            </a:r>
          </a:p>
          <a:p>
            <a:pPr>
              <a:buClr>
                <a:srgbClr val="009DD8"/>
              </a:buClr>
              <a:buSzPct val="150000"/>
            </a:pPr>
            <a:endParaRPr lang="en-US" sz="1200" dirty="0"/>
          </a:p>
          <a:p>
            <a:pPr marL="457200" indent="-457200">
              <a:buClr>
                <a:srgbClr val="009DD8"/>
              </a:buClr>
              <a:buSzPct val="150000"/>
              <a:buFont typeface="Arial" panose="020B0604020202020204" pitchFamily="34" charset="0"/>
              <a:buChar char="•"/>
            </a:pPr>
            <a:r>
              <a:rPr lang="en-US" sz="2400" dirty="0" err="1" smtClean="0"/>
              <a:t>Permite</a:t>
            </a:r>
            <a:r>
              <a:rPr lang="en-US" sz="2400" dirty="0" smtClean="0"/>
              <a:t> </a:t>
            </a:r>
            <a:r>
              <a:rPr lang="en-US" sz="2400" dirty="0" err="1" smtClean="0"/>
              <a:t>más</a:t>
            </a:r>
            <a:r>
              <a:rPr lang="en-US" sz="2400" dirty="0" smtClean="0"/>
              <a:t> </a:t>
            </a:r>
            <a:r>
              <a:rPr lang="en-US" sz="2400" dirty="0" err="1" smtClean="0"/>
              <a:t>tiempo</a:t>
            </a:r>
            <a:r>
              <a:rPr lang="en-US" sz="2400" dirty="0" smtClean="0"/>
              <a:t> para </a:t>
            </a:r>
            <a:r>
              <a:rPr lang="en-US" sz="2400" dirty="0" err="1" smtClean="0"/>
              <a:t>explorar</a:t>
            </a:r>
            <a:r>
              <a:rPr lang="en-US" sz="2400" dirty="0" smtClean="0"/>
              <a:t> </a:t>
            </a:r>
            <a:r>
              <a:rPr lang="en-US" sz="2400" dirty="0" err="1" smtClean="0"/>
              <a:t>opciones</a:t>
            </a:r>
            <a:r>
              <a:rPr lang="en-US" sz="2400" dirty="0" smtClean="0"/>
              <a:t> de </a:t>
            </a:r>
            <a:r>
              <a:rPr lang="en-US" sz="2400" dirty="0" err="1" smtClean="0"/>
              <a:t>asistencia</a:t>
            </a:r>
            <a:r>
              <a:rPr lang="en-US" sz="2400" dirty="0" smtClean="0"/>
              <a:t> </a:t>
            </a:r>
            <a:r>
              <a:rPr lang="en-US" sz="2400" dirty="0" err="1" smtClean="0"/>
              <a:t>económica</a:t>
            </a:r>
            <a:endParaRPr lang="en-US" sz="2400" dirty="0"/>
          </a:p>
        </p:txBody>
      </p:sp>
      <p:sp>
        <p:nvSpPr>
          <p:cNvPr id="5" name="TextBox 4"/>
          <p:cNvSpPr txBox="1"/>
          <p:nvPr/>
        </p:nvSpPr>
        <p:spPr>
          <a:xfrm>
            <a:off x="2667000" y="5715000"/>
            <a:ext cx="4114800" cy="584775"/>
          </a:xfrm>
          <a:prstGeom prst="rect">
            <a:avLst/>
          </a:prstGeom>
          <a:noFill/>
        </p:spPr>
        <p:txBody>
          <a:bodyPr wrap="square" rtlCol="0">
            <a:spAutoFit/>
          </a:bodyPr>
          <a:lstStyle/>
          <a:p>
            <a:r>
              <a:rPr lang="en-US" sz="3200" dirty="0" smtClean="0">
                <a:solidFill>
                  <a:srgbClr val="009DD8"/>
                </a:solidFill>
                <a:latin typeface="Calibri Light" panose="020F0302020204030204" pitchFamily="34" charset="0"/>
              </a:rPr>
              <a:t>www.studentaid.gov</a:t>
            </a:r>
            <a:endParaRPr lang="en-US" sz="3200" dirty="0">
              <a:solidFill>
                <a:srgbClr val="009DD8"/>
              </a:solidFill>
              <a:latin typeface="Calibri Light" panose="020F03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085" y="5715000"/>
            <a:ext cx="548693" cy="685866"/>
          </a:xfrm>
          <a:prstGeom prst="rect">
            <a:avLst/>
          </a:prstGeom>
        </p:spPr>
      </p:pic>
    </p:spTree>
    <p:extLst>
      <p:ext uri="{BB962C8B-B14F-4D97-AF65-F5344CB8AC3E}">
        <p14:creationId xmlns:p14="http://schemas.microsoft.com/office/powerpoint/2010/main" val="1602127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100" y="2514600"/>
            <a:ext cx="7543800" cy="1538883"/>
          </a:xfrm>
          <a:prstGeom prst="rect">
            <a:avLst/>
          </a:prstGeom>
          <a:noFill/>
        </p:spPr>
        <p:txBody>
          <a:bodyPr wrap="square" rtlCol="0">
            <a:spAutoFit/>
          </a:bodyPr>
          <a:lstStyle/>
          <a:p>
            <a:pPr algn="ctr"/>
            <a:r>
              <a:rPr lang="en-US" sz="5400" dirty="0" smtClean="0">
                <a:solidFill>
                  <a:srgbClr val="002664"/>
                </a:solidFill>
              </a:rPr>
              <a:t>¡Gracias!</a:t>
            </a:r>
            <a:endParaRPr lang="en-US" sz="5400" dirty="0" smtClean="0"/>
          </a:p>
          <a:p>
            <a:pPr algn="ctr"/>
            <a:endParaRPr lang="en-US" sz="2000" dirty="0"/>
          </a:p>
          <a:p>
            <a:pPr algn="ctr"/>
            <a:endParaRPr lang="en-US" sz="2000" dirty="0" smtClean="0"/>
          </a:p>
        </p:txBody>
      </p:sp>
    </p:spTree>
    <p:extLst>
      <p:ext uri="{BB962C8B-B14F-4D97-AF65-F5344CB8AC3E}">
        <p14:creationId xmlns:p14="http://schemas.microsoft.com/office/powerpoint/2010/main" val="28982764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solidFill>
                  <a:srgbClr val="002664"/>
                </a:solidFill>
              </a:rPr>
              <a:t>Becas</a:t>
            </a:r>
            <a:r>
              <a:rPr lang="en-US" sz="5400" dirty="0" smtClean="0">
                <a:solidFill>
                  <a:srgbClr val="002664"/>
                </a:solidFill>
              </a:rPr>
              <a:t> </a:t>
            </a:r>
            <a:r>
              <a:rPr lang="en-US" sz="5400" dirty="0" err="1">
                <a:solidFill>
                  <a:srgbClr val="002664"/>
                </a:solidFill>
              </a:rPr>
              <a:t>d</a:t>
            </a:r>
            <a:r>
              <a:rPr lang="en-US" sz="5400" dirty="0" err="1" smtClean="0">
                <a:solidFill>
                  <a:srgbClr val="002664"/>
                </a:solidFill>
              </a:rPr>
              <a:t>epartamentales</a:t>
            </a:r>
            <a:endParaRPr lang="en-US" sz="5400" dirty="0"/>
          </a:p>
        </p:txBody>
      </p:sp>
      <p:sp>
        <p:nvSpPr>
          <p:cNvPr id="3" name="Content Placeholder 2"/>
          <p:cNvSpPr>
            <a:spLocks noGrp="1"/>
          </p:cNvSpPr>
          <p:nvPr>
            <p:ph idx="1"/>
          </p:nvPr>
        </p:nvSpPr>
        <p:spPr>
          <a:xfrm>
            <a:off x="533400" y="1786821"/>
            <a:ext cx="3733800" cy="3775780"/>
          </a:xfrm>
        </p:spPr>
        <p:txBody>
          <a:bodyPr>
            <a:normAutofit/>
          </a:bodyPr>
          <a:lstStyle/>
          <a:p>
            <a:pPr marL="0" indent="0">
              <a:buNone/>
            </a:pPr>
            <a:endParaRPr lang="en-US" sz="1800" dirty="0" smtClean="0"/>
          </a:p>
          <a:p>
            <a:pPr marL="0" indent="0">
              <a:buNone/>
            </a:pPr>
            <a:r>
              <a:rPr lang="en-US" sz="2400" dirty="0" err="1" smtClean="0"/>
              <a:t>Ofrecidas</a:t>
            </a:r>
            <a:r>
              <a:rPr lang="en-US" sz="2400" dirty="0" smtClean="0"/>
              <a:t> </a:t>
            </a:r>
            <a:r>
              <a:rPr lang="en-US" sz="2400" dirty="0" err="1" smtClean="0"/>
              <a:t>por</a:t>
            </a:r>
            <a:r>
              <a:rPr lang="en-US" sz="2400" dirty="0" smtClean="0"/>
              <a:t> los </a:t>
            </a:r>
            <a:r>
              <a:rPr lang="en-US" sz="2400" dirty="0" err="1" smtClean="0"/>
              <a:t>departamentos</a:t>
            </a:r>
            <a:endParaRPr lang="en-US" sz="2400" dirty="0" smtClean="0"/>
          </a:p>
          <a:p>
            <a:pPr marL="0" indent="0">
              <a:buNone/>
            </a:pPr>
            <a:r>
              <a:rPr lang="en-US" sz="2800" dirty="0" err="1" smtClean="0">
                <a:solidFill>
                  <a:srgbClr val="EAAB00"/>
                </a:solidFill>
              </a:rPr>
              <a:t>académicos</a:t>
            </a:r>
            <a:endParaRPr lang="en-US" sz="2800" dirty="0" smtClean="0">
              <a:solidFill>
                <a:srgbClr val="EAAB00"/>
              </a:solidFill>
            </a:endParaRPr>
          </a:p>
          <a:p>
            <a:pPr marL="0" indent="0">
              <a:buNone/>
            </a:pPr>
            <a:endParaRPr lang="en-US" sz="1800" dirty="0"/>
          </a:p>
          <a:p>
            <a:pPr marL="0" indent="0">
              <a:buNone/>
            </a:pPr>
            <a:r>
              <a:rPr lang="en-US" sz="2800" dirty="0" err="1" smtClean="0">
                <a:solidFill>
                  <a:srgbClr val="EAAB00"/>
                </a:solidFill>
              </a:rPr>
              <a:t>Contacte</a:t>
            </a:r>
            <a:r>
              <a:rPr lang="en-US" sz="2400" dirty="0" smtClean="0"/>
              <a:t> el </a:t>
            </a:r>
            <a:r>
              <a:rPr lang="en-US" sz="2400" dirty="0" err="1" smtClean="0"/>
              <a:t>departamento</a:t>
            </a:r>
            <a:r>
              <a:rPr lang="en-US" sz="2400" dirty="0" smtClean="0"/>
              <a:t> </a:t>
            </a:r>
            <a:r>
              <a:rPr lang="en-US" sz="2400" dirty="0" err="1" smtClean="0"/>
              <a:t>académico</a:t>
            </a:r>
            <a:r>
              <a:rPr lang="en-US" sz="2400" dirty="0" smtClean="0"/>
              <a:t> </a:t>
            </a:r>
            <a:r>
              <a:rPr lang="en-US" sz="2400" dirty="0" err="1" smtClean="0"/>
              <a:t>específico</a:t>
            </a:r>
            <a:r>
              <a:rPr lang="en-US" sz="2400" dirty="0" smtClean="0"/>
              <a:t> para </a:t>
            </a:r>
            <a:r>
              <a:rPr lang="en-US" sz="2400" dirty="0" err="1" smtClean="0"/>
              <a:t>información</a:t>
            </a:r>
            <a:r>
              <a:rPr lang="en-US" sz="2400" dirty="0" smtClean="0"/>
              <a:t> y la </a:t>
            </a:r>
            <a:r>
              <a:rPr lang="en-US" sz="2400" dirty="0" err="1" smtClean="0"/>
              <a:t>fecha</a:t>
            </a:r>
            <a:r>
              <a:rPr lang="en-US" sz="2400" dirty="0" smtClean="0"/>
              <a:t> </a:t>
            </a:r>
            <a:r>
              <a:rPr lang="en-US" sz="2400" dirty="0" err="1" smtClean="0"/>
              <a:t>límite</a:t>
            </a:r>
            <a:r>
              <a:rPr lang="en-US" sz="2400" dirty="0" smtClean="0"/>
              <a:t> para </a:t>
            </a:r>
            <a:r>
              <a:rPr lang="en-US" sz="2400" dirty="0" err="1" smtClean="0"/>
              <a:t>aplicar</a:t>
            </a:r>
            <a:endParaRPr lang="en-US" sz="2400" dirty="0" smtClean="0"/>
          </a:p>
          <a:p>
            <a:pPr marL="0" indent="0">
              <a:buNone/>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485" y="5635631"/>
            <a:ext cx="597036" cy="7494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053" y="2057400"/>
            <a:ext cx="3429000" cy="3149656"/>
          </a:xfrm>
          <a:prstGeom prst="rect">
            <a:avLst/>
          </a:prstGeom>
          <a:ln>
            <a:noFill/>
          </a:ln>
          <a:effectLst>
            <a:outerShdw blurRad="190500" algn="tl" rotWithShape="0">
              <a:srgbClr val="000000">
                <a:alpha val="70000"/>
              </a:srgbClr>
            </a:outerShdw>
          </a:effectLst>
        </p:spPr>
      </p:pic>
      <p:sp>
        <p:nvSpPr>
          <p:cNvPr id="6" name="TextBox 5"/>
          <p:cNvSpPr txBox="1"/>
          <p:nvPr/>
        </p:nvSpPr>
        <p:spPr>
          <a:xfrm>
            <a:off x="1600200" y="5720315"/>
            <a:ext cx="5943600" cy="800219"/>
          </a:xfrm>
          <a:prstGeom prst="rect">
            <a:avLst/>
          </a:prstGeom>
          <a:noFill/>
        </p:spPr>
        <p:txBody>
          <a:bodyPr wrap="square" rtlCol="0">
            <a:spAutoFit/>
          </a:bodyPr>
          <a:lstStyle/>
          <a:p>
            <a:r>
              <a:rPr lang="en-US" sz="2800" dirty="0">
                <a:solidFill>
                  <a:srgbClr val="009DD8"/>
                </a:solidFill>
              </a:rPr>
              <a:t>www.kent.edu/financialaid/scholarships</a:t>
            </a:r>
          </a:p>
          <a:p>
            <a:endParaRPr lang="en-US" dirty="0"/>
          </a:p>
        </p:txBody>
      </p:sp>
    </p:spTree>
    <p:extLst>
      <p:ext uri="{BB962C8B-B14F-4D97-AF65-F5344CB8AC3E}">
        <p14:creationId xmlns:p14="http://schemas.microsoft.com/office/powerpoint/2010/main" val="13883209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t>Becas</a:t>
            </a:r>
            <a:r>
              <a:rPr lang="en-US" sz="5400" dirty="0" smtClean="0"/>
              <a:t> </a:t>
            </a:r>
            <a:r>
              <a:rPr lang="en-US" sz="5400" dirty="0">
                <a:solidFill>
                  <a:srgbClr val="EAAB00"/>
                </a:solidFill>
              </a:rPr>
              <a:t>ROTC</a:t>
            </a:r>
            <a:endParaRPr lang="en-US" sz="5400" dirty="0"/>
          </a:p>
        </p:txBody>
      </p:sp>
      <p:sp>
        <p:nvSpPr>
          <p:cNvPr id="3" name="Content Placeholder 2"/>
          <p:cNvSpPr>
            <a:spLocks noGrp="1"/>
          </p:cNvSpPr>
          <p:nvPr>
            <p:ph idx="1"/>
          </p:nvPr>
        </p:nvSpPr>
        <p:spPr>
          <a:xfrm>
            <a:off x="457200" y="2266293"/>
            <a:ext cx="8229600" cy="4286908"/>
          </a:xfrm>
        </p:spPr>
        <p:txBody>
          <a:bodyPr/>
          <a:lstStyle/>
          <a:p>
            <a:pPr marL="0" indent="0">
              <a:buNone/>
            </a:pPr>
            <a:endParaRPr lang="en-US" dirty="0" smtClean="0"/>
          </a:p>
          <a:p>
            <a:pPr marL="0" indent="0">
              <a:spcBef>
                <a:spcPts val="0"/>
              </a:spcBef>
              <a:buNone/>
            </a:pPr>
            <a:r>
              <a:rPr lang="en-US" sz="2800" dirty="0" smtClean="0">
                <a:solidFill>
                  <a:srgbClr val="EAAB00"/>
                </a:solidFill>
              </a:rPr>
              <a:t>U.S. Army </a:t>
            </a:r>
            <a:r>
              <a:rPr lang="en-US" sz="2800" dirty="0" smtClean="0"/>
              <a:t>ROTC</a:t>
            </a:r>
          </a:p>
          <a:p>
            <a:pPr marL="0" indent="0">
              <a:spcBef>
                <a:spcPts val="0"/>
              </a:spcBef>
              <a:buNone/>
            </a:pPr>
            <a:r>
              <a:rPr lang="en-US" sz="1800" dirty="0" smtClean="0"/>
              <a:t>         </a:t>
            </a:r>
            <a:r>
              <a:rPr lang="en-US" sz="2000" dirty="0" err="1" smtClean="0"/>
              <a:t>Contacte</a:t>
            </a:r>
            <a:r>
              <a:rPr lang="en-US" sz="2000" dirty="0" smtClean="0"/>
              <a:t> al Unit Admissions Officer</a:t>
            </a:r>
          </a:p>
          <a:p>
            <a:pPr marL="0" indent="0">
              <a:spcBef>
                <a:spcPts val="0"/>
              </a:spcBef>
              <a:buNone/>
            </a:pPr>
            <a:r>
              <a:rPr lang="en-US" sz="2000" dirty="0" smtClean="0"/>
              <a:t>            330-672-ARMY</a:t>
            </a:r>
          </a:p>
          <a:p>
            <a:pPr marL="0" indent="0">
              <a:spcBef>
                <a:spcPts val="0"/>
              </a:spcBef>
              <a:buNone/>
            </a:pPr>
            <a:endParaRPr lang="en-US" sz="1800" dirty="0" smtClean="0"/>
          </a:p>
          <a:p>
            <a:pPr marL="0" indent="0">
              <a:spcBef>
                <a:spcPts val="0"/>
              </a:spcBef>
              <a:buNone/>
            </a:pPr>
            <a:endParaRPr lang="en-US" sz="1800" dirty="0" smtClean="0"/>
          </a:p>
          <a:p>
            <a:pPr marL="0" indent="0">
              <a:spcBef>
                <a:spcPts val="0"/>
              </a:spcBef>
              <a:buNone/>
            </a:pPr>
            <a:r>
              <a:rPr lang="en-US" sz="2800" dirty="0">
                <a:solidFill>
                  <a:srgbClr val="EAAB00"/>
                </a:solidFill>
              </a:rPr>
              <a:t>U.S. </a:t>
            </a:r>
            <a:r>
              <a:rPr lang="en-US" sz="2800" dirty="0" smtClean="0">
                <a:solidFill>
                  <a:srgbClr val="EAAB00"/>
                </a:solidFill>
              </a:rPr>
              <a:t>Air Force </a:t>
            </a:r>
            <a:r>
              <a:rPr lang="en-US" sz="2800" dirty="0"/>
              <a:t>ROTC</a:t>
            </a:r>
          </a:p>
          <a:p>
            <a:pPr marL="0" indent="0">
              <a:spcBef>
                <a:spcPts val="0"/>
              </a:spcBef>
              <a:buNone/>
            </a:pPr>
            <a:r>
              <a:rPr lang="en-US" sz="1800" dirty="0"/>
              <a:t>         </a:t>
            </a:r>
            <a:r>
              <a:rPr lang="en-US" sz="2000" dirty="0" err="1" smtClean="0"/>
              <a:t>Contacte</a:t>
            </a:r>
            <a:r>
              <a:rPr lang="en-US" sz="2000" dirty="0" smtClean="0"/>
              <a:t> al </a:t>
            </a:r>
            <a:r>
              <a:rPr lang="en-US" sz="2000" dirty="0"/>
              <a:t>Unit Admissions Officer</a:t>
            </a:r>
          </a:p>
          <a:p>
            <a:pPr marL="0" indent="0">
              <a:spcBef>
                <a:spcPts val="0"/>
              </a:spcBef>
              <a:buNone/>
            </a:pPr>
            <a:r>
              <a:rPr lang="en-US" sz="2000" dirty="0"/>
              <a:t>            </a:t>
            </a:r>
            <a:r>
              <a:rPr lang="en-US" sz="2000" dirty="0" smtClean="0"/>
              <a:t>330-672-2182</a:t>
            </a:r>
            <a:endParaRPr lang="en-US" sz="2000" dirty="0"/>
          </a:p>
          <a:p>
            <a:pPr marL="0" indent="0">
              <a:spcBef>
                <a:spcPts val="0"/>
              </a:spcBef>
              <a:buNone/>
            </a:pPr>
            <a:endParaRPr lang="en-US" sz="1800" dirty="0"/>
          </a:p>
          <a:p>
            <a:pPr marL="0" indent="0">
              <a:spcBef>
                <a:spcPts val="0"/>
              </a:spcBef>
              <a:buNone/>
            </a:pPr>
            <a:endParaRPr lang="en-US" sz="1800" dirty="0"/>
          </a:p>
        </p:txBody>
      </p:sp>
      <p:pic>
        <p:nvPicPr>
          <p:cNvPr id="2050" name="Picture 2" descr="C:\Users\rwingard\Downloads\DA47_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8330" y="2269836"/>
            <a:ext cx="3790222" cy="2378364"/>
          </a:xfrm>
          <a:prstGeom prst="rect">
            <a:avLst/>
          </a:prstGeom>
          <a:ln>
            <a:noFill/>
          </a:ln>
          <a:effectLst>
            <a:outerShdw blurRad="190500" algn="tl" rotWithShape="0">
              <a:srgbClr val="000000">
                <a:alpha val="70000"/>
              </a:srgbClr>
            </a:outerShdw>
          </a:effectLst>
          <a:extLst/>
        </p:spPr>
      </p:pic>
      <p:pic>
        <p:nvPicPr>
          <p:cNvPr id="4" name="Picture 3"/>
          <p:cNvPicPr>
            <a:picLocks noChangeAspect="1"/>
          </p:cNvPicPr>
          <p:nvPr/>
        </p:nvPicPr>
        <p:blipFill>
          <a:blip r:embed="rId4">
            <a:clrChange>
              <a:clrFrom>
                <a:srgbClr val="C8AC7D"/>
              </a:clrFrom>
              <a:clrTo>
                <a:srgbClr val="C8AC7D">
                  <a:alpha val="0"/>
                </a:srgbClr>
              </a:clrTo>
            </a:clrChange>
            <a:extLst>
              <a:ext uri="{BEBA8EAE-BF5A-486C-A8C5-ECC9F3942E4B}">
                <a14:imgProps xmlns:a14="http://schemas.microsoft.com/office/drawing/2010/main">
                  <a14:imgLayer r:embed="rId5">
                    <a14:imgEffect>
                      <a14:saturation sat="85000"/>
                    </a14:imgEffect>
                  </a14:imgLayer>
                </a14:imgProps>
              </a:ext>
              <a:ext uri="{28A0092B-C50C-407E-A947-70E740481C1C}">
                <a14:useLocalDpi xmlns:a14="http://schemas.microsoft.com/office/drawing/2010/main" val="0"/>
              </a:ext>
            </a:extLst>
          </a:blip>
          <a:stretch>
            <a:fillRect/>
          </a:stretch>
        </p:blipFill>
        <p:spPr>
          <a:xfrm rot="21047726">
            <a:off x="5715213" y="4116622"/>
            <a:ext cx="2915158" cy="20763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071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Becas</a:t>
            </a:r>
            <a:r>
              <a:rPr lang="en-US" sz="5400" dirty="0" smtClean="0">
                <a:latin typeface="Calibri Light" panose="020F0302020204030204" pitchFamily="34" charset="0"/>
              </a:rPr>
              <a:t> </a:t>
            </a:r>
            <a:r>
              <a:rPr lang="en-US" sz="5400" dirty="0" smtClean="0">
                <a:solidFill>
                  <a:srgbClr val="002664"/>
                </a:solidFill>
                <a:latin typeface="Calibri Light" panose="020F0302020204030204" pitchFamily="34" charset="0"/>
              </a:rPr>
              <a:t>STEM</a:t>
            </a:r>
            <a:endParaRPr lang="en-US" sz="5400" dirty="0">
              <a:latin typeface="Calibri Light" panose="020F0302020204030204" pitchFamily="34" charset="0"/>
            </a:endParaRPr>
          </a:p>
        </p:txBody>
      </p:sp>
      <p:sp>
        <p:nvSpPr>
          <p:cNvPr id="3" name="Content Placeholder 2"/>
          <p:cNvSpPr>
            <a:spLocks noGrp="1"/>
          </p:cNvSpPr>
          <p:nvPr>
            <p:ph idx="1"/>
          </p:nvPr>
        </p:nvSpPr>
        <p:spPr>
          <a:xfrm>
            <a:off x="457200" y="1709950"/>
            <a:ext cx="7848600" cy="4525963"/>
          </a:xfrm>
        </p:spPr>
        <p:txBody>
          <a:bodyPr>
            <a:normAutofit/>
          </a:bodyPr>
          <a:lstStyle/>
          <a:p>
            <a:pPr marL="0" indent="0">
              <a:buNone/>
            </a:pPr>
            <a:endParaRPr lang="en-US" sz="1800" dirty="0" smtClean="0"/>
          </a:p>
          <a:p>
            <a:pPr marL="0" indent="0">
              <a:buNone/>
            </a:pPr>
            <a:r>
              <a:rPr lang="en-US" sz="2400" dirty="0" smtClean="0">
                <a:latin typeface="Calibri Light" panose="020F0302020204030204" pitchFamily="34" charset="0"/>
              </a:rPr>
              <a:t>Hasta </a:t>
            </a:r>
            <a:r>
              <a:rPr lang="en-US" sz="2800" dirty="0" smtClean="0">
                <a:solidFill>
                  <a:srgbClr val="EAAB00"/>
                </a:solidFill>
                <a:latin typeface="Calibri Light" panose="020F0302020204030204" pitchFamily="34" charset="0"/>
              </a:rPr>
              <a:t>$5,000 </a:t>
            </a:r>
            <a:r>
              <a:rPr lang="en-US" sz="2400" dirty="0" err="1" smtClean="0">
                <a:latin typeface="Calibri Light" panose="020F0302020204030204" pitchFamily="34" charset="0"/>
              </a:rPr>
              <a:t>por</a:t>
            </a:r>
            <a:r>
              <a:rPr lang="en-US" sz="2400" dirty="0" smtClean="0">
                <a:latin typeface="Calibri Light" panose="020F0302020204030204" pitchFamily="34" charset="0"/>
              </a:rPr>
              <a:t> </a:t>
            </a:r>
            <a:r>
              <a:rPr lang="en-US" sz="2400" dirty="0" err="1" smtClean="0">
                <a:latin typeface="Calibri Light" panose="020F0302020204030204" pitchFamily="34" charset="0"/>
              </a:rPr>
              <a:t>año</a:t>
            </a:r>
            <a:endParaRPr lang="en-US" sz="2400" dirty="0" smtClean="0">
              <a:latin typeface="Calibri Light" panose="020F0302020204030204" pitchFamily="34" charset="0"/>
            </a:endParaRPr>
          </a:p>
          <a:p>
            <a:pPr marL="0" indent="0">
              <a:buNone/>
            </a:pPr>
            <a:endParaRPr lang="en-US" sz="2400" dirty="0">
              <a:latin typeface="Calibri Light" panose="020F0302020204030204" pitchFamily="34" charset="0"/>
            </a:endParaRPr>
          </a:p>
          <a:p>
            <a:pPr marL="0" indent="0">
              <a:buNone/>
            </a:pPr>
            <a:r>
              <a:rPr lang="en-US" sz="2400" dirty="0" err="1" smtClean="0">
                <a:latin typeface="Calibri Light" panose="020F0302020204030204" pitchFamily="34" charset="0"/>
              </a:rPr>
              <a:t>Debe</a:t>
            </a:r>
            <a:r>
              <a:rPr lang="en-US" sz="2400" dirty="0" smtClean="0">
                <a:latin typeface="Calibri Light" panose="020F0302020204030204" pitchFamily="34" charset="0"/>
              </a:rPr>
              <a:t> </a:t>
            </a:r>
            <a:r>
              <a:rPr lang="en-US" sz="2400" dirty="0" err="1" smtClean="0">
                <a:latin typeface="Calibri Light" panose="020F0302020204030204" pitchFamily="34" charset="0"/>
              </a:rPr>
              <a:t>completar</a:t>
            </a:r>
            <a:r>
              <a:rPr lang="en-US" sz="2400" dirty="0" smtClean="0">
                <a:latin typeface="Calibri Light" panose="020F0302020204030204" pitchFamily="34" charset="0"/>
              </a:rPr>
              <a:t> la FAFSA y </a:t>
            </a:r>
            <a:r>
              <a:rPr lang="en-US" sz="2400" dirty="0" err="1" smtClean="0">
                <a:latin typeface="Calibri Light" panose="020F0302020204030204" pitchFamily="34" charset="0"/>
              </a:rPr>
              <a:t>demostrar</a:t>
            </a:r>
            <a:r>
              <a:rPr lang="en-US" sz="2400" dirty="0" smtClean="0">
                <a:latin typeface="Calibri Light" panose="020F0302020204030204" pitchFamily="34" charset="0"/>
              </a:rPr>
              <a:t> </a:t>
            </a:r>
            <a:r>
              <a:rPr lang="en-US" sz="2800" dirty="0" err="1" smtClean="0">
                <a:solidFill>
                  <a:srgbClr val="EAAB00"/>
                </a:solidFill>
                <a:latin typeface="Calibri Light" panose="020F0302020204030204" pitchFamily="34" charset="0"/>
              </a:rPr>
              <a:t>necesidad</a:t>
            </a:r>
            <a:endParaRPr lang="en-US" sz="2800" dirty="0" smtClean="0">
              <a:solidFill>
                <a:srgbClr val="EAAB00"/>
              </a:solidFill>
              <a:latin typeface="Calibri Light" panose="020F0302020204030204" pitchFamily="34" charset="0"/>
            </a:endParaRPr>
          </a:p>
          <a:p>
            <a:pPr marL="0" indent="0">
              <a:buNone/>
            </a:pPr>
            <a:endParaRPr lang="en-US" sz="2400" dirty="0">
              <a:latin typeface="Calibri Light" panose="020F0302020204030204" pitchFamily="34" charset="0"/>
            </a:endParaRPr>
          </a:p>
          <a:p>
            <a:pPr marL="0" indent="0">
              <a:buNone/>
            </a:pPr>
            <a:r>
              <a:rPr lang="en-US" sz="2400" dirty="0" err="1" smtClean="0">
                <a:latin typeface="Calibri Light" panose="020F0302020204030204" pitchFamily="34" charset="0"/>
              </a:rPr>
              <a:t>Debe</a:t>
            </a:r>
            <a:r>
              <a:rPr lang="en-US" sz="2400" dirty="0" smtClean="0">
                <a:latin typeface="Calibri Light" panose="020F0302020204030204" pitchFamily="34" charset="0"/>
              </a:rPr>
              <a:t> </a:t>
            </a:r>
            <a:r>
              <a:rPr lang="en-US" sz="2400" dirty="0" err="1" smtClean="0">
                <a:latin typeface="Calibri Light" panose="020F0302020204030204" pitchFamily="34" charset="0"/>
              </a:rPr>
              <a:t>ser</a:t>
            </a:r>
            <a:r>
              <a:rPr lang="en-US" sz="2400" dirty="0">
                <a:latin typeface="Calibri Light" panose="020F0302020204030204" pitchFamily="34" charset="0"/>
              </a:rPr>
              <a:t> </a:t>
            </a:r>
            <a:r>
              <a:rPr lang="en-US" sz="2800" dirty="0" err="1">
                <a:solidFill>
                  <a:srgbClr val="EAAB00"/>
                </a:solidFill>
                <a:latin typeface="Calibri Light" panose="020F0302020204030204" pitchFamily="34" charset="0"/>
              </a:rPr>
              <a:t>c</a:t>
            </a:r>
            <a:r>
              <a:rPr lang="en-US" sz="2800" dirty="0" err="1" smtClean="0">
                <a:solidFill>
                  <a:srgbClr val="EAAB00"/>
                </a:solidFill>
                <a:latin typeface="Calibri Light" panose="020F0302020204030204" pitchFamily="34" charset="0"/>
              </a:rPr>
              <a:t>iudadano</a:t>
            </a:r>
            <a:r>
              <a:rPr lang="en-US" sz="2800" dirty="0" smtClean="0">
                <a:solidFill>
                  <a:srgbClr val="EAAB00"/>
                </a:solidFill>
                <a:latin typeface="Calibri Light" panose="020F0302020204030204" pitchFamily="34" charset="0"/>
              </a:rPr>
              <a:t> </a:t>
            </a:r>
            <a:r>
              <a:rPr lang="en-US" sz="2800" dirty="0" err="1">
                <a:solidFill>
                  <a:srgbClr val="EAAB00"/>
                </a:solidFill>
                <a:latin typeface="Calibri Light" panose="020F0302020204030204" pitchFamily="34" charset="0"/>
              </a:rPr>
              <a:t>a</a:t>
            </a:r>
            <a:r>
              <a:rPr lang="en-US" sz="2800" dirty="0" err="1" smtClean="0">
                <a:solidFill>
                  <a:srgbClr val="EAAB00"/>
                </a:solidFill>
                <a:latin typeface="Calibri Light" panose="020F0302020204030204" pitchFamily="34" charset="0"/>
              </a:rPr>
              <a:t>mericano</a:t>
            </a:r>
            <a:endParaRPr lang="en-US" sz="2400" dirty="0" smtClean="0">
              <a:solidFill>
                <a:srgbClr val="EAAB00"/>
              </a:solidFill>
              <a:latin typeface="Calibri Light" panose="020F0302020204030204" pitchFamily="34" charset="0"/>
            </a:endParaRPr>
          </a:p>
          <a:p>
            <a:pPr marL="0" indent="0">
              <a:buNone/>
            </a:pPr>
            <a:r>
              <a:rPr lang="en-US" sz="2200" dirty="0" smtClean="0">
                <a:latin typeface="Calibri Light" panose="020F0302020204030204" pitchFamily="34" charset="0"/>
              </a:rPr>
              <a:t>La</a:t>
            </a:r>
            <a:r>
              <a:rPr lang="en-US" sz="2800" dirty="0" smtClean="0">
                <a:solidFill>
                  <a:srgbClr val="EAAB00"/>
                </a:solidFill>
                <a:latin typeface="Calibri Light" panose="020F0302020204030204" pitchFamily="34" charset="0"/>
              </a:rPr>
              <a:t> </a:t>
            </a:r>
            <a:r>
              <a:rPr lang="en-US" sz="2800" dirty="0" err="1" smtClean="0">
                <a:solidFill>
                  <a:srgbClr val="EAAB00"/>
                </a:solidFill>
                <a:latin typeface="Calibri Light" panose="020F0302020204030204" pitchFamily="34" charset="0"/>
              </a:rPr>
              <a:t>aplicación</a:t>
            </a:r>
            <a:r>
              <a:rPr lang="en-US" sz="2800" dirty="0" smtClean="0">
                <a:solidFill>
                  <a:srgbClr val="EAAB00"/>
                </a:solidFill>
                <a:latin typeface="Calibri Light" panose="020F0302020204030204" pitchFamily="34" charset="0"/>
              </a:rPr>
              <a:t> </a:t>
            </a:r>
            <a:r>
              <a:rPr lang="en-US" sz="2400" dirty="0" err="1" smtClean="0">
                <a:latin typeface="Calibri Light" panose="020F0302020204030204" pitchFamily="34" charset="0"/>
              </a:rPr>
              <a:t>está</a:t>
            </a:r>
            <a:r>
              <a:rPr lang="en-US" sz="2400" dirty="0" smtClean="0">
                <a:latin typeface="Calibri Light" panose="020F0302020204030204" pitchFamily="34" charset="0"/>
              </a:rPr>
              <a:t> </a:t>
            </a:r>
            <a:r>
              <a:rPr lang="en-US" sz="2400" dirty="0" err="1" smtClean="0">
                <a:latin typeface="Calibri Light" panose="020F0302020204030204" pitchFamily="34" charset="0"/>
              </a:rPr>
              <a:t>disponible</a:t>
            </a:r>
            <a:r>
              <a:rPr lang="en-US" sz="2400" dirty="0" smtClean="0">
                <a:latin typeface="Calibri Light" panose="020F0302020204030204" pitchFamily="34" charset="0"/>
              </a:rPr>
              <a:t> a </a:t>
            </a:r>
            <a:r>
              <a:rPr lang="en-US" sz="2400" dirty="0" err="1" smtClean="0">
                <a:latin typeface="Calibri Light" panose="020F0302020204030204" pitchFamily="34" charset="0"/>
              </a:rPr>
              <a:t>principios</a:t>
            </a:r>
            <a:r>
              <a:rPr lang="en-US" sz="2400" dirty="0" smtClean="0">
                <a:latin typeface="Calibri Light" panose="020F0302020204030204" pitchFamily="34" charset="0"/>
              </a:rPr>
              <a:t> de</a:t>
            </a:r>
          </a:p>
          <a:p>
            <a:pPr marL="0" indent="0">
              <a:buNone/>
            </a:pPr>
            <a:r>
              <a:rPr lang="en-US" sz="2400" dirty="0" smtClean="0">
                <a:latin typeface="Calibri Light" panose="020F0302020204030204" pitchFamily="34" charset="0"/>
              </a:rPr>
              <a:t> </a:t>
            </a:r>
            <a:r>
              <a:rPr lang="en-US" sz="2400" dirty="0" err="1" smtClean="0">
                <a:latin typeface="Calibri Light" panose="020F0302020204030204" pitchFamily="34" charset="0"/>
              </a:rPr>
              <a:t>marzo</a:t>
            </a:r>
            <a:endParaRPr lang="en-US" sz="2400" dirty="0" smtClean="0">
              <a:latin typeface="Calibri Light" panose="020F0302020204030204" pitchFamily="34" charset="0"/>
            </a:endParaRPr>
          </a:p>
          <a:p>
            <a:pPr marL="0" indent="0">
              <a:buNone/>
            </a:pPr>
            <a:endParaRPr lang="en-US" sz="2800" dirty="0">
              <a:solidFill>
                <a:srgbClr val="EAAB00"/>
              </a:solidFill>
              <a:latin typeface="Calibri Light" panose="020F0302020204030204" pitchFamily="34" charset="0"/>
            </a:endParaRPr>
          </a:p>
          <a:p>
            <a:pPr marL="0" indent="0">
              <a:buNone/>
            </a:pPr>
            <a:endParaRPr lang="en-US" sz="2800" dirty="0" smtClean="0">
              <a:solidFill>
                <a:srgbClr val="EAAB00"/>
              </a:solidFill>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657141"/>
            <a:ext cx="533400" cy="666750"/>
          </a:xfrm>
          <a:prstGeom prst="rect">
            <a:avLst/>
          </a:prstGeom>
        </p:spPr>
      </p:pic>
      <p:sp>
        <p:nvSpPr>
          <p:cNvPr id="5" name="TextBox 4"/>
          <p:cNvSpPr txBox="1"/>
          <p:nvPr/>
        </p:nvSpPr>
        <p:spPr>
          <a:xfrm>
            <a:off x="2286000" y="5728906"/>
            <a:ext cx="5410200" cy="523220"/>
          </a:xfrm>
          <a:prstGeom prst="rect">
            <a:avLst/>
          </a:prstGeom>
          <a:noFill/>
        </p:spPr>
        <p:txBody>
          <a:bodyPr wrap="square" rtlCol="0">
            <a:spAutoFit/>
          </a:bodyPr>
          <a:lstStyle/>
          <a:p>
            <a:r>
              <a:rPr lang="en-US" sz="2800" dirty="0" smtClean="0">
                <a:solidFill>
                  <a:srgbClr val="009DD8"/>
                </a:solidFill>
                <a:latin typeface="Calibri Light" panose="020F0302020204030204" pitchFamily="34" charset="0"/>
              </a:rPr>
              <a:t>www.stem-scholarships.kent.edu</a:t>
            </a:r>
            <a:endParaRPr lang="en-US" sz="2800" dirty="0">
              <a:solidFill>
                <a:srgbClr val="009DD8"/>
              </a:solidFill>
              <a:latin typeface="Calibri Light" panose="020F0302020204030204" pitchFamily="34" charset="0"/>
            </a:endParaRPr>
          </a:p>
        </p:txBody>
      </p:sp>
      <p:pic>
        <p:nvPicPr>
          <p:cNvPr id="1026" name="Picture 2" descr="NS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57625"/>
            <a:ext cx="1600200" cy="157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60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Becas</a:t>
            </a:r>
            <a:r>
              <a:rPr lang="en-US" sz="5400" dirty="0" smtClean="0">
                <a:latin typeface="Calibri Light" panose="020F0302020204030204" pitchFamily="34" charset="0"/>
              </a:rPr>
              <a:t> de</a:t>
            </a:r>
            <a:r>
              <a:rPr lang="en-US" sz="5400" dirty="0" smtClean="0">
                <a:solidFill>
                  <a:srgbClr val="002664"/>
                </a:solidFill>
                <a:latin typeface="Calibri Light" panose="020F0302020204030204" pitchFamily="34" charset="0"/>
              </a:rPr>
              <a:t> </a:t>
            </a:r>
            <a:r>
              <a:rPr lang="en-US" sz="5400" dirty="0" err="1" smtClean="0">
                <a:solidFill>
                  <a:srgbClr val="002664"/>
                </a:solidFill>
                <a:latin typeface="Calibri Light" panose="020F0302020204030204" pitchFamily="34" charset="0"/>
              </a:rPr>
              <a:t>Atletismo</a:t>
            </a:r>
            <a:endParaRPr lang="en-US" sz="5400" dirty="0">
              <a:latin typeface="Calibri Light" panose="020F03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209660"/>
            <a:ext cx="2292927" cy="175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6711" b="33693"/>
          <a:stretch/>
        </p:blipFill>
        <p:spPr>
          <a:xfrm>
            <a:off x="6107499" y="2209800"/>
            <a:ext cx="2295144" cy="1750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4428" y="4247271"/>
            <a:ext cx="2295144" cy="1669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4247271"/>
            <a:ext cx="2295144" cy="1669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4247271"/>
            <a:ext cx="2295144" cy="1669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7784" t="8669" r="6648" b="49395"/>
          <a:stretch/>
        </p:blipFill>
        <p:spPr>
          <a:xfrm>
            <a:off x="3424428" y="2209800"/>
            <a:ext cx="2295144" cy="1750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700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fltVal val="0"/>
                                          </p:val>
                                        </p:tav>
                                        <p:tav tm="100000">
                                          <p:val>
                                            <p:strVal val="#ppt_w"/>
                                          </p:val>
                                        </p:tav>
                                      </p:tavLst>
                                    </p:anim>
                                    <p:anim calcmode="lin" valueType="num">
                                      <p:cBhvr>
                                        <p:cTn id="20" dur="750" fill="hold"/>
                                        <p:tgtEl>
                                          <p:spTgt spid="5"/>
                                        </p:tgtEl>
                                        <p:attrNameLst>
                                          <p:attrName>ppt_h</p:attrName>
                                        </p:attrNameLst>
                                      </p:cBhvr>
                                      <p:tavLst>
                                        <p:tav tm="0">
                                          <p:val>
                                            <p:fltVal val="0"/>
                                          </p:val>
                                        </p:tav>
                                        <p:tav tm="100000">
                                          <p:val>
                                            <p:strVal val="#ppt_h"/>
                                          </p:val>
                                        </p:tav>
                                      </p:tavLst>
                                    </p:anim>
                                    <p:animEffect transition="in" filter="fade">
                                      <p:cBhvr>
                                        <p:cTn id="21" dur="750"/>
                                        <p:tgtEl>
                                          <p:spTgt spid="5"/>
                                        </p:tgtEl>
                                      </p:cBhvr>
                                    </p:animEffect>
                                  </p:childTnLst>
                                </p:cTn>
                              </p:par>
                            </p:childTnLst>
                          </p:cTn>
                        </p:par>
                        <p:par>
                          <p:cTn id="22" fill="hold">
                            <p:stCondLst>
                              <p:cond delay="175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25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par>
                          <p:cTn id="34" fill="hold">
                            <p:stCondLst>
                              <p:cond delay="275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latin typeface="Calibri Light" panose="020F0302020204030204" pitchFamily="34" charset="0"/>
              </a:rPr>
              <a:t>Becas</a:t>
            </a:r>
            <a:r>
              <a:rPr lang="en-US" sz="5400" dirty="0">
                <a:latin typeface="Calibri Light" panose="020F0302020204030204" pitchFamily="34" charset="0"/>
              </a:rPr>
              <a:t> de</a:t>
            </a:r>
            <a:r>
              <a:rPr lang="en-US" sz="5400" dirty="0">
                <a:solidFill>
                  <a:srgbClr val="002664"/>
                </a:solidFill>
                <a:latin typeface="Calibri Light" panose="020F0302020204030204" pitchFamily="34" charset="0"/>
              </a:rPr>
              <a:t> </a:t>
            </a:r>
            <a:r>
              <a:rPr lang="en-US" sz="5400" dirty="0" err="1">
                <a:solidFill>
                  <a:srgbClr val="002664"/>
                </a:solidFill>
                <a:latin typeface="Calibri Light" panose="020F0302020204030204" pitchFamily="34" charset="0"/>
              </a:rPr>
              <a:t>Atletismo</a:t>
            </a:r>
            <a:endParaRPr lang="en-US" sz="5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418" y="2133600"/>
            <a:ext cx="4267200" cy="283987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057400" y="5473871"/>
            <a:ext cx="597036" cy="749471"/>
          </a:xfrm>
          <a:prstGeom prst="rect">
            <a:avLst/>
          </a:prstGeom>
        </p:spPr>
      </p:pic>
      <p:sp>
        <p:nvSpPr>
          <p:cNvPr id="5" name="TextBox 4"/>
          <p:cNvSpPr txBox="1"/>
          <p:nvPr/>
        </p:nvSpPr>
        <p:spPr>
          <a:xfrm>
            <a:off x="2675218" y="5586996"/>
            <a:ext cx="3938579" cy="523220"/>
          </a:xfrm>
          <a:prstGeom prst="rect">
            <a:avLst/>
          </a:prstGeom>
          <a:noFill/>
        </p:spPr>
        <p:txBody>
          <a:bodyPr wrap="none" rtlCol="0">
            <a:spAutoFit/>
          </a:bodyPr>
          <a:lstStyle/>
          <a:p>
            <a:r>
              <a:rPr lang="en-US" sz="2800" dirty="0" smtClean="0">
                <a:solidFill>
                  <a:srgbClr val="009DD8"/>
                </a:solidFill>
              </a:rPr>
              <a:t>www.kentstatesports.com</a:t>
            </a:r>
            <a:endParaRPr lang="en-US" sz="2800" dirty="0">
              <a:solidFill>
                <a:srgbClr val="009DD8"/>
              </a:solidFill>
            </a:endParaRPr>
          </a:p>
        </p:txBody>
      </p:sp>
      <p:sp>
        <p:nvSpPr>
          <p:cNvPr id="6" name="Content Placeholder 2"/>
          <p:cNvSpPr txBox="1">
            <a:spLocks/>
          </p:cNvSpPr>
          <p:nvPr/>
        </p:nvSpPr>
        <p:spPr>
          <a:xfrm>
            <a:off x="4953000" y="2562779"/>
            <a:ext cx="4038600" cy="259079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t>NCAA </a:t>
            </a:r>
            <a:r>
              <a:rPr lang="en-US" sz="2400" dirty="0" err="1" smtClean="0"/>
              <a:t>División</a:t>
            </a:r>
            <a:r>
              <a:rPr lang="en-US" sz="2400" dirty="0" smtClean="0"/>
              <a:t> I</a:t>
            </a:r>
          </a:p>
          <a:p>
            <a:pPr marL="0" indent="0" algn="ctr">
              <a:buFont typeface="Arial" panose="020B0604020202020204" pitchFamily="34" charset="0"/>
              <a:buNone/>
            </a:pPr>
            <a:endParaRPr lang="en-US" sz="1800" dirty="0" smtClean="0"/>
          </a:p>
          <a:p>
            <a:pPr marL="0" indent="0" algn="ctr">
              <a:buFont typeface="Arial" panose="020B0604020202020204" pitchFamily="34" charset="0"/>
              <a:buNone/>
            </a:pPr>
            <a:r>
              <a:rPr lang="en-US" sz="2400" dirty="0" err="1" smtClean="0"/>
              <a:t>Completar</a:t>
            </a:r>
            <a:endParaRPr lang="en-US" sz="2400" dirty="0" smtClean="0"/>
          </a:p>
          <a:p>
            <a:pPr marL="0" indent="0" algn="ctr">
              <a:buFont typeface="Arial" panose="020B0604020202020204" pitchFamily="34" charset="0"/>
              <a:buNone/>
            </a:pPr>
            <a:r>
              <a:rPr lang="en-US" sz="2400" dirty="0"/>
              <a:t>e</a:t>
            </a:r>
            <a:r>
              <a:rPr lang="en-US" sz="2400" dirty="0" smtClean="0"/>
              <a:t>l </a:t>
            </a:r>
            <a:r>
              <a:rPr lang="en-US" sz="2400" dirty="0" err="1" smtClean="0"/>
              <a:t>perfil</a:t>
            </a:r>
            <a:r>
              <a:rPr lang="en-US" sz="2400" dirty="0" smtClean="0"/>
              <a:t> de </a:t>
            </a:r>
          </a:p>
          <a:p>
            <a:pPr marL="0" indent="0" algn="ctr">
              <a:buFont typeface="Arial" panose="020B0604020202020204" pitchFamily="34" charset="0"/>
              <a:buNone/>
            </a:pPr>
            <a:r>
              <a:rPr lang="en-US" dirty="0" err="1" smtClean="0">
                <a:solidFill>
                  <a:srgbClr val="EAAB00"/>
                </a:solidFill>
              </a:rPr>
              <a:t>reclutamiento</a:t>
            </a:r>
            <a:endParaRPr lang="en-US" sz="2400" dirty="0"/>
          </a:p>
        </p:txBody>
      </p:sp>
    </p:spTree>
    <p:extLst>
      <p:ext uri="{BB962C8B-B14F-4D97-AF65-F5344CB8AC3E}">
        <p14:creationId xmlns:p14="http://schemas.microsoft.com/office/powerpoint/2010/main" val="54991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18"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ctrTitle"/>
          </p:nvPr>
        </p:nvSpPr>
        <p:spPr>
          <a:xfrm>
            <a:off x="690418" y="206375"/>
            <a:ext cx="7772400" cy="1470025"/>
          </a:xfrm>
        </p:spPr>
        <p:txBody>
          <a:bodyPr>
            <a:noAutofit/>
          </a:bodyPr>
          <a:lstStyle/>
          <a:p>
            <a:r>
              <a:rPr lang="en-US" sz="7200" dirty="0" smtClean="0">
                <a:solidFill>
                  <a:schemeClr val="bg1"/>
                </a:solidFill>
              </a:rPr>
              <a:t>¡</a:t>
            </a:r>
            <a:r>
              <a:rPr lang="en-US" sz="7200" dirty="0" err="1" smtClean="0">
                <a:solidFill>
                  <a:schemeClr val="bg1"/>
                </a:solidFill>
              </a:rPr>
              <a:t>Felicidades</a:t>
            </a:r>
            <a:r>
              <a:rPr lang="en-US" sz="7200" dirty="0" smtClean="0">
                <a:solidFill>
                  <a:schemeClr val="bg1"/>
                </a:solidFill>
              </a:rPr>
              <a:t>!</a:t>
            </a:r>
            <a:endParaRPr lang="en-US" sz="7200" dirty="0">
              <a:solidFill>
                <a:schemeClr val="bg1"/>
              </a:solidFill>
            </a:endParaRPr>
          </a:p>
        </p:txBody>
      </p:sp>
      <p:sp>
        <p:nvSpPr>
          <p:cNvPr id="5" name="Title 1"/>
          <p:cNvSpPr txBox="1">
            <a:spLocks/>
          </p:cNvSpPr>
          <p:nvPr/>
        </p:nvSpPr>
        <p:spPr>
          <a:xfrm>
            <a:off x="233218" y="1524000"/>
            <a:ext cx="8686800" cy="487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err="1" smtClean="0">
                <a:solidFill>
                  <a:schemeClr val="bg1"/>
                </a:solidFill>
              </a:rPr>
              <a:t>Pasos</a:t>
            </a:r>
            <a:r>
              <a:rPr lang="en-US" sz="3600" dirty="0" smtClean="0">
                <a:solidFill>
                  <a:schemeClr val="bg1"/>
                </a:solidFill>
              </a:rPr>
              <a:t> a </a:t>
            </a:r>
            <a:r>
              <a:rPr lang="en-US" sz="3600" dirty="0" err="1" smtClean="0">
                <a:solidFill>
                  <a:schemeClr val="bg1"/>
                </a:solidFill>
              </a:rPr>
              <a:t>seguir</a:t>
            </a:r>
            <a:r>
              <a:rPr lang="en-US" sz="3600" dirty="0" smtClean="0">
                <a:solidFill>
                  <a:schemeClr val="bg1"/>
                </a:solidFill>
              </a:rPr>
              <a:t>:</a:t>
            </a:r>
          </a:p>
          <a:p>
            <a:pPr algn="l"/>
            <a:endParaRPr lang="en-US" sz="2000" dirty="0">
              <a:solidFill>
                <a:schemeClr val="bg1"/>
              </a:solidFill>
            </a:endParaRPr>
          </a:p>
          <a:p>
            <a:pPr marL="342900" indent="-342900" algn="l">
              <a:buClr>
                <a:srgbClr val="EAAB00"/>
              </a:buClr>
              <a:buSzPct val="150000"/>
              <a:buFont typeface="Arial" panose="020B0604020202020204" pitchFamily="34" charset="0"/>
              <a:buChar char="•"/>
            </a:pPr>
            <a:r>
              <a:rPr lang="en-US" sz="2400" dirty="0" err="1" smtClean="0">
                <a:solidFill>
                  <a:schemeClr val="bg1"/>
                </a:solidFill>
              </a:rPr>
              <a:t>Confirmar</a:t>
            </a:r>
            <a:r>
              <a:rPr lang="en-US" sz="2400" dirty="0" smtClean="0">
                <a:solidFill>
                  <a:schemeClr val="bg1"/>
                </a:solidFill>
              </a:rPr>
              <a:t> </a:t>
            </a:r>
            <a:r>
              <a:rPr lang="en-US" sz="2400" dirty="0" err="1" smtClean="0">
                <a:solidFill>
                  <a:schemeClr val="bg1"/>
                </a:solidFill>
              </a:rPr>
              <a:t>matrícula</a:t>
            </a:r>
            <a:r>
              <a:rPr lang="en-US" sz="2400" dirty="0" smtClean="0">
                <a:solidFill>
                  <a:schemeClr val="bg1"/>
                </a:solidFill>
              </a:rPr>
              <a:t> </a:t>
            </a:r>
            <a:r>
              <a:rPr lang="en-US" sz="2400" dirty="0" err="1" smtClean="0">
                <a:solidFill>
                  <a:schemeClr val="bg1"/>
                </a:solidFill>
              </a:rPr>
              <a:t>en</a:t>
            </a:r>
            <a:r>
              <a:rPr lang="en-US" sz="2400" dirty="0" smtClean="0">
                <a:solidFill>
                  <a:schemeClr val="bg1"/>
                </a:solidFill>
              </a:rPr>
              <a:t> o antes del 1ro de mayo (</a:t>
            </a:r>
            <a:r>
              <a:rPr lang="en-US" sz="2400" dirty="0" err="1" smtClean="0">
                <a:solidFill>
                  <a:schemeClr val="bg1"/>
                </a:solidFill>
              </a:rPr>
              <a:t>pagar</a:t>
            </a:r>
            <a:r>
              <a:rPr lang="en-US" sz="2400" dirty="0" smtClean="0">
                <a:solidFill>
                  <a:schemeClr val="bg1"/>
                </a:solidFill>
              </a:rPr>
              <a:t> la </a:t>
            </a:r>
            <a:r>
              <a:rPr lang="en-US" sz="2400" dirty="0" err="1" smtClean="0">
                <a:solidFill>
                  <a:schemeClr val="bg1"/>
                </a:solidFill>
              </a:rPr>
              <a:t>cuota</a:t>
            </a:r>
            <a:r>
              <a:rPr lang="en-US" sz="2400" dirty="0" smtClean="0">
                <a:solidFill>
                  <a:schemeClr val="bg1"/>
                </a:solidFill>
              </a:rPr>
              <a:t> de </a:t>
            </a:r>
            <a:r>
              <a:rPr lang="en-US" sz="2400" dirty="0" err="1" smtClean="0">
                <a:solidFill>
                  <a:schemeClr val="bg1"/>
                </a:solidFill>
              </a:rPr>
              <a:t>matrícula</a:t>
            </a:r>
            <a:r>
              <a:rPr lang="en-US" sz="2400" dirty="0" smtClean="0">
                <a:solidFill>
                  <a:schemeClr val="bg1"/>
                </a:solidFill>
              </a:rPr>
              <a:t>)</a:t>
            </a:r>
          </a:p>
          <a:p>
            <a:pPr algn="l">
              <a:buClr>
                <a:srgbClr val="EAAB00"/>
              </a:buClr>
              <a:buSzPct val="150000"/>
            </a:pPr>
            <a:endParaRPr lang="en-US" sz="2400" dirty="0" smtClean="0">
              <a:solidFill>
                <a:schemeClr val="bg1"/>
              </a:solidFill>
            </a:endParaRPr>
          </a:p>
          <a:p>
            <a:pPr marL="342900" indent="-342900" algn="l">
              <a:buClr>
                <a:srgbClr val="EAAB00"/>
              </a:buClr>
              <a:buSzPct val="150000"/>
              <a:buFont typeface="Arial" panose="020B0604020202020204" pitchFamily="34" charset="0"/>
              <a:buChar char="•"/>
            </a:pPr>
            <a:r>
              <a:rPr lang="en-US" sz="2400" dirty="0" err="1" smtClean="0">
                <a:solidFill>
                  <a:schemeClr val="bg1"/>
                </a:solidFill>
              </a:rPr>
              <a:t>Aplicar</a:t>
            </a:r>
            <a:r>
              <a:rPr lang="en-US" sz="2400" dirty="0" smtClean="0">
                <a:solidFill>
                  <a:schemeClr val="bg1"/>
                </a:solidFill>
              </a:rPr>
              <a:t> para </a:t>
            </a:r>
            <a:r>
              <a:rPr lang="en-US" sz="2400" dirty="0" err="1" smtClean="0">
                <a:solidFill>
                  <a:schemeClr val="bg1"/>
                </a:solidFill>
              </a:rPr>
              <a:t>alojamiento</a:t>
            </a:r>
            <a:r>
              <a:rPr lang="en-US" sz="2400" dirty="0" smtClean="0">
                <a:solidFill>
                  <a:schemeClr val="bg1"/>
                </a:solidFill>
              </a:rPr>
              <a:t> </a:t>
            </a:r>
            <a:r>
              <a:rPr lang="en-US" sz="2400" dirty="0" err="1" smtClean="0">
                <a:solidFill>
                  <a:schemeClr val="bg1"/>
                </a:solidFill>
              </a:rPr>
              <a:t>en</a:t>
            </a:r>
            <a:r>
              <a:rPr lang="en-US" sz="2400" dirty="0" smtClean="0">
                <a:solidFill>
                  <a:schemeClr val="bg1"/>
                </a:solidFill>
              </a:rPr>
              <a:t> el </a:t>
            </a:r>
            <a:r>
              <a:rPr lang="en-US" sz="2400" dirty="0" err="1" smtClean="0">
                <a:solidFill>
                  <a:schemeClr val="bg1"/>
                </a:solidFill>
              </a:rPr>
              <a:t>recinto</a:t>
            </a:r>
            <a:r>
              <a:rPr lang="en-US" sz="2400" dirty="0" smtClean="0">
                <a:solidFill>
                  <a:schemeClr val="bg1"/>
                </a:solidFill>
              </a:rPr>
              <a:t> o </a:t>
            </a:r>
            <a:r>
              <a:rPr lang="en-US" sz="2400" dirty="0" err="1">
                <a:solidFill>
                  <a:schemeClr val="bg1"/>
                </a:solidFill>
              </a:rPr>
              <a:t>s</a:t>
            </a:r>
            <a:r>
              <a:rPr lang="en-US" sz="2400" dirty="0" err="1" smtClean="0">
                <a:solidFill>
                  <a:schemeClr val="bg1"/>
                </a:solidFill>
              </a:rPr>
              <a:t>ometer</a:t>
            </a:r>
            <a:r>
              <a:rPr lang="en-US" sz="2400" dirty="0" smtClean="0">
                <a:solidFill>
                  <a:schemeClr val="bg1"/>
                </a:solidFill>
              </a:rPr>
              <a:t> Commuter Exemption (para </a:t>
            </a:r>
            <a:r>
              <a:rPr lang="en-US" sz="2400" dirty="0" err="1" smtClean="0">
                <a:solidFill>
                  <a:schemeClr val="bg1"/>
                </a:solidFill>
              </a:rPr>
              <a:t>estudiantes</a:t>
            </a:r>
            <a:r>
              <a:rPr lang="en-US" sz="2400" dirty="0" smtClean="0">
                <a:solidFill>
                  <a:schemeClr val="bg1"/>
                </a:solidFill>
              </a:rPr>
              <a:t> </a:t>
            </a:r>
            <a:r>
              <a:rPr lang="en-US" sz="2400" dirty="0" err="1" smtClean="0">
                <a:solidFill>
                  <a:schemeClr val="bg1"/>
                </a:solidFill>
              </a:rPr>
              <a:t>que</a:t>
            </a:r>
            <a:r>
              <a:rPr lang="en-US" sz="2400" dirty="0" smtClean="0">
                <a:solidFill>
                  <a:schemeClr val="bg1"/>
                </a:solidFill>
              </a:rPr>
              <a:t> </a:t>
            </a:r>
            <a:r>
              <a:rPr lang="en-US" sz="2400" dirty="0" err="1" smtClean="0">
                <a:solidFill>
                  <a:schemeClr val="bg1"/>
                </a:solidFill>
              </a:rPr>
              <a:t>vivirán</a:t>
            </a:r>
            <a:r>
              <a:rPr lang="en-US" sz="2400" dirty="0" smtClean="0">
                <a:solidFill>
                  <a:schemeClr val="bg1"/>
                </a:solidFill>
              </a:rPr>
              <a:t> con </a:t>
            </a:r>
            <a:r>
              <a:rPr lang="en-US" sz="2400" dirty="0" err="1" smtClean="0">
                <a:solidFill>
                  <a:schemeClr val="bg1"/>
                </a:solidFill>
              </a:rPr>
              <a:t>sus</a:t>
            </a:r>
            <a:r>
              <a:rPr lang="en-US" sz="2400" dirty="0" smtClean="0">
                <a:solidFill>
                  <a:schemeClr val="bg1"/>
                </a:solidFill>
              </a:rPr>
              <a:t> padres)</a:t>
            </a:r>
          </a:p>
          <a:p>
            <a:pPr algn="l">
              <a:buClr>
                <a:srgbClr val="EAAB00"/>
              </a:buClr>
              <a:buSzPct val="150000"/>
            </a:pPr>
            <a:r>
              <a:rPr lang="en-US" sz="2400" dirty="0" smtClean="0">
                <a:solidFill>
                  <a:schemeClr val="bg1"/>
                </a:solidFill>
              </a:rPr>
              <a:t>     </a:t>
            </a:r>
            <a:r>
              <a:rPr lang="en-US" sz="2400" dirty="0" err="1" smtClean="0">
                <a:solidFill>
                  <a:schemeClr val="bg1"/>
                </a:solidFill>
              </a:rPr>
              <a:t>disponible</a:t>
            </a:r>
            <a:r>
              <a:rPr lang="en-US" sz="2400" dirty="0" smtClean="0">
                <a:solidFill>
                  <a:schemeClr val="bg1"/>
                </a:solidFill>
              </a:rPr>
              <a:t> </a:t>
            </a:r>
            <a:r>
              <a:rPr lang="en-US" sz="2400" dirty="0" err="1" smtClean="0">
                <a:solidFill>
                  <a:schemeClr val="bg1"/>
                </a:solidFill>
              </a:rPr>
              <a:t>desde</a:t>
            </a:r>
            <a:r>
              <a:rPr lang="en-US" sz="2400" dirty="0">
                <a:solidFill>
                  <a:schemeClr val="bg1"/>
                </a:solidFill>
              </a:rPr>
              <a:t> </a:t>
            </a:r>
            <a:r>
              <a:rPr lang="en-US" sz="2400" dirty="0" smtClean="0">
                <a:solidFill>
                  <a:schemeClr val="bg1"/>
                </a:solidFill>
              </a:rPr>
              <a:t>el 1ro de </a:t>
            </a:r>
            <a:r>
              <a:rPr lang="en-US" sz="2400" dirty="0" err="1" smtClean="0">
                <a:solidFill>
                  <a:schemeClr val="bg1"/>
                </a:solidFill>
              </a:rPr>
              <a:t>febrero</a:t>
            </a:r>
            <a:endParaRPr lang="en-US" sz="2400" dirty="0" smtClean="0">
              <a:solidFill>
                <a:schemeClr val="bg1"/>
              </a:solidFill>
            </a:endParaRPr>
          </a:p>
          <a:p>
            <a:pPr algn="l">
              <a:buClr>
                <a:srgbClr val="EAAB00"/>
              </a:buClr>
              <a:buSzPct val="150000"/>
            </a:pPr>
            <a:endParaRPr lang="en-US" sz="2400" dirty="0" smtClean="0">
              <a:solidFill>
                <a:schemeClr val="bg1"/>
              </a:solidFill>
            </a:endParaRPr>
          </a:p>
          <a:p>
            <a:pPr marL="342900" indent="-342900" algn="l">
              <a:buClr>
                <a:srgbClr val="EAAB00"/>
              </a:buClr>
              <a:buSzPct val="150000"/>
              <a:buFont typeface="Arial" panose="020B0604020202020204" pitchFamily="34" charset="0"/>
              <a:buChar char="•"/>
            </a:pPr>
            <a:r>
              <a:rPr lang="en-US" sz="2400" dirty="0" err="1" smtClean="0">
                <a:solidFill>
                  <a:schemeClr val="bg1"/>
                </a:solidFill>
              </a:rPr>
              <a:t>Asistir</a:t>
            </a:r>
            <a:r>
              <a:rPr lang="en-US" sz="2400" dirty="0" smtClean="0">
                <a:solidFill>
                  <a:schemeClr val="bg1"/>
                </a:solidFill>
              </a:rPr>
              <a:t> a un Golden Flash Day (</a:t>
            </a:r>
            <a:r>
              <a:rPr lang="en-US" sz="2400" dirty="0" err="1" smtClean="0">
                <a:solidFill>
                  <a:schemeClr val="bg1"/>
                </a:solidFill>
              </a:rPr>
              <a:t>febrero</a:t>
            </a:r>
            <a:r>
              <a:rPr lang="en-US" sz="2400" dirty="0" smtClean="0">
                <a:solidFill>
                  <a:schemeClr val="bg1"/>
                </a:solidFill>
              </a:rPr>
              <a:t> - </a:t>
            </a:r>
            <a:r>
              <a:rPr lang="en-US" sz="2400" dirty="0" err="1" smtClean="0">
                <a:solidFill>
                  <a:schemeClr val="bg1"/>
                </a:solidFill>
              </a:rPr>
              <a:t>april</a:t>
            </a:r>
            <a:r>
              <a:rPr lang="en-US" sz="2400" dirty="0" smtClean="0">
                <a:solidFill>
                  <a:schemeClr val="bg1"/>
                </a:solidFill>
              </a:rPr>
              <a:t>)</a:t>
            </a:r>
          </a:p>
          <a:p>
            <a:pPr algn="l">
              <a:buClr>
                <a:srgbClr val="EAAB00"/>
              </a:buClr>
              <a:buSzPct val="150000"/>
            </a:pPr>
            <a:endParaRPr lang="en-US" sz="2400" dirty="0" smtClean="0">
              <a:solidFill>
                <a:schemeClr val="bg1"/>
              </a:solidFill>
            </a:endParaRPr>
          </a:p>
          <a:p>
            <a:pPr marL="342900" indent="-342900" algn="l">
              <a:buClr>
                <a:srgbClr val="EAAB00"/>
              </a:buClr>
              <a:buSzPct val="150000"/>
              <a:buFont typeface="Arial" panose="020B0604020202020204" pitchFamily="34" charset="0"/>
              <a:buChar char="•"/>
            </a:pPr>
            <a:r>
              <a:rPr lang="en-US" sz="2400" dirty="0" err="1" smtClean="0">
                <a:solidFill>
                  <a:schemeClr val="bg1"/>
                </a:solidFill>
              </a:rPr>
              <a:t>Registrarse</a:t>
            </a:r>
            <a:r>
              <a:rPr lang="en-US" sz="2400" dirty="0" smtClean="0">
                <a:solidFill>
                  <a:schemeClr val="bg1"/>
                </a:solidFill>
              </a:rPr>
              <a:t> para </a:t>
            </a:r>
            <a:r>
              <a:rPr lang="en-US" sz="2400" dirty="0" err="1" smtClean="0">
                <a:solidFill>
                  <a:schemeClr val="bg1"/>
                </a:solidFill>
              </a:rPr>
              <a:t>asistir</a:t>
            </a:r>
            <a:r>
              <a:rPr lang="en-US" sz="2400" dirty="0" smtClean="0">
                <a:solidFill>
                  <a:schemeClr val="bg1"/>
                </a:solidFill>
              </a:rPr>
              <a:t> a Destination Kent State: Advising &amp; Registration (DKS) </a:t>
            </a:r>
            <a:r>
              <a:rPr lang="en-US" sz="2400" dirty="0" err="1" smtClean="0">
                <a:solidFill>
                  <a:schemeClr val="bg1"/>
                </a:solidFill>
              </a:rPr>
              <a:t>disponible</a:t>
            </a:r>
            <a:r>
              <a:rPr lang="en-US" sz="2400" dirty="0" smtClean="0">
                <a:solidFill>
                  <a:schemeClr val="bg1"/>
                </a:solidFill>
              </a:rPr>
              <a:t> </a:t>
            </a:r>
            <a:r>
              <a:rPr lang="en-US" sz="2400" dirty="0" err="1" smtClean="0">
                <a:solidFill>
                  <a:schemeClr val="bg1"/>
                </a:solidFill>
              </a:rPr>
              <a:t>desde</a:t>
            </a:r>
            <a:r>
              <a:rPr lang="en-US" sz="2400" dirty="0" smtClean="0">
                <a:solidFill>
                  <a:schemeClr val="bg1"/>
                </a:solidFill>
              </a:rPr>
              <a:t> el 1ro de </a:t>
            </a:r>
            <a:r>
              <a:rPr lang="en-US" sz="2400" dirty="0" err="1" smtClean="0">
                <a:solidFill>
                  <a:schemeClr val="bg1"/>
                </a:solidFill>
              </a:rPr>
              <a:t>marzo</a:t>
            </a:r>
            <a:endParaRPr lang="en-US" sz="2400" dirty="0">
              <a:solidFill>
                <a:schemeClr val="bg1"/>
              </a:solidFill>
            </a:endParaRPr>
          </a:p>
        </p:txBody>
      </p:sp>
    </p:spTree>
    <p:extLst>
      <p:ext uri="{BB962C8B-B14F-4D97-AF65-F5344CB8AC3E}">
        <p14:creationId xmlns:p14="http://schemas.microsoft.com/office/powerpoint/2010/main" val="2952855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1+#ppt_w/2"/>
                                          </p:val>
                                        </p:tav>
                                        <p:tav tm="100000">
                                          <p:val>
                                            <p:strVal val="#ppt_x"/>
                                          </p:val>
                                        </p:tav>
                                      </p:tavLst>
                                    </p:anim>
                                    <p:anim calcmode="lin" valueType="num">
                                      <p:cBhvr additive="base">
                                        <p:cTn id="17"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Programa</a:t>
            </a:r>
            <a:r>
              <a:rPr lang="en-US" sz="5400" dirty="0" smtClean="0">
                <a:latin typeface="Calibri Light" panose="020F0302020204030204" pitchFamily="34" charset="0"/>
              </a:rPr>
              <a:t> de </a:t>
            </a:r>
            <a:r>
              <a:rPr lang="en-US" sz="5400" dirty="0" err="1" smtClean="0">
                <a:latin typeface="Calibri Light" panose="020F0302020204030204" pitchFamily="34" charset="0"/>
              </a:rPr>
              <a:t>Igualar</a:t>
            </a:r>
            <a:r>
              <a:rPr lang="en-US" sz="5400" dirty="0" smtClean="0">
                <a:latin typeface="Calibri Light" panose="020F0302020204030204" pitchFamily="34" charset="0"/>
              </a:rPr>
              <a:t> </a:t>
            </a:r>
            <a:r>
              <a:rPr lang="en-US" sz="5400" smtClean="0">
                <a:latin typeface="Calibri Light" panose="020F0302020204030204" pitchFamily="34" charset="0"/>
              </a:rPr>
              <a:t>Becas</a:t>
            </a:r>
            <a:endParaRPr lang="en-US" sz="5400" dirty="0">
              <a:solidFill>
                <a:srgbClr val="002664"/>
              </a:solidFill>
              <a:latin typeface="Calibri Light" panose="020F0302020204030204" pitchFamily="34" charset="0"/>
            </a:endParaRPr>
          </a:p>
        </p:txBody>
      </p:sp>
      <p:sp>
        <p:nvSpPr>
          <p:cNvPr id="3" name="Content Placeholder 2"/>
          <p:cNvSpPr>
            <a:spLocks noGrp="1"/>
          </p:cNvSpPr>
          <p:nvPr>
            <p:ph sz="half" idx="1"/>
          </p:nvPr>
        </p:nvSpPr>
        <p:spPr>
          <a:xfrm>
            <a:off x="609600" y="2057400"/>
            <a:ext cx="8001000" cy="4343400"/>
          </a:xfrm>
        </p:spPr>
        <p:txBody>
          <a:bodyPr/>
          <a:lstStyle/>
          <a:p>
            <a:pPr marL="0" indent="0">
              <a:buNone/>
            </a:pPr>
            <a:r>
              <a:rPr lang="en-US" sz="2400" dirty="0" err="1" smtClean="0">
                <a:latin typeface="Calibri Light" panose="020F0302020204030204" pitchFamily="34" charset="0"/>
              </a:rPr>
              <a:t>Igualamos</a:t>
            </a:r>
            <a:r>
              <a:rPr lang="en-US" sz="2400" dirty="0" smtClean="0">
                <a:latin typeface="Calibri Light" panose="020F0302020204030204" pitchFamily="34" charset="0"/>
              </a:rPr>
              <a:t> </a:t>
            </a:r>
            <a:r>
              <a:rPr lang="en-US" dirty="0" err="1" smtClean="0">
                <a:solidFill>
                  <a:srgbClr val="FFC000"/>
                </a:solidFill>
                <a:latin typeface="Calibri Light" panose="020F0302020204030204" pitchFamily="34" charset="0"/>
              </a:rPr>
              <a:t>cualquier</a:t>
            </a:r>
            <a:r>
              <a:rPr lang="en-US" sz="2400" dirty="0" smtClean="0">
                <a:latin typeface="Calibri Light" panose="020F0302020204030204" pitchFamily="34" charset="0"/>
              </a:rPr>
              <a:t> </a:t>
            </a:r>
            <a:r>
              <a:rPr lang="en-US" sz="2400" dirty="0" err="1" smtClean="0">
                <a:latin typeface="Calibri Light" panose="020F0302020204030204" pitchFamily="34" charset="0"/>
              </a:rPr>
              <a:t>beca</a:t>
            </a:r>
            <a:r>
              <a:rPr lang="en-US" sz="2400" dirty="0" smtClean="0">
                <a:latin typeface="Calibri Light" panose="020F0302020204030204" pitchFamily="34" charset="0"/>
              </a:rPr>
              <a:t> </a:t>
            </a:r>
            <a:r>
              <a:rPr lang="en-US" sz="2400" dirty="0" err="1" smtClean="0">
                <a:latin typeface="Calibri Light" panose="020F0302020204030204" pitchFamily="34" charset="0"/>
              </a:rPr>
              <a:t>externa</a:t>
            </a:r>
            <a:r>
              <a:rPr lang="en-US" sz="2400" dirty="0" smtClean="0">
                <a:latin typeface="Calibri Light" panose="020F0302020204030204" pitchFamily="34" charset="0"/>
              </a:rPr>
              <a:t> hasta $1000</a:t>
            </a:r>
          </a:p>
          <a:p>
            <a:pPr marL="0" indent="0">
              <a:buNone/>
            </a:pPr>
            <a:endParaRPr lang="en-US" sz="1800" dirty="0">
              <a:latin typeface="Calibri Light" panose="020F0302020204030204" pitchFamily="34" charset="0"/>
            </a:endParaRPr>
          </a:p>
          <a:p>
            <a:pPr marL="0" indent="0">
              <a:buNone/>
            </a:pPr>
            <a:r>
              <a:rPr lang="en-US" sz="2400" dirty="0" smtClean="0">
                <a:solidFill>
                  <a:srgbClr val="FFC000"/>
                </a:solidFill>
                <a:latin typeface="Calibri Light" panose="020F0302020204030204" pitchFamily="34" charset="0"/>
              </a:rPr>
              <a:t>Para </a:t>
            </a:r>
            <a:r>
              <a:rPr lang="en-US" sz="2400" dirty="0" err="1" smtClean="0">
                <a:solidFill>
                  <a:srgbClr val="FFC000"/>
                </a:solidFill>
                <a:latin typeface="Calibri Light" panose="020F0302020204030204" pitchFamily="34" charset="0"/>
              </a:rPr>
              <a:t>estudiantes</a:t>
            </a:r>
            <a:r>
              <a:rPr lang="en-US" sz="2400" dirty="0" smtClean="0">
                <a:solidFill>
                  <a:srgbClr val="FFC000"/>
                </a:solidFill>
                <a:latin typeface="Calibri Light" panose="020F0302020204030204" pitchFamily="34" charset="0"/>
              </a:rPr>
              <a:t> de </a:t>
            </a:r>
            <a:r>
              <a:rPr lang="en-US" sz="2400" dirty="0" err="1" smtClean="0">
                <a:solidFill>
                  <a:srgbClr val="FFC000"/>
                </a:solidFill>
                <a:latin typeface="Calibri Light" panose="020F0302020204030204" pitchFamily="34" charset="0"/>
              </a:rPr>
              <a:t>nuevo</a:t>
            </a:r>
            <a:r>
              <a:rPr lang="en-US" sz="2400" dirty="0" smtClean="0">
                <a:solidFill>
                  <a:srgbClr val="FFC000"/>
                </a:solidFill>
                <a:latin typeface="Calibri Light" panose="020F0302020204030204" pitchFamily="34" charset="0"/>
              </a:rPr>
              <a:t> </a:t>
            </a:r>
            <a:r>
              <a:rPr lang="en-US" sz="2400" dirty="0" err="1" smtClean="0">
                <a:solidFill>
                  <a:srgbClr val="FFC000"/>
                </a:solidFill>
                <a:latin typeface="Calibri Light" panose="020F0302020204030204" pitchFamily="34" charset="0"/>
              </a:rPr>
              <a:t>ingregro</a:t>
            </a:r>
            <a:r>
              <a:rPr lang="en-US" sz="2400" dirty="0" smtClean="0">
                <a:solidFill>
                  <a:srgbClr val="FFC000"/>
                </a:solidFill>
                <a:latin typeface="Calibri Light" panose="020F0302020204030204" pitchFamily="34" charset="0"/>
              </a:rPr>
              <a:t> </a:t>
            </a:r>
            <a:r>
              <a:rPr lang="en-US" sz="2400" dirty="0" err="1" smtClean="0">
                <a:latin typeface="Calibri Light" panose="020F0302020204030204" pitchFamily="34" charset="0"/>
              </a:rPr>
              <a:t>matrículados</a:t>
            </a:r>
            <a:r>
              <a:rPr lang="en-US" sz="2400" dirty="0" smtClean="0">
                <a:latin typeface="Calibri Light" panose="020F0302020204030204" pitchFamily="34" charset="0"/>
              </a:rPr>
              <a:t> </a:t>
            </a:r>
          </a:p>
          <a:p>
            <a:pPr marL="0" indent="0">
              <a:buNone/>
            </a:pPr>
            <a:r>
              <a:rPr lang="en-US" sz="2400" dirty="0" smtClean="0">
                <a:latin typeface="Calibri Light" panose="020F0302020204030204" pitchFamily="34" charset="0"/>
              </a:rPr>
              <a:t>a </a:t>
            </a:r>
            <a:r>
              <a:rPr lang="en-US" sz="2400" dirty="0" err="1" smtClean="0">
                <a:latin typeface="Calibri Light" panose="020F0302020204030204" pitchFamily="34" charset="0"/>
              </a:rPr>
              <a:t>tiempo</a:t>
            </a:r>
            <a:r>
              <a:rPr lang="en-US" sz="2400" dirty="0" smtClean="0">
                <a:latin typeface="Calibri Light" panose="020F0302020204030204" pitchFamily="34" charset="0"/>
              </a:rPr>
              <a:t> </a:t>
            </a:r>
            <a:r>
              <a:rPr lang="en-US" sz="2400" dirty="0" err="1" smtClean="0">
                <a:latin typeface="Calibri Light" panose="020F0302020204030204" pitchFamily="34" charset="0"/>
              </a:rPr>
              <a:t>completo</a:t>
            </a:r>
            <a:r>
              <a:rPr lang="en-US" sz="2400" dirty="0" smtClean="0">
                <a:latin typeface="Calibri Light" panose="020F0302020204030204" pitchFamily="34" charset="0"/>
              </a:rPr>
              <a:t> </a:t>
            </a:r>
            <a:r>
              <a:rPr lang="en-US" sz="2400" dirty="0" err="1" smtClean="0">
                <a:latin typeface="Calibri Light" panose="020F0302020204030204" pitchFamily="34" charset="0"/>
              </a:rPr>
              <a:t>en</a:t>
            </a:r>
            <a:r>
              <a:rPr lang="en-US" sz="2400" dirty="0" smtClean="0">
                <a:latin typeface="Calibri Light" panose="020F0302020204030204" pitchFamily="34" charset="0"/>
              </a:rPr>
              <a:t> el </a:t>
            </a:r>
            <a:r>
              <a:rPr lang="en-US" sz="2400" dirty="0" err="1" smtClean="0">
                <a:latin typeface="Calibri Light" panose="020F0302020204030204" pitchFamily="34" charset="0"/>
              </a:rPr>
              <a:t>Recinto</a:t>
            </a:r>
            <a:r>
              <a:rPr lang="en-US" sz="2400" dirty="0" smtClean="0">
                <a:latin typeface="Calibri Light" panose="020F0302020204030204" pitchFamily="34" charset="0"/>
              </a:rPr>
              <a:t> de Kent</a:t>
            </a:r>
            <a:endParaRPr lang="en-US" dirty="0" smtClean="0">
              <a:solidFill>
                <a:srgbClr val="FFC000"/>
              </a:solidFill>
              <a:latin typeface="Calibri Light" panose="020F0302020204030204" pitchFamily="34" charset="0"/>
            </a:endParaRPr>
          </a:p>
          <a:p>
            <a:pPr marL="0" indent="0">
              <a:buNone/>
            </a:pPr>
            <a:endParaRPr lang="en-US" sz="1800" dirty="0">
              <a:latin typeface="Calibri Light" panose="020F0302020204030204" pitchFamily="34" charset="0"/>
            </a:endParaRPr>
          </a:p>
          <a:p>
            <a:pPr marL="0" indent="0">
              <a:buNone/>
            </a:pPr>
            <a:r>
              <a:rPr lang="en-US" dirty="0" err="1" smtClean="0">
                <a:solidFill>
                  <a:srgbClr val="FFC000"/>
                </a:solidFill>
                <a:latin typeface="Calibri Light" panose="020F0302020204030204" pitchFamily="34" charset="0"/>
              </a:rPr>
              <a:t>Completar</a:t>
            </a:r>
            <a:r>
              <a:rPr lang="en-US" dirty="0" smtClean="0">
                <a:solidFill>
                  <a:srgbClr val="FFC000"/>
                </a:solidFill>
                <a:latin typeface="Calibri Light" panose="020F0302020204030204" pitchFamily="34" charset="0"/>
              </a:rPr>
              <a:t> </a:t>
            </a:r>
            <a:r>
              <a:rPr lang="en-US" sz="2400" dirty="0" smtClean="0">
                <a:latin typeface="Calibri Light" panose="020F0302020204030204" pitchFamily="34" charset="0"/>
              </a:rPr>
              <a:t>la FAFSA</a:t>
            </a:r>
          </a:p>
          <a:p>
            <a:pPr marL="0" indent="0">
              <a:buNone/>
            </a:pPr>
            <a:endParaRPr lang="en-US" sz="1800" dirty="0">
              <a:latin typeface="Calibri Light" panose="020F0302020204030204" pitchFamily="34" charset="0"/>
            </a:endParaRPr>
          </a:p>
          <a:p>
            <a:pPr marL="0" indent="0">
              <a:buNone/>
            </a:pPr>
            <a:r>
              <a:rPr lang="en-US" sz="2400" dirty="0" smtClean="0">
                <a:latin typeface="Calibri Light" panose="020F0302020204030204" pitchFamily="34" charset="0"/>
              </a:rPr>
              <a:t>EFC de </a:t>
            </a:r>
            <a:r>
              <a:rPr lang="en-US" dirty="0" smtClean="0">
                <a:solidFill>
                  <a:srgbClr val="FFC000"/>
                </a:solidFill>
                <a:latin typeface="Calibri Light" panose="020F0302020204030204" pitchFamily="34" charset="0"/>
              </a:rPr>
              <a:t>8,000 o </a:t>
            </a:r>
            <a:r>
              <a:rPr lang="en-US" dirty="0" err="1" smtClean="0">
                <a:solidFill>
                  <a:srgbClr val="FFC000"/>
                </a:solidFill>
                <a:latin typeface="Calibri Light" panose="020F0302020204030204" pitchFamily="34" charset="0"/>
              </a:rPr>
              <a:t>menos</a:t>
            </a:r>
            <a:endParaRPr lang="en-US" dirty="0">
              <a:solidFill>
                <a:srgbClr val="FFC000"/>
              </a:solidFill>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971800"/>
            <a:ext cx="3610479" cy="3181794"/>
          </a:xfrm>
          <a:prstGeom prst="rect">
            <a:avLst/>
          </a:prstGeom>
        </p:spPr>
      </p:pic>
    </p:spTree>
    <p:extLst>
      <p:ext uri="{BB962C8B-B14F-4D97-AF65-F5344CB8AC3E}">
        <p14:creationId xmlns:p14="http://schemas.microsoft.com/office/powerpoint/2010/main" val="404653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00099"/>
            <a:ext cx="2590800" cy="1143000"/>
          </a:xfrm>
        </p:spPr>
        <p:txBody>
          <a:bodyPr>
            <a:normAutofit/>
          </a:bodyPr>
          <a:lstStyle/>
          <a:p>
            <a:r>
              <a:rPr lang="en-US" sz="3200" dirty="0" err="1" smtClean="0"/>
              <a:t>Ejemplo</a:t>
            </a:r>
            <a:r>
              <a:rPr lang="en-US" sz="3200" dirty="0" smtClean="0"/>
              <a:t>:</a:t>
            </a:r>
            <a:endParaRPr lang="en-US" sz="3200" dirty="0"/>
          </a:p>
        </p:txBody>
      </p:sp>
      <p:sp>
        <p:nvSpPr>
          <p:cNvPr id="3" name="Content Placeholder 2"/>
          <p:cNvSpPr>
            <a:spLocks noGrp="1"/>
          </p:cNvSpPr>
          <p:nvPr>
            <p:ph sz="half" idx="1"/>
          </p:nvPr>
        </p:nvSpPr>
        <p:spPr>
          <a:xfrm>
            <a:off x="381000" y="2133601"/>
            <a:ext cx="6400800" cy="4267200"/>
          </a:xfrm>
        </p:spPr>
        <p:txBody>
          <a:bodyPr/>
          <a:lstStyle/>
          <a:p>
            <a:pPr marL="0" indent="0">
              <a:buNone/>
            </a:pPr>
            <a:r>
              <a:rPr lang="en-US" dirty="0" smtClean="0"/>
              <a:t>Se </a:t>
            </a:r>
            <a:r>
              <a:rPr lang="en-US" dirty="0">
                <a:solidFill>
                  <a:srgbClr val="FFC000"/>
                </a:solidFill>
              </a:rPr>
              <a:t>d</a:t>
            </a:r>
            <a:r>
              <a:rPr lang="en-US" dirty="0" smtClean="0">
                <a:solidFill>
                  <a:srgbClr val="FFC000"/>
                </a:solidFill>
              </a:rPr>
              <a:t>ivide</a:t>
            </a:r>
            <a:r>
              <a:rPr lang="en-US" sz="2400" dirty="0" smtClean="0"/>
              <a:t> </a:t>
            </a:r>
            <a:r>
              <a:rPr lang="en-US" sz="2400" dirty="0" err="1" smtClean="0"/>
              <a:t>en</a:t>
            </a:r>
            <a:r>
              <a:rPr lang="en-US" sz="2400" dirty="0" smtClean="0"/>
              <a:t> </a:t>
            </a:r>
            <a:r>
              <a:rPr lang="en-US" sz="2400" dirty="0" err="1" smtClean="0"/>
              <a:t>partes</a:t>
            </a:r>
            <a:r>
              <a:rPr lang="en-US" sz="2400" dirty="0" smtClean="0"/>
              <a:t> </a:t>
            </a:r>
            <a:r>
              <a:rPr lang="en-US" sz="2400" dirty="0" err="1" smtClean="0"/>
              <a:t>iguales</a:t>
            </a:r>
            <a:r>
              <a:rPr lang="en-US" sz="2400" dirty="0" smtClean="0"/>
              <a:t> entre los </a:t>
            </a:r>
          </a:p>
          <a:p>
            <a:pPr marL="0" indent="0">
              <a:buNone/>
            </a:pPr>
            <a:r>
              <a:rPr lang="en-US" sz="2400" dirty="0" err="1" smtClean="0"/>
              <a:t>semestres</a:t>
            </a:r>
            <a:endParaRPr lang="en-US" sz="2400" dirty="0" smtClean="0"/>
          </a:p>
          <a:p>
            <a:pPr marL="0" indent="0">
              <a:buNone/>
            </a:pPr>
            <a:endParaRPr lang="en-US" sz="1800" dirty="0"/>
          </a:p>
          <a:p>
            <a:pPr marL="0" indent="0">
              <a:buNone/>
            </a:pPr>
            <a:r>
              <a:rPr lang="en-US" sz="2400" dirty="0" smtClean="0"/>
              <a:t>La </a:t>
            </a:r>
            <a:r>
              <a:rPr lang="en-US" sz="2400" dirty="0" err="1" smtClean="0"/>
              <a:t>cantidad</a:t>
            </a:r>
            <a:r>
              <a:rPr lang="en-US" sz="2400" dirty="0" smtClean="0"/>
              <a:t> </a:t>
            </a:r>
            <a:r>
              <a:rPr lang="en-US" sz="2400" dirty="0" err="1" smtClean="0"/>
              <a:t>igualada</a:t>
            </a:r>
            <a:r>
              <a:rPr lang="en-US" sz="2400" dirty="0" smtClean="0"/>
              <a:t> no </a:t>
            </a:r>
            <a:r>
              <a:rPr lang="en-US" sz="2400" dirty="0" err="1" smtClean="0"/>
              <a:t>es</a:t>
            </a:r>
            <a:r>
              <a:rPr lang="en-US" sz="2400" dirty="0" smtClean="0"/>
              <a:t> </a:t>
            </a:r>
            <a:r>
              <a:rPr lang="en-US" sz="2400" dirty="0" err="1" smtClean="0"/>
              <a:t>renovable</a:t>
            </a:r>
            <a:endParaRPr lang="en-US" sz="2400" dirty="0" smtClean="0"/>
          </a:p>
          <a:p>
            <a:pPr marL="0" indent="0">
              <a:buNone/>
            </a:pPr>
            <a:endParaRPr lang="en-US" sz="1800" dirty="0"/>
          </a:p>
          <a:p>
            <a:pPr marL="0" indent="0">
              <a:buNone/>
            </a:pPr>
            <a:r>
              <a:rPr lang="en-US" sz="2400" dirty="0" smtClean="0"/>
              <a:t>La </a:t>
            </a:r>
            <a:r>
              <a:rPr lang="en-US" sz="2400" dirty="0" err="1" smtClean="0"/>
              <a:t>aplicación</a:t>
            </a:r>
            <a:r>
              <a:rPr lang="en-US" sz="2400" dirty="0" smtClean="0"/>
              <a:t> </a:t>
            </a:r>
            <a:r>
              <a:rPr lang="en-US" dirty="0" err="1" smtClean="0">
                <a:solidFill>
                  <a:srgbClr val="FFC000"/>
                </a:solidFill>
              </a:rPr>
              <a:t>debe</a:t>
            </a:r>
            <a:r>
              <a:rPr lang="en-US" sz="2400" dirty="0" smtClean="0"/>
              <a:t> </a:t>
            </a:r>
            <a:r>
              <a:rPr lang="en-US" sz="2400" dirty="0" err="1" smtClean="0"/>
              <a:t>ser</a:t>
            </a:r>
            <a:r>
              <a:rPr lang="en-US" sz="2400" dirty="0" smtClean="0"/>
              <a:t> </a:t>
            </a:r>
            <a:r>
              <a:rPr lang="en-US" sz="2400" dirty="0" err="1" smtClean="0"/>
              <a:t>completada</a:t>
            </a:r>
            <a:r>
              <a:rPr lang="en-US" sz="2400" dirty="0" smtClean="0"/>
              <a:t> </a:t>
            </a:r>
            <a:r>
              <a:rPr lang="en-US" sz="2400" dirty="0" err="1" smtClean="0"/>
              <a:t>en</a:t>
            </a:r>
            <a:r>
              <a:rPr lang="en-US" sz="2400" dirty="0" smtClean="0"/>
              <a:t> o </a:t>
            </a:r>
          </a:p>
          <a:p>
            <a:pPr marL="0" indent="0">
              <a:buNone/>
            </a:pPr>
            <a:r>
              <a:rPr lang="en-US" sz="2400" dirty="0"/>
              <a:t>a</a:t>
            </a:r>
            <a:r>
              <a:rPr lang="en-US" sz="2400" dirty="0" smtClean="0"/>
              <a:t>ntes del 1ro de </a:t>
            </a:r>
            <a:r>
              <a:rPr lang="en-US" sz="2400" dirty="0" err="1" smtClean="0"/>
              <a:t>noviembre</a:t>
            </a:r>
            <a:r>
              <a:rPr lang="en-US" sz="2400" dirty="0" smtClean="0"/>
              <a:t> del 2016</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71209" y="5605127"/>
            <a:ext cx="597036" cy="749471"/>
          </a:xfrm>
          <a:prstGeom prst="rect">
            <a:avLst/>
          </a:prstGeom>
        </p:spPr>
      </p:pic>
      <p:sp>
        <p:nvSpPr>
          <p:cNvPr id="5" name="TextBox 4"/>
          <p:cNvSpPr txBox="1"/>
          <p:nvPr/>
        </p:nvSpPr>
        <p:spPr>
          <a:xfrm>
            <a:off x="1587638" y="5718252"/>
            <a:ext cx="6788782" cy="523220"/>
          </a:xfrm>
          <a:prstGeom prst="rect">
            <a:avLst/>
          </a:prstGeom>
          <a:noFill/>
        </p:spPr>
        <p:txBody>
          <a:bodyPr wrap="none" rtlCol="0">
            <a:spAutoFit/>
          </a:bodyPr>
          <a:lstStyle/>
          <a:p>
            <a:r>
              <a:rPr lang="en-US" sz="2800" dirty="0" smtClean="0">
                <a:solidFill>
                  <a:srgbClr val="009DD8"/>
                </a:solidFill>
              </a:rPr>
              <a:t>www.kent.edu/financialaid/scholarshipmatch</a:t>
            </a:r>
            <a:endParaRPr lang="en-US" sz="2800" dirty="0">
              <a:solidFill>
                <a:srgbClr val="009DD8"/>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16534">
            <a:off x="5783171" y="1609137"/>
            <a:ext cx="2702495" cy="3887546"/>
          </a:xfrm>
          <a:prstGeom prst="rect">
            <a:avLst/>
          </a:prstGeom>
        </p:spPr>
      </p:pic>
      <p:sp>
        <p:nvSpPr>
          <p:cNvPr id="7" name="TextBox 6"/>
          <p:cNvSpPr txBox="1"/>
          <p:nvPr/>
        </p:nvSpPr>
        <p:spPr>
          <a:xfrm rot="739084">
            <a:off x="6019752" y="2220245"/>
            <a:ext cx="2297424" cy="2893100"/>
          </a:xfrm>
          <a:prstGeom prst="rect">
            <a:avLst/>
          </a:prstGeom>
          <a:noFill/>
        </p:spPr>
        <p:txBody>
          <a:bodyPr wrap="none" rtlCol="0">
            <a:spAutoFit/>
          </a:bodyPr>
          <a:lstStyle/>
          <a:p>
            <a:r>
              <a:rPr lang="en-US" sz="1400" b="1" dirty="0" smtClean="0">
                <a:latin typeface="Bradley Hand ITC" panose="03070402050302030203" pitchFamily="66" charset="0"/>
              </a:rPr>
              <a:t>$500 </a:t>
            </a:r>
            <a:r>
              <a:rPr lang="en-US" sz="1400" b="1" dirty="0" err="1" smtClean="0">
                <a:latin typeface="Bradley Hand ITC" panose="03070402050302030203" pitchFamily="66" charset="0"/>
              </a:rPr>
              <a:t>Beca</a:t>
            </a:r>
            <a:r>
              <a:rPr lang="en-US" sz="1400" b="1" dirty="0" smtClean="0">
                <a:latin typeface="Bradley Hand ITC" panose="03070402050302030203" pitchFamily="66" charset="0"/>
              </a:rPr>
              <a:t> Club </a:t>
            </a:r>
            <a:r>
              <a:rPr lang="en-US" sz="1400" b="1" dirty="0" err="1" smtClean="0">
                <a:latin typeface="Bradley Hand ITC" panose="03070402050302030203" pitchFamily="66" charset="0"/>
              </a:rPr>
              <a:t>Rotario</a:t>
            </a:r>
            <a:endParaRPr lang="en-US" sz="1400" b="1" dirty="0" smtClean="0">
              <a:latin typeface="Bradley Hand ITC" panose="03070402050302030203" pitchFamily="66" charset="0"/>
            </a:endParaRPr>
          </a:p>
          <a:p>
            <a:r>
              <a:rPr lang="en-US" sz="1400" b="1" dirty="0" smtClean="0">
                <a:latin typeface="Bradley Hand ITC" panose="03070402050302030203" pitchFamily="66" charset="0"/>
              </a:rPr>
              <a:t>$500 </a:t>
            </a:r>
            <a:r>
              <a:rPr lang="en-US" sz="1400" b="1" dirty="0" err="1" smtClean="0">
                <a:latin typeface="Bradley Hand ITC" panose="03070402050302030203" pitchFamily="66" charset="0"/>
              </a:rPr>
              <a:t>Beca</a:t>
            </a:r>
            <a:r>
              <a:rPr lang="en-US" sz="1400" b="1" dirty="0" smtClean="0">
                <a:latin typeface="Bradley Hand ITC" panose="03070402050302030203" pitchFamily="66" charset="0"/>
              </a:rPr>
              <a:t> Banco Local</a:t>
            </a:r>
          </a:p>
          <a:p>
            <a:r>
              <a:rPr lang="en-US" sz="1400" b="1" dirty="0" smtClean="0">
                <a:latin typeface="Bradley Hand ITC" panose="03070402050302030203" pitchFamily="66" charset="0"/>
              </a:rPr>
              <a:t>$250 </a:t>
            </a:r>
            <a:r>
              <a:rPr lang="en-US" sz="1400" b="1" dirty="0" err="1" smtClean="0">
                <a:latin typeface="Bradley Hand ITC" panose="03070402050302030203" pitchFamily="66" charset="0"/>
              </a:rPr>
              <a:t>Beca</a:t>
            </a:r>
            <a:r>
              <a:rPr lang="en-US" sz="1400" b="1" dirty="0" smtClean="0">
                <a:latin typeface="Bradley Hand ITC" panose="03070402050302030203" pitchFamily="66" charset="0"/>
              </a:rPr>
              <a:t> Banda </a:t>
            </a:r>
            <a:r>
              <a:rPr lang="en-US" sz="1400" b="1" dirty="0" err="1" smtClean="0">
                <a:latin typeface="Bradley Hand ITC" panose="03070402050302030203" pitchFamily="66" charset="0"/>
              </a:rPr>
              <a:t>Escuela</a:t>
            </a:r>
            <a:r>
              <a:rPr lang="en-US" sz="1400" b="1" dirty="0" smtClean="0">
                <a:latin typeface="Bradley Hand ITC" panose="03070402050302030203" pitchFamily="66" charset="0"/>
              </a:rPr>
              <a:t> </a:t>
            </a:r>
          </a:p>
          <a:p>
            <a:r>
              <a:rPr lang="en-US" sz="1400" b="1" dirty="0">
                <a:latin typeface="Bradley Hand ITC" panose="03070402050302030203" pitchFamily="66" charset="0"/>
              </a:rPr>
              <a:t>	</a:t>
            </a:r>
            <a:r>
              <a:rPr lang="en-US" sz="1400" b="1" dirty="0" smtClean="0">
                <a:latin typeface="Bradley Hand ITC" panose="03070402050302030203" pitchFamily="66" charset="0"/>
              </a:rPr>
              <a:t>Superior</a:t>
            </a:r>
          </a:p>
          <a:p>
            <a:r>
              <a:rPr lang="en-US" sz="1400" b="1" dirty="0" smtClean="0">
                <a:latin typeface="Bradley Hand ITC" panose="03070402050302030203" pitchFamily="66" charset="0"/>
              </a:rPr>
              <a:t>_____________________</a:t>
            </a:r>
          </a:p>
          <a:p>
            <a:r>
              <a:rPr lang="en-US" sz="1400" b="1" dirty="0" smtClean="0">
                <a:latin typeface="Bradley Hand ITC" panose="03070402050302030203" pitchFamily="66" charset="0"/>
              </a:rPr>
              <a:t>$1250 Total</a:t>
            </a:r>
          </a:p>
          <a:p>
            <a:endParaRPr lang="en-US" sz="1400" b="1" dirty="0">
              <a:latin typeface="Bradley Hand ITC" panose="03070402050302030203" pitchFamily="66" charset="0"/>
            </a:endParaRPr>
          </a:p>
          <a:p>
            <a:r>
              <a:rPr lang="en-US" sz="1400" b="1" dirty="0" smtClean="0">
                <a:latin typeface="Bradley Hand ITC" panose="03070402050302030203" pitchFamily="66" charset="0"/>
              </a:rPr>
              <a:t>¡</a:t>
            </a:r>
            <a:r>
              <a:rPr lang="en-US" sz="1400" b="1" dirty="0" err="1" smtClean="0">
                <a:latin typeface="Bradley Hand ITC" panose="03070402050302030203" pitchFamily="66" charset="0"/>
              </a:rPr>
              <a:t>Más</a:t>
            </a:r>
            <a:r>
              <a:rPr lang="en-US" sz="1400" b="1" dirty="0" smtClean="0">
                <a:latin typeface="Bradley Hand ITC" panose="03070402050302030203" pitchFamily="66" charset="0"/>
              </a:rPr>
              <a:t>!</a:t>
            </a:r>
          </a:p>
          <a:p>
            <a:r>
              <a:rPr lang="en-US" sz="1400" b="1" dirty="0" smtClean="0">
                <a:latin typeface="Bradley Hand ITC" panose="03070402050302030203" pitchFamily="66" charset="0"/>
              </a:rPr>
              <a:t>$1000 Kent State</a:t>
            </a:r>
          </a:p>
          <a:p>
            <a:r>
              <a:rPr lang="en-US" sz="1400" b="1" dirty="0">
                <a:latin typeface="Bradley Hand ITC" panose="03070402050302030203" pitchFamily="66" charset="0"/>
              </a:rPr>
              <a:t> </a:t>
            </a:r>
            <a:r>
              <a:rPr lang="en-US" sz="1400" b="1" dirty="0" smtClean="0">
                <a:latin typeface="Bradley Hand ITC" panose="03070402050302030203" pitchFamily="66" charset="0"/>
              </a:rPr>
              <a:t>           </a:t>
            </a:r>
            <a:r>
              <a:rPr lang="en-US" sz="1400" b="1" dirty="0" err="1" smtClean="0">
                <a:latin typeface="Bradley Hand ITC" panose="03070402050302030203" pitchFamily="66" charset="0"/>
              </a:rPr>
              <a:t>Programa</a:t>
            </a:r>
            <a:r>
              <a:rPr lang="en-US" sz="1400" b="1" dirty="0" smtClean="0">
                <a:latin typeface="Bradley Hand ITC" panose="03070402050302030203" pitchFamily="66" charset="0"/>
              </a:rPr>
              <a:t> de </a:t>
            </a:r>
            <a:r>
              <a:rPr lang="en-US" sz="1400" b="1" dirty="0" err="1" smtClean="0">
                <a:latin typeface="Bradley Hand ITC" panose="03070402050302030203" pitchFamily="66" charset="0"/>
              </a:rPr>
              <a:t>Igualar</a:t>
            </a:r>
            <a:endParaRPr lang="en-US" sz="1400" b="1" dirty="0">
              <a:latin typeface="Bradley Hand ITC" panose="03070402050302030203" pitchFamily="66" charset="0"/>
            </a:endParaRPr>
          </a:p>
          <a:p>
            <a:r>
              <a:rPr lang="en-US" sz="1400" b="1" dirty="0" smtClean="0">
                <a:latin typeface="Bradley Hand ITC" panose="03070402050302030203" pitchFamily="66" charset="0"/>
              </a:rPr>
              <a:t>             </a:t>
            </a:r>
            <a:r>
              <a:rPr lang="en-US" sz="1400" b="1" dirty="0" err="1" smtClean="0">
                <a:latin typeface="Bradley Hand ITC" panose="03070402050302030203" pitchFamily="66" charset="0"/>
              </a:rPr>
              <a:t>Becas</a:t>
            </a:r>
            <a:endParaRPr lang="en-US" sz="1400" b="1" dirty="0" smtClean="0">
              <a:latin typeface="Bradley Hand ITC" panose="03070402050302030203" pitchFamily="66" charset="0"/>
            </a:endParaRPr>
          </a:p>
          <a:p>
            <a:r>
              <a:rPr lang="en-US" sz="1400" b="1" dirty="0" smtClean="0">
                <a:latin typeface="Bradley Hand ITC" panose="03070402050302030203" pitchFamily="66" charset="0"/>
              </a:rPr>
              <a:t>_____________________</a:t>
            </a:r>
          </a:p>
          <a:p>
            <a:r>
              <a:rPr lang="en-US" sz="1400" b="1" dirty="0" smtClean="0">
                <a:latin typeface="Bradley Hand ITC" panose="03070402050302030203" pitchFamily="66" charset="0"/>
              </a:rPr>
              <a:t>$2250 Total</a:t>
            </a:r>
            <a:endParaRPr lang="en-US" sz="1400" b="1" dirty="0">
              <a:latin typeface="Bradley Hand ITC" panose="03070402050302030203" pitchFamily="66" charset="0"/>
            </a:endParaRPr>
          </a:p>
        </p:txBody>
      </p:sp>
    </p:spTree>
    <p:extLst>
      <p:ext uri="{BB962C8B-B14F-4D97-AF65-F5344CB8AC3E}">
        <p14:creationId xmlns:p14="http://schemas.microsoft.com/office/powerpoint/2010/main" val="103582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14397" y="3733800"/>
            <a:ext cx="7315200" cy="2185214"/>
          </a:xfrm>
          <a:prstGeom prst="rect">
            <a:avLst/>
          </a:prstGeom>
          <a:noFill/>
        </p:spPr>
        <p:txBody>
          <a:bodyPr wrap="square" rtlCol="0">
            <a:spAutoFit/>
          </a:bodyPr>
          <a:lstStyle/>
          <a:p>
            <a:pPr algn="ctr"/>
            <a:r>
              <a:rPr lang="en-US" sz="3200" dirty="0" smtClean="0">
                <a:solidFill>
                  <a:srgbClr val="EAAB00"/>
                </a:solidFill>
              </a:rPr>
              <a:t>Ohio</a:t>
            </a:r>
            <a:r>
              <a:rPr lang="en-US" sz="2800" dirty="0" smtClean="0">
                <a:solidFill>
                  <a:srgbClr val="EAAB00"/>
                </a:solidFill>
              </a:rPr>
              <a:t> </a:t>
            </a:r>
            <a:r>
              <a:rPr lang="en-US" sz="2800" dirty="0" smtClean="0"/>
              <a:t>War Orphans Scholarship</a:t>
            </a:r>
          </a:p>
          <a:p>
            <a:pPr algn="ctr"/>
            <a:endParaRPr lang="en-US" sz="2000" dirty="0" smtClean="0"/>
          </a:p>
          <a:p>
            <a:pPr algn="ctr"/>
            <a:r>
              <a:rPr lang="en-US" sz="2800" dirty="0" smtClean="0"/>
              <a:t>Choose </a:t>
            </a:r>
            <a:r>
              <a:rPr lang="en-US" sz="3200" dirty="0" smtClean="0">
                <a:solidFill>
                  <a:srgbClr val="EAAB00"/>
                </a:solidFill>
              </a:rPr>
              <a:t>Ohio</a:t>
            </a:r>
            <a:r>
              <a:rPr lang="en-US" sz="2800" dirty="0" smtClean="0"/>
              <a:t> First Scholarship</a:t>
            </a:r>
          </a:p>
          <a:p>
            <a:pPr algn="ctr"/>
            <a:endParaRPr lang="en-US" sz="2000" dirty="0" smtClean="0"/>
          </a:p>
          <a:p>
            <a:pPr algn="ctr"/>
            <a:r>
              <a:rPr lang="en-US" sz="3200" dirty="0" smtClean="0">
                <a:solidFill>
                  <a:srgbClr val="EAAB00"/>
                </a:solidFill>
              </a:rPr>
              <a:t>Ohio</a:t>
            </a:r>
            <a:r>
              <a:rPr lang="en-US" sz="2800" dirty="0" smtClean="0"/>
              <a:t> National Guard Scholarship</a:t>
            </a:r>
            <a:endParaRPr lang="en-US" sz="2800" dirty="0"/>
          </a:p>
        </p:txBody>
      </p:sp>
      <p:pic>
        <p:nvPicPr>
          <p:cNvPr id="1028" name="Picture 4" descr="http://assets.bizjournals.com/columbus/news/DAI-University-System-of-Ohio-logo*750.jpg?v=1"/>
          <p:cNvPicPr>
            <a:picLocks noChangeAspect="1" noChangeArrowheads="1"/>
          </p:cNvPicPr>
          <p:nvPr/>
        </p:nvPicPr>
        <p:blipFill rotWithShape="1">
          <a:blip r:embed="rId3">
            <a:extLst>
              <a:ext uri="{28A0092B-C50C-407E-A947-70E740481C1C}">
                <a14:useLocalDpi xmlns:a14="http://schemas.microsoft.com/office/drawing/2010/main" val="0"/>
              </a:ext>
            </a:extLst>
          </a:blip>
          <a:srcRect t="19751" b="21704"/>
          <a:stretch/>
        </p:blipFill>
        <p:spPr bwMode="auto">
          <a:xfrm>
            <a:off x="2080273" y="1066800"/>
            <a:ext cx="4983451" cy="1295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65133" y="3075850"/>
            <a:ext cx="3613727" cy="523220"/>
          </a:xfrm>
          <a:prstGeom prst="rect">
            <a:avLst/>
          </a:prstGeom>
          <a:noFill/>
        </p:spPr>
        <p:txBody>
          <a:bodyPr wrap="square" rtlCol="0">
            <a:spAutoFit/>
          </a:bodyPr>
          <a:lstStyle/>
          <a:p>
            <a:pPr algn="ctr"/>
            <a:r>
              <a:rPr lang="en-US" sz="2800" dirty="0" smtClean="0">
                <a:solidFill>
                  <a:srgbClr val="009DD8"/>
                </a:solidFill>
              </a:rPr>
              <a:t>www.ohiohighered.org</a:t>
            </a:r>
            <a:endParaRPr lang="en-US" sz="2800" dirty="0">
              <a:solidFill>
                <a:srgbClr val="009DD8"/>
              </a:solidFill>
            </a:endParaRPr>
          </a:p>
        </p:txBody>
      </p:sp>
      <p:sp>
        <p:nvSpPr>
          <p:cNvPr id="3" name="TextBox 2"/>
          <p:cNvSpPr txBox="1"/>
          <p:nvPr/>
        </p:nvSpPr>
        <p:spPr>
          <a:xfrm>
            <a:off x="1981200" y="2543096"/>
            <a:ext cx="5334000" cy="523220"/>
          </a:xfrm>
          <a:prstGeom prst="rect">
            <a:avLst/>
          </a:prstGeom>
          <a:noFill/>
        </p:spPr>
        <p:txBody>
          <a:bodyPr wrap="square" rtlCol="0">
            <a:spAutoFit/>
          </a:bodyPr>
          <a:lstStyle/>
          <a:p>
            <a:pPr algn="ctr"/>
            <a:r>
              <a:rPr lang="en-US" sz="2800" dirty="0" err="1" smtClean="0"/>
              <a:t>Becas</a:t>
            </a:r>
            <a:r>
              <a:rPr lang="en-US" sz="2800" dirty="0" smtClean="0"/>
              <a:t> del </a:t>
            </a:r>
            <a:r>
              <a:rPr lang="en-US" sz="2800" dirty="0" err="1" smtClean="0"/>
              <a:t>estado</a:t>
            </a:r>
            <a:r>
              <a:rPr lang="en-US" sz="2800" dirty="0" smtClean="0"/>
              <a:t> de Ohio</a:t>
            </a:r>
            <a:endParaRPr lang="en-US" sz="2800" dirty="0"/>
          </a:p>
        </p:txBody>
      </p:sp>
    </p:spTree>
    <p:extLst>
      <p:ext uri="{BB962C8B-B14F-4D97-AF65-F5344CB8AC3E}">
        <p14:creationId xmlns:p14="http://schemas.microsoft.com/office/powerpoint/2010/main" val="3833464759"/>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err="1" smtClean="0">
                <a:latin typeface="Calibri Light" panose="020F0302020204030204" pitchFamily="34" charset="0"/>
              </a:rPr>
              <a:t>Consejo</a:t>
            </a:r>
            <a:r>
              <a:rPr lang="en-US" sz="4000" dirty="0" smtClean="0">
                <a:latin typeface="Calibri Light" panose="020F0302020204030204" pitchFamily="34" charset="0"/>
              </a:rPr>
              <a:t> al </a:t>
            </a:r>
            <a:r>
              <a:rPr lang="en-US" sz="4000" dirty="0" err="1" smtClean="0">
                <a:latin typeface="Calibri Light" panose="020F0302020204030204" pitchFamily="34" charset="0"/>
              </a:rPr>
              <a:t>momento</a:t>
            </a:r>
            <a:r>
              <a:rPr lang="en-US" sz="4000" dirty="0" smtClean="0">
                <a:latin typeface="Calibri Light" panose="020F0302020204030204" pitchFamily="34" charset="0"/>
              </a:rPr>
              <a:t> de </a:t>
            </a:r>
            <a:r>
              <a:rPr lang="en-US" sz="4000" dirty="0" err="1" smtClean="0">
                <a:latin typeface="Calibri Light" panose="020F0302020204030204" pitchFamily="34" charset="0"/>
              </a:rPr>
              <a:t>aplicar</a:t>
            </a:r>
            <a:r>
              <a:rPr lang="en-US" sz="4000" dirty="0" smtClean="0">
                <a:latin typeface="Calibri Light" panose="020F0302020204030204" pitchFamily="34" charset="0"/>
              </a:rPr>
              <a:t> para </a:t>
            </a:r>
            <a:r>
              <a:rPr lang="en-US" sz="4000" dirty="0" err="1" smtClean="0">
                <a:latin typeface="Calibri Light" panose="020F0302020204030204" pitchFamily="34" charset="0"/>
              </a:rPr>
              <a:t>becas</a:t>
            </a:r>
            <a:endParaRPr lang="en-US" sz="4000" dirty="0">
              <a:solidFill>
                <a:srgbClr val="002664"/>
              </a:solidFill>
              <a:latin typeface="Calibri Light" panose="020F0302020204030204" pitchFamily="34" charset="0"/>
            </a:endParaRPr>
          </a:p>
        </p:txBody>
      </p:sp>
      <p:sp>
        <p:nvSpPr>
          <p:cNvPr id="3" name="Content Placeholder 2"/>
          <p:cNvSpPr>
            <a:spLocks noGrp="1"/>
          </p:cNvSpPr>
          <p:nvPr>
            <p:ph idx="1"/>
          </p:nvPr>
        </p:nvSpPr>
        <p:spPr>
          <a:xfrm>
            <a:off x="647700" y="2179637"/>
            <a:ext cx="7848600" cy="4525963"/>
          </a:xfrm>
        </p:spPr>
        <p:txBody>
          <a:bodyPr/>
          <a:lstStyle/>
          <a:p>
            <a:pPr marL="0" indent="0">
              <a:buNone/>
            </a:pPr>
            <a:r>
              <a:rPr lang="en-US" sz="2800" dirty="0" err="1" smtClean="0">
                <a:latin typeface="Calibri Light" panose="020F0302020204030204" pitchFamily="34" charset="0"/>
              </a:rPr>
              <a:t>Comienze</a:t>
            </a:r>
            <a:r>
              <a:rPr lang="en-US" sz="2800" dirty="0" smtClean="0">
                <a:latin typeface="Calibri Light" panose="020F0302020204030204" pitchFamily="34" charset="0"/>
              </a:rPr>
              <a:t> </a:t>
            </a:r>
            <a:r>
              <a:rPr lang="en-US" dirty="0" smtClean="0">
                <a:solidFill>
                  <a:srgbClr val="EAAB00"/>
                </a:solidFill>
                <a:latin typeface="Calibri Light" panose="020F0302020204030204" pitchFamily="34" charset="0"/>
              </a:rPr>
              <a:t>lo antes </a:t>
            </a:r>
            <a:r>
              <a:rPr lang="en-US" dirty="0" err="1" smtClean="0">
                <a:solidFill>
                  <a:srgbClr val="EAAB00"/>
                </a:solidFill>
                <a:latin typeface="Calibri Light" panose="020F0302020204030204" pitchFamily="34" charset="0"/>
              </a:rPr>
              <a:t>posible</a:t>
            </a:r>
            <a:endParaRPr lang="en-US" dirty="0" smtClean="0">
              <a:solidFill>
                <a:srgbClr val="EAAB00"/>
              </a:solidFill>
              <a:latin typeface="Calibri Light" panose="020F0302020204030204" pitchFamily="34" charset="0"/>
            </a:endParaRPr>
          </a:p>
          <a:p>
            <a:pPr marL="0" indent="0">
              <a:buNone/>
            </a:pPr>
            <a:endParaRPr lang="en-US" sz="1800" dirty="0" smtClean="0">
              <a:latin typeface="Calibri Light" panose="020F0302020204030204" pitchFamily="34" charset="0"/>
            </a:endParaRPr>
          </a:p>
          <a:p>
            <a:pPr marL="0" indent="0">
              <a:buNone/>
            </a:pPr>
            <a:r>
              <a:rPr lang="en-US" sz="2800" dirty="0" smtClean="0">
                <a:latin typeface="Calibri Light" panose="020F0302020204030204" pitchFamily="34" charset="0"/>
              </a:rPr>
              <a:t>Complete </a:t>
            </a:r>
            <a:r>
              <a:rPr lang="en-US" sz="2800" dirty="0" err="1" smtClean="0">
                <a:latin typeface="Calibri Light" panose="020F0302020204030204" pitchFamily="34" charset="0"/>
              </a:rPr>
              <a:t>las</a:t>
            </a:r>
            <a:r>
              <a:rPr lang="en-US" sz="2800" dirty="0" smtClean="0">
                <a:latin typeface="Calibri Light" panose="020F0302020204030204" pitchFamily="34" charset="0"/>
              </a:rPr>
              <a:t> </a:t>
            </a:r>
            <a:r>
              <a:rPr lang="en-US" sz="2800" dirty="0" err="1" smtClean="0">
                <a:latin typeface="Calibri Light" panose="020F0302020204030204" pitchFamily="34" charset="0"/>
              </a:rPr>
              <a:t>aplicaciones</a:t>
            </a:r>
            <a:r>
              <a:rPr lang="en-US" sz="2800" dirty="0" smtClean="0">
                <a:latin typeface="Calibri Light" panose="020F0302020204030204" pitchFamily="34" charset="0"/>
              </a:rPr>
              <a:t>  </a:t>
            </a:r>
          </a:p>
          <a:p>
            <a:pPr marL="0" indent="0">
              <a:buNone/>
            </a:pPr>
            <a:r>
              <a:rPr lang="en-US" dirty="0" err="1" smtClean="0">
                <a:solidFill>
                  <a:srgbClr val="EAAB00"/>
                </a:solidFill>
                <a:latin typeface="Calibri Light" panose="020F0302020204030204" pitchFamily="34" charset="0"/>
              </a:rPr>
              <a:t>cuidadosamente</a:t>
            </a:r>
            <a:endParaRPr lang="en-US" dirty="0" smtClean="0">
              <a:solidFill>
                <a:srgbClr val="EAAB00"/>
              </a:solidFill>
              <a:latin typeface="Calibri Light" panose="020F0302020204030204" pitchFamily="34" charset="0"/>
            </a:endParaRPr>
          </a:p>
          <a:p>
            <a:pPr marL="0" indent="0">
              <a:buNone/>
            </a:pPr>
            <a:endParaRPr lang="en-US" sz="1800" dirty="0">
              <a:latin typeface="Calibri Light" panose="020F0302020204030204" pitchFamily="34" charset="0"/>
            </a:endParaRPr>
          </a:p>
          <a:p>
            <a:pPr marL="0" indent="0">
              <a:buNone/>
            </a:pPr>
            <a:r>
              <a:rPr lang="en-US" sz="2800" dirty="0" err="1" smtClean="0">
                <a:latin typeface="Calibri Light" panose="020F0302020204030204" pitchFamily="34" charset="0"/>
              </a:rPr>
              <a:t>Conteste</a:t>
            </a:r>
            <a:r>
              <a:rPr lang="en-US" sz="2800" dirty="0" smtClean="0">
                <a:latin typeface="Calibri Light" panose="020F0302020204030204" pitchFamily="34" charset="0"/>
              </a:rPr>
              <a:t> </a:t>
            </a:r>
            <a:r>
              <a:rPr lang="en-US" dirty="0" err="1" smtClean="0">
                <a:solidFill>
                  <a:srgbClr val="EAAB00"/>
                </a:solidFill>
                <a:latin typeface="Calibri Light" panose="020F0302020204030204" pitchFamily="34" charset="0"/>
              </a:rPr>
              <a:t>todas</a:t>
            </a:r>
            <a:r>
              <a:rPr lang="en-US" sz="2800" dirty="0" smtClean="0">
                <a:solidFill>
                  <a:srgbClr val="EAAB00"/>
                </a:solidFill>
                <a:latin typeface="Calibri Light" panose="020F0302020204030204" pitchFamily="34" charset="0"/>
              </a:rPr>
              <a:t> </a:t>
            </a:r>
            <a:r>
              <a:rPr lang="en-US" sz="2800" dirty="0" err="1" smtClean="0">
                <a:latin typeface="Calibri Light" panose="020F0302020204030204" pitchFamily="34" charset="0"/>
              </a:rPr>
              <a:t>las</a:t>
            </a:r>
            <a:r>
              <a:rPr lang="en-US" sz="2800" dirty="0" smtClean="0">
                <a:latin typeface="Calibri Light" panose="020F0302020204030204" pitchFamily="34" charset="0"/>
              </a:rPr>
              <a:t> </a:t>
            </a:r>
            <a:r>
              <a:rPr lang="en-US" sz="2800" dirty="0" err="1" smtClean="0">
                <a:latin typeface="Calibri Light" panose="020F0302020204030204" pitchFamily="34" charset="0"/>
              </a:rPr>
              <a:t>preguntas</a:t>
            </a:r>
            <a:endParaRPr lang="en-US" sz="2800" dirty="0" smtClean="0">
              <a:latin typeface="Calibri Light" panose="020F0302020204030204" pitchFamily="34" charset="0"/>
            </a:endParaRPr>
          </a:p>
          <a:p>
            <a:pPr marL="0" indent="0">
              <a:buNone/>
            </a:pPr>
            <a:endParaRPr lang="en-US" sz="1800" dirty="0" smtClean="0">
              <a:latin typeface="Calibri Light" panose="020F0302020204030204" pitchFamily="34" charset="0"/>
            </a:endParaRPr>
          </a:p>
          <a:p>
            <a:pPr marL="0" indent="0">
              <a:buNone/>
            </a:pPr>
            <a:r>
              <a:rPr lang="en-US" sz="2800" dirty="0" err="1" smtClean="0">
                <a:latin typeface="Calibri Light" panose="020F0302020204030204" pitchFamily="34" charset="0"/>
              </a:rPr>
              <a:t>Atención</a:t>
            </a:r>
            <a:r>
              <a:rPr lang="en-US" sz="2800" dirty="0" smtClean="0">
                <a:latin typeface="Calibri Light" panose="020F0302020204030204" pitchFamily="34" charset="0"/>
              </a:rPr>
              <a:t> a la </a:t>
            </a:r>
            <a:r>
              <a:rPr lang="en-US" dirty="0" err="1" smtClean="0">
                <a:solidFill>
                  <a:srgbClr val="EAAB00"/>
                </a:solidFill>
                <a:latin typeface="Calibri Light" panose="020F0302020204030204" pitchFamily="34" charset="0"/>
              </a:rPr>
              <a:t>fecha</a:t>
            </a:r>
            <a:r>
              <a:rPr lang="en-US" dirty="0" smtClean="0">
                <a:solidFill>
                  <a:srgbClr val="EAAB00"/>
                </a:solidFill>
                <a:latin typeface="Calibri Light" panose="020F0302020204030204" pitchFamily="34" charset="0"/>
              </a:rPr>
              <a:t> </a:t>
            </a:r>
            <a:r>
              <a:rPr lang="en-US" dirty="0" err="1" smtClean="0">
                <a:solidFill>
                  <a:srgbClr val="EAAB00"/>
                </a:solidFill>
                <a:latin typeface="Calibri Light" panose="020F0302020204030204" pitchFamily="34" charset="0"/>
              </a:rPr>
              <a:t>límite</a:t>
            </a:r>
            <a:endParaRPr lang="en-US" dirty="0">
              <a:solidFill>
                <a:srgbClr val="EAAB00"/>
              </a:solidFill>
              <a:latin typeface="Calibri Light" panose="020F03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057400"/>
            <a:ext cx="2664630" cy="4004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841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371600"/>
            <a:ext cx="7772400" cy="2411413"/>
          </a:xfrm>
        </p:spPr>
        <p:txBody>
          <a:bodyPr>
            <a:noAutofit/>
          </a:bodyPr>
          <a:lstStyle/>
          <a:p>
            <a:r>
              <a:rPr lang="en-US" sz="6600" dirty="0" smtClean="0"/>
              <a:t>Kent State </a:t>
            </a:r>
            <a:br>
              <a:rPr lang="en-US" sz="6600" dirty="0" smtClean="0"/>
            </a:br>
            <a:r>
              <a:rPr lang="en-US" sz="6600" dirty="0" smtClean="0"/>
              <a:t>Scholarship </a:t>
            </a:r>
            <a:br>
              <a:rPr lang="en-US" sz="6600" dirty="0" smtClean="0"/>
            </a:br>
            <a:r>
              <a:rPr lang="en-US" sz="6600" dirty="0" smtClean="0">
                <a:solidFill>
                  <a:srgbClr val="002664"/>
                </a:solidFill>
              </a:rPr>
              <a:t>Search</a:t>
            </a:r>
            <a:endParaRPr lang="en-US" sz="6600" dirty="0">
              <a:solidFill>
                <a:srgbClr val="002664"/>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50763" y="5473871"/>
            <a:ext cx="597036" cy="749471"/>
          </a:xfrm>
          <a:prstGeom prst="rect">
            <a:avLst/>
          </a:prstGeom>
        </p:spPr>
      </p:pic>
      <p:sp>
        <p:nvSpPr>
          <p:cNvPr id="4" name="TextBox 3"/>
          <p:cNvSpPr txBox="1"/>
          <p:nvPr/>
        </p:nvSpPr>
        <p:spPr>
          <a:xfrm>
            <a:off x="1524000" y="5586996"/>
            <a:ext cx="6829883" cy="523220"/>
          </a:xfrm>
          <a:prstGeom prst="rect">
            <a:avLst/>
          </a:prstGeom>
          <a:noFill/>
        </p:spPr>
        <p:txBody>
          <a:bodyPr wrap="none" rtlCol="0">
            <a:spAutoFit/>
          </a:bodyPr>
          <a:lstStyle/>
          <a:p>
            <a:r>
              <a:rPr lang="en-US" sz="2800" dirty="0" smtClean="0">
                <a:solidFill>
                  <a:srgbClr val="009DD8"/>
                </a:solidFill>
              </a:rPr>
              <a:t>www.kent.edu/financialaid/scholarship-search</a:t>
            </a:r>
            <a:endParaRPr lang="en-US" sz="2800" dirty="0">
              <a:solidFill>
                <a:srgbClr val="009DD8"/>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14511">
            <a:off x="4829084" y="2146067"/>
            <a:ext cx="2882900" cy="2819400"/>
          </a:xfrm>
          <a:prstGeom prst="rect">
            <a:avLst/>
          </a:prstGeom>
        </p:spPr>
      </p:pic>
      <p:sp>
        <p:nvSpPr>
          <p:cNvPr id="6" name="TextBox 5"/>
          <p:cNvSpPr txBox="1"/>
          <p:nvPr/>
        </p:nvSpPr>
        <p:spPr>
          <a:xfrm>
            <a:off x="457200" y="4113365"/>
            <a:ext cx="4862209" cy="430887"/>
          </a:xfrm>
          <a:prstGeom prst="rect">
            <a:avLst/>
          </a:prstGeom>
          <a:noFill/>
        </p:spPr>
        <p:txBody>
          <a:bodyPr wrap="square" rtlCol="0">
            <a:spAutoFit/>
          </a:bodyPr>
          <a:lstStyle/>
          <a:p>
            <a:r>
              <a:rPr lang="en-US" sz="2200" b="1" i="1" dirty="0" smtClean="0"/>
              <a:t>Kent State University </a:t>
            </a:r>
            <a:r>
              <a:rPr lang="en-US" sz="2200" b="1" i="1" dirty="0" err="1" smtClean="0"/>
              <a:t>Búsqueda</a:t>
            </a:r>
            <a:r>
              <a:rPr lang="en-US" sz="2200" b="1" i="1" dirty="0" smtClean="0"/>
              <a:t> de </a:t>
            </a:r>
            <a:r>
              <a:rPr lang="en-US" sz="2200" b="1" i="1" dirty="0" err="1" smtClean="0"/>
              <a:t>Becas</a:t>
            </a:r>
            <a:r>
              <a:rPr lang="en-US" sz="2200" b="1" i="1" dirty="0" smtClean="0"/>
              <a:t> </a:t>
            </a:r>
            <a:endParaRPr lang="en-US" sz="2200" b="1" i="1" dirty="0"/>
          </a:p>
        </p:txBody>
      </p:sp>
    </p:spTree>
    <p:extLst>
      <p:ext uri="{BB962C8B-B14F-4D97-AF65-F5344CB8AC3E}">
        <p14:creationId xmlns:p14="http://schemas.microsoft.com/office/powerpoint/2010/main" val="23083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330" y="1163782"/>
            <a:ext cx="5627340" cy="499475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1360924"/>
            <a:ext cx="6248400" cy="460047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138" y="1163782"/>
            <a:ext cx="4857723" cy="49123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530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750"/>
                                        <p:tgtEl>
                                          <p:spTgt spid="3"/>
                                        </p:tgtEl>
                                        <p:attrNameLst>
                                          <p:attrName>ppt_x</p:attrName>
                                        </p:attrNameLst>
                                      </p:cBhvr>
                                      <p:tavLst>
                                        <p:tav tm="0">
                                          <p:val>
                                            <p:strVal val="ppt_x"/>
                                          </p:val>
                                        </p:tav>
                                        <p:tav tm="100000">
                                          <p:val>
                                            <p:strVal val="1+ppt_w/2"/>
                                          </p:val>
                                        </p:tav>
                                      </p:tavLst>
                                    </p:anim>
                                    <p:anim calcmode="lin" valueType="num">
                                      <p:cBhvr additive="base">
                                        <p:cTn id="7" dur="750"/>
                                        <p:tgtEl>
                                          <p:spTgt spid="3"/>
                                        </p:tgtEl>
                                        <p:attrNameLst>
                                          <p:attrName>ppt_y</p:attrName>
                                        </p:attrNameLst>
                                      </p:cBhvr>
                                      <p:tavLst>
                                        <p:tav tm="0">
                                          <p:val>
                                            <p:strVal val="ppt_y"/>
                                          </p:val>
                                        </p:tav>
                                        <p:tav tm="100000">
                                          <p:val>
                                            <p:strVal val="ppt_y"/>
                                          </p:val>
                                        </p:tav>
                                      </p:tavLst>
                                    </p:anim>
                                    <p:set>
                                      <p:cBhvr>
                                        <p:cTn id="8" dur="1" fill="hold">
                                          <p:stCondLst>
                                            <p:cond delay="749"/>
                                          </p:stCondLst>
                                        </p:cTn>
                                        <p:tgtEl>
                                          <p:spTgt spid="3"/>
                                        </p:tgtEl>
                                        <p:attrNameLst>
                                          <p:attrName>style.visibility</p:attrName>
                                        </p:attrNameLst>
                                      </p:cBhvr>
                                      <p:to>
                                        <p:strVal val="hidden"/>
                                      </p:to>
                                    </p:set>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0-#ppt_w/2"/>
                                          </p:val>
                                        </p:tav>
                                        <p:tav tm="100000">
                                          <p:val>
                                            <p:strVal val="#ppt_x"/>
                                          </p:val>
                                        </p:tav>
                                      </p:tavLst>
                                    </p:anim>
                                    <p:anim calcmode="lin" valueType="num">
                                      <p:cBhvr additive="base">
                                        <p:cTn id="13"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nodeType="clickEffect">
                                  <p:stCondLst>
                                    <p:cond delay="0"/>
                                  </p:stCondLst>
                                  <p:childTnLst>
                                    <p:anim calcmode="lin" valueType="num">
                                      <p:cBhvr additive="base">
                                        <p:cTn id="17" dur="750"/>
                                        <p:tgtEl>
                                          <p:spTgt spid="6"/>
                                        </p:tgtEl>
                                        <p:attrNameLst>
                                          <p:attrName>ppt_x</p:attrName>
                                        </p:attrNameLst>
                                      </p:cBhvr>
                                      <p:tavLst>
                                        <p:tav tm="0">
                                          <p:val>
                                            <p:strVal val="ppt_x"/>
                                          </p:val>
                                        </p:tav>
                                        <p:tav tm="100000">
                                          <p:val>
                                            <p:strVal val="1+ppt_w/2"/>
                                          </p:val>
                                        </p:tav>
                                      </p:tavLst>
                                    </p:anim>
                                    <p:anim calcmode="lin" valueType="num">
                                      <p:cBhvr additive="base">
                                        <p:cTn id="18" dur="750"/>
                                        <p:tgtEl>
                                          <p:spTgt spid="6"/>
                                        </p:tgtEl>
                                        <p:attrNameLst>
                                          <p:attrName>ppt_y</p:attrName>
                                        </p:attrNameLst>
                                      </p:cBhvr>
                                      <p:tavLst>
                                        <p:tav tm="0">
                                          <p:val>
                                            <p:strVal val="ppt_y"/>
                                          </p:val>
                                        </p:tav>
                                        <p:tav tm="100000">
                                          <p:val>
                                            <p:strVal val="ppt_y"/>
                                          </p:val>
                                        </p:tav>
                                      </p:tavLst>
                                    </p:anim>
                                    <p:set>
                                      <p:cBhvr>
                                        <p:cTn id="19" dur="1" fill="hold">
                                          <p:stCondLst>
                                            <p:cond delay="749"/>
                                          </p:stCondLst>
                                        </p:cTn>
                                        <p:tgtEl>
                                          <p:spTgt spid="6"/>
                                        </p:tgtEl>
                                        <p:attrNameLst>
                                          <p:attrName>style.visibility</p:attrName>
                                        </p:attrNameLst>
                                      </p:cBhvr>
                                      <p:to>
                                        <p:strVal val="hidden"/>
                                      </p:to>
                                    </p:set>
                                  </p:childTnLst>
                                </p:cTn>
                              </p:par>
                            </p:childTnLst>
                          </p:cTn>
                        </p:par>
                        <p:par>
                          <p:cTn id="20" fill="hold">
                            <p:stCondLst>
                              <p:cond delay="750"/>
                            </p:stCondLst>
                            <p:childTnLst>
                              <p:par>
                                <p:cTn id="21" presetID="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0-#ppt_w/2"/>
                                          </p:val>
                                        </p:tav>
                                        <p:tav tm="100000">
                                          <p:val>
                                            <p:strVal val="#ppt_x"/>
                                          </p:val>
                                        </p:tav>
                                      </p:tavLst>
                                    </p:anim>
                                    <p:anim calcmode="lin" valueType="num">
                                      <p:cBhvr additive="base">
                                        <p:cTn id="24"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24100"/>
            <a:ext cx="7772400" cy="2209800"/>
          </a:xfrm>
          <a:effectLst>
            <a:reflection blurRad="6350" stA="50000" endPos="38000" dir="5400000" sy="-100000" algn="bl" rotWithShape="0"/>
          </a:effectLst>
        </p:spPr>
        <p:txBody>
          <a:bodyPr>
            <a:noAutofit/>
          </a:bodyPr>
          <a:lstStyle/>
          <a:p>
            <a:r>
              <a:rPr lang="en-US" sz="8000" dirty="0" err="1" smtClean="0"/>
              <a:t>Proceso</a:t>
            </a:r>
            <a:r>
              <a:rPr lang="en-US" sz="8000" dirty="0" smtClean="0"/>
              <a:t> de </a:t>
            </a:r>
            <a:r>
              <a:rPr lang="en-US" sz="8000" dirty="0" err="1" smtClean="0"/>
              <a:t>oferta</a:t>
            </a:r>
            <a:endParaRPr lang="en-US" sz="8000" dirty="0"/>
          </a:p>
        </p:txBody>
      </p:sp>
    </p:spTree>
    <p:extLst>
      <p:ext uri="{BB962C8B-B14F-4D97-AF65-F5344CB8AC3E}">
        <p14:creationId xmlns:p14="http://schemas.microsoft.com/office/powerpoint/2010/main" val="3757770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Proceso</a:t>
            </a:r>
            <a:r>
              <a:rPr lang="en-US" sz="5400" dirty="0" smtClean="0">
                <a:latin typeface="Calibri Light" panose="020F0302020204030204" pitchFamily="34" charset="0"/>
              </a:rPr>
              <a:t> de </a:t>
            </a:r>
            <a:r>
              <a:rPr lang="en-US" sz="5400" dirty="0" err="1">
                <a:latin typeface="Calibri Light" panose="020F0302020204030204" pitchFamily="34" charset="0"/>
              </a:rPr>
              <a:t>a</a:t>
            </a:r>
            <a:r>
              <a:rPr lang="en-US" sz="5400" dirty="0" err="1" smtClean="0">
                <a:latin typeface="Calibri Light" panose="020F0302020204030204" pitchFamily="34" charset="0"/>
              </a:rPr>
              <a:t>plicación</a:t>
            </a:r>
            <a:endParaRPr lang="en-US" sz="5400" dirty="0">
              <a:latin typeface="Calibri Light" panose="020F03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93565887"/>
              </p:ext>
            </p:extLst>
          </p:nvPr>
        </p:nvGraphicFramePr>
        <p:xfrm>
          <a:off x="1524000" y="2057400"/>
          <a:ext cx="6095999" cy="3764280"/>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gridCol w="870857">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584200">
                <a:tc gridSpan="7">
                  <a:txBody>
                    <a:bodyPr/>
                    <a:lstStyle/>
                    <a:p>
                      <a:pPr algn="l"/>
                      <a:r>
                        <a:rPr lang="en-US" sz="2400" dirty="0" err="1" smtClean="0">
                          <a:latin typeface="Calibri Light" panose="020F0302020204030204" pitchFamily="34" charset="0"/>
                        </a:rPr>
                        <a:t>febrero</a:t>
                      </a:r>
                      <a:r>
                        <a:rPr lang="en-US" sz="2400" baseline="0" dirty="0" smtClean="0">
                          <a:latin typeface="Calibri Light" panose="020F0302020204030204" pitchFamily="34" charset="0"/>
                        </a:rPr>
                        <a:t> </a:t>
                      </a:r>
                      <a:r>
                        <a:rPr lang="en-US" sz="2400" dirty="0" smtClean="0">
                          <a:latin typeface="Calibri Light" panose="020F0302020204030204" pitchFamily="34" charset="0"/>
                        </a:rPr>
                        <a:t>2016</a:t>
                      </a:r>
                      <a:endParaRPr lang="en-US" sz="2400" dirty="0">
                        <a:latin typeface="Calibri Light" panose="020F0302020204030204" pitchFamily="34" charset="0"/>
                      </a:endParaRPr>
                    </a:p>
                  </a:txBody>
                  <a:tcPr anchor="ctr">
                    <a:solidFill>
                      <a:srgbClr val="002664"/>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77800">
                <a:tc>
                  <a:txBody>
                    <a:bodyPr/>
                    <a:lstStyle/>
                    <a:p>
                      <a:pPr algn="ctr"/>
                      <a:r>
                        <a:rPr lang="en-US" sz="1100" dirty="0" smtClean="0">
                          <a:latin typeface="Calibri Light" panose="020F0302020204030204" pitchFamily="34" charset="0"/>
                        </a:rPr>
                        <a:t>Sunday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Monday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Tuesday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Wednesday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Thursday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Friday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Saturday</a:t>
                      </a:r>
                      <a:endParaRPr lang="en-US" sz="1100" dirty="0">
                        <a:latin typeface="Calibri Light" panose="020F0302020204030204" pitchFamily="34" charset="0"/>
                      </a:endParaRPr>
                    </a:p>
                  </a:txBody>
                  <a:tcPr>
                    <a:solidFill>
                      <a:srgbClr val="C7C2BA"/>
                    </a:solidFill>
                  </a:tcPr>
                </a:tc>
                <a:extLst>
                  <a:ext uri="{0D108BD9-81ED-4DB2-BD59-A6C34878D82A}">
                    <a16:rowId xmlns:a16="http://schemas.microsoft.com/office/drawing/2014/main" val="10001"/>
                  </a:ext>
                </a:extLst>
              </a:tr>
              <a:tr h="584200">
                <a:tc>
                  <a:txBody>
                    <a:bodyPr/>
                    <a:lstStyle/>
                    <a:p>
                      <a:pPr algn="r"/>
                      <a:r>
                        <a:rPr lang="en-US" sz="1200" baseline="0" dirty="0" smtClean="0"/>
                        <a:t> </a:t>
                      </a:r>
                      <a:endParaRPr lang="en-US" sz="1200" dirty="0"/>
                    </a:p>
                  </a:txBody>
                  <a:tcPr/>
                </a:tc>
                <a:tc>
                  <a:txBody>
                    <a:bodyPr/>
                    <a:lstStyle/>
                    <a:p>
                      <a:pPr algn="r"/>
                      <a:r>
                        <a:rPr lang="en-US" sz="1200" dirty="0" smtClean="0"/>
                        <a:t>1</a:t>
                      </a:r>
                      <a:endParaRPr lang="en-US" sz="1200" dirty="0"/>
                    </a:p>
                  </a:txBody>
                  <a:tcPr/>
                </a:tc>
                <a:tc>
                  <a:txBody>
                    <a:bodyPr/>
                    <a:lstStyle/>
                    <a:p>
                      <a:pPr algn="r"/>
                      <a:r>
                        <a:rPr lang="en-US" sz="1200" b="0" dirty="0" smtClean="0"/>
                        <a:t>2</a:t>
                      </a:r>
                      <a:endParaRPr lang="en-US" sz="1200" b="0" dirty="0"/>
                    </a:p>
                  </a:txBody>
                  <a:tcPr/>
                </a:tc>
                <a:tc>
                  <a:txBody>
                    <a:bodyPr/>
                    <a:lstStyle/>
                    <a:p>
                      <a:pPr algn="r"/>
                      <a:r>
                        <a:rPr lang="en-US" sz="1200" dirty="0" smtClean="0"/>
                        <a:t>3</a:t>
                      </a:r>
                      <a:endParaRPr lang="en-US" sz="1200" dirty="0"/>
                    </a:p>
                  </a:txBody>
                  <a:tcPr/>
                </a:tc>
                <a:tc>
                  <a:txBody>
                    <a:bodyPr/>
                    <a:lstStyle/>
                    <a:p>
                      <a:pPr algn="r"/>
                      <a:r>
                        <a:rPr lang="en-US" sz="1200" dirty="0" smtClean="0"/>
                        <a:t>4</a:t>
                      </a:r>
                      <a:endParaRPr lang="en-US" sz="1200" dirty="0"/>
                    </a:p>
                  </a:txBody>
                  <a:tcPr/>
                </a:tc>
                <a:tc>
                  <a:txBody>
                    <a:bodyPr/>
                    <a:lstStyle/>
                    <a:p>
                      <a:pPr algn="r"/>
                      <a:r>
                        <a:rPr lang="en-US" sz="1200" dirty="0" smtClean="0"/>
                        <a:t>5</a:t>
                      </a:r>
                      <a:endParaRPr lang="en-US" sz="1200" dirty="0"/>
                    </a:p>
                  </a:txBody>
                  <a:tcPr/>
                </a:tc>
                <a:tc>
                  <a:txBody>
                    <a:bodyPr/>
                    <a:lstStyle/>
                    <a:p>
                      <a:pPr algn="r"/>
                      <a:r>
                        <a:rPr lang="en-US" sz="1200" dirty="0" smtClean="0"/>
                        <a:t>6</a:t>
                      </a:r>
                      <a:endParaRPr lang="en-US" sz="1200" dirty="0"/>
                    </a:p>
                  </a:txBody>
                  <a:tcPr/>
                </a:tc>
                <a:extLst>
                  <a:ext uri="{0D108BD9-81ED-4DB2-BD59-A6C34878D82A}">
                    <a16:rowId xmlns:a16="http://schemas.microsoft.com/office/drawing/2014/main" val="10002"/>
                  </a:ext>
                </a:extLst>
              </a:tr>
              <a:tr h="584200">
                <a:tc>
                  <a:txBody>
                    <a:bodyPr/>
                    <a:lstStyle/>
                    <a:p>
                      <a:pPr algn="r"/>
                      <a:r>
                        <a:rPr lang="en-US" sz="1200" dirty="0" smtClean="0"/>
                        <a:t>7</a:t>
                      </a:r>
                      <a:endParaRPr lang="en-US" sz="1200" dirty="0"/>
                    </a:p>
                  </a:txBody>
                  <a:tcPr/>
                </a:tc>
                <a:tc>
                  <a:txBody>
                    <a:bodyPr/>
                    <a:lstStyle/>
                    <a:p>
                      <a:pPr algn="r"/>
                      <a:r>
                        <a:rPr lang="en-US" sz="1200" dirty="0" smtClean="0"/>
                        <a:t>8</a:t>
                      </a:r>
                      <a:endParaRPr lang="en-US" sz="1200" dirty="0"/>
                    </a:p>
                  </a:txBody>
                  <a:tcPr>
                    <a:lnB w="38100" cap="flat" cmpd="sng" algn="ctr">
                      <a:noFill/>
                      <a:prstDash val="solid"/>
                      <a:round/>
                      <a:headEnd type="none" w="med" len="med"/>
                      <a:tailEnd type="none" w="med" len="med"/>
                    </a:lnB>
                  </a:tcPr>
                </a:tc>
                <a:tc>
                  <a:txBody>
                    <a:bodyPr/>
                    <a:lstStyle/>
                    <a:p>
                      <a:pPr algn="r"/>
                      <a:r>
                        <a:rPr lang="en-US" sz="1200" dirty="0" smtClean="0"/>
                        <a:t>9</a:t>
                      </a:r>
                      <a:endParaRPr lang="en-US" sz="1200" dirty="0"/>
                    </a:p>
                  </a:txBody>
                  <a:tcPr/>
                </a:tc>
                <a:tc>
                  <a:txBody>
                    <a:bodyPr/>
                    <a:lstStyle/>
                    <a:p>
                      <a:pPr algn="r"/>
                      <a:r>
                        <a:rPr lang="en-US" sz="1200" dirty="0" smtClean="0"/>
                        <a:t>10</a:t>
                      </a:r>
                      <a:endParaRPr lang="en-US" sz="1200" dirty="0"/>
                    </a:p>
                  </a:txBody>
                  <a:tcPr/>
                </a:tc>
                <a:tc>
                  <a:txBody>
                    <a:bodyPr/>
                    <a:lstStyle/>
                    <a:p>
                      <a:pPr algn="r"/>
                      <a:r>
                        <a:rPr lang="en-US" sz="1200" dirty="0" smtClean="0"/>
                        <a:t>11</a:t>
                      </a:r>
                      <a:endParaRPr lang="en-US" sz="1200" dirty="0"/>
                    </a:p>
                  </a:txBody>
                  <a:tcPr/>
                </a:tc>
                <a:tc>
                  <a:txBody>
                    <a:bodyPr/>
                    <a:lstStyle/>
                    <a:p>
                      <a:pPr algn="r"/>
                      <a:r>
                        <a:rPr lang="en-US" sz="1200" dirty="0" smtClean="0"/>
                        <a:t>12</a:t>
                      </a:r>
                      <a:endParaRPr lang="en-US" sz="1200" dirty="0"/>
                    </a:p>
                  </a:txBody>
                  <a:tcPr/>
                </a:tc>
                <a:tc>
                  <a:txBody>
                    <a:bodyPr/>
                    <a:lstStyle/>
                    <a:p>
                      <a:pPr algn="r"/>
                      <a:r>
                        <a:rPr lang="en-US" sz="1200" dirty="0" smtClean="0"/>
                        <a:t>13</a:t>
                      </a:r>
                      <a:endParaRPr lang="en-US" sz="1200" dirty="0"/>
                    </a:p>
                  </a:txBody>
                  <a:tcPr/>
                </a:tc>
                <a:extLst>
                  <a:ext uri="{0D108BD9-81ED-4DB2-BD59-A6C34878D82A}">
                    <a16:rowId xmlns:a16="http://schemas.microsoft.com/office/drawing/2014/main" val="10003"/>
                  </a:ext>
                </a:extLst>
              </a:tr>
              <a:tr h="584200">
                <a:tc>
                  <a:txBody>
                    <a:bodyPr/>
                    <a:lstStyle/>
                    <a:p>
                      <a:pPr algn="r"/>
                      <a:r>
                        <a:rPr lang="en-US" sz="1200" dirty="0" smtClean="0"/>
                        <a:t>14</a:t>
                      </a:r>
                      <a:endParaRPr lang="en-US" sz="1200" dirty="0"/>
                    </a:p>
                  </a:txBody>
                  <a:tcPr>
                    <a:lnR w="38100" cap="flat" cmpd="sng" algn="ctr">
                      <a:noFill/>
                      <a:prstDash val="solid"/>
                      <a:round/>
                      <a:headEnd type="none" w="med" len="med"/>
                      <a:tailEnd type="none" w="med" len="med"/>
                    </a:lnR>
                  </a:tcPr>
                </a:tc>
                <a:tc>
                  <a:txBody>
                    <a:bodyPr/>
                    <a:lstStyle/>
                    <a:p>
                      <a:pPr algn="r"/>
                      <a:r>
                        <a:rPr lang="en-US" sz="1200" dirty="0" smtClean="0"/>
                        <a:t>15</a:t>
                      </a:r>
                      <a:endParaRPr lang="en-US" sz="12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smtClean="0"/>
                        <a:t>16</a:t>
                      </a:r>
                      <a:endParaRPr lang="en-US" sz="1200" dirty="0"/>
                    </a:p>
                  </a:txBody>
                  <a:tcPr>
                    <a:lnL w="38100" cap="flat" cmpd="sng" algn="ctr">
                      <a:noFill/>
                      <a:prstDash val="solid"/>
                      <a:round/>
                      <a:headEnd type="none" w="med" len="med"/>
                      <a:tailEnd type="none" w="med" len="med"/>
                    </a:lnL>
                  </a:tcPr>
                </a:tc>
                <a:tc>
                  <a:txBody>
                    <a:bodyPr/>
                    <a:lstStyle/>
                    <a:p>
                      <a:pPr algn="r"/>
                      <a:r>
                        <a:rPr lang="en-US" sz="1200" dirty="0" smtClean="0"/>
                        <a:t>17</a:t>
                      </a:r>
                      <a:endParaRPr lang="en-US" sz="1200" dirty="0"/>
                    </a:p>
                  </a:txBody>
                  <a:tcPr/>
                </a:tc>
                <a:tc>
                  <a:txBody>
                    <a:bodyPr/>
                    <a:lstStyle/>
                    <a:p>
                      <a:pPr algn="r"/>
                      <a:r>
                        <a:rPr lang="en-US" sz="1200" dirty="0" smtClean="0"/>
                        <a:t>18</a:t>
                      </a:r>
                      <a:endParaRPr lang="en-US" sz="1200" dirty="0"/>
                    </a:p>
                  </a:txBody>
                  <a:tcPr/>
                </a:tc>
                <a:tc>
                  <a:txBody>
                    <a:bodyPr/>
                    <a:lstStyle/>
                    <a:p>
                      <a:pPr algn="r"/>
                      <a:r>
                        <a:rPr lang="en-US" sz="1200" dirty="0" smtClean="0"/>
                        <a:t>19</a:t>
                      </a:r>
                      <a:endParaRPr lang="en-US" sz="1200" dirty="0"/>
                    </a:p>
                  </a:txBody>
                  <a:tcPr/>
                </a:tc>
                <a:tc>
                  <a:txBody>
                    <a:bodyPr/>
                    <a:lstStyle/>
                    <a:p>
                      <a:pPr algn="r"/>
                      <a:r>
                        <a:rPr lang="en-US" sz="1200" dirty="0" smtClean="0"/>
                        <a:t>20</a:t>
                      </a:r>
                      <a:endParaRPr lang="en-US" sz="1200" dirty="0"/>
                    </a:p>
                  </a:txBody>
                  <a:tcPr/>
                </a:tc>
                <a:extLst>
                  <a:ext uri="{0D108BD9-81ED-4DB2-BD59-A6C34878D82A}">
                    <a16:rowId xmlns:a16="http://schemas.microsoft.com/office/drawing/2014/main" val="10004"/>
                  </a:ext>
                </a:extLst>
              </a:tr>
              <a:tr h="584200">
                <a:tc>
                  <a:txBody>
                    <a:bodyPr/>
                    <a:lstStyle/>
                    <a:p>
                      <a:pPr algn="r"/>
                      <a:r>
                        <a:rPr lang="en-US" sz="1200" dirty="0" smtClean="0"/>
                        <a:t>21</a:t>
                      </a:r>
                      <a:endParaRPr lang="en-US" sz="1200" dirty="0"/>
                    </a:p>
                  </a:txBody>
                  <a:tcPr/>
                </a:tc>
                <a:tc>
                  <a:txBody>
                    <a:bodyPr/>
                    <a:lstStyle/>
                    <a:p>
                      <a:pPr algn="r"/>
                      <a:r>
                        <a:rPr lang="en-US" sz="1200" dirty="0" smtClean="0"/>
                        <a:t>22</a:t>
                      </a:r>
                      <a:endParaRPr lang="en-US" sz="1200" dirty="0"/>
                    </a:p>
                  </a:txBody>
                  <a:tcPr>
                    <a:lnT w="38100" cap="flat" cmpd="sng" algn="ctr">
                      <a:noFill/>
                      <a:prstDash val="solid"/>
                      <a:round/>
                      <a:headEnd type="none" w="med" len="med"/>
                      <a:tailEnd type="none" w="med" len="med"/>
                    </a:lnT>
                  </a:tcPr>
                </a:tc>
                <a:tc>
                  <a:txBody>
                    <a:bodyPr/>
                    <a:lstStyle/>
                    <a:p>
                      <a:pPr algn="r"/>
                      <a:r>
                        <a:rPr lang="en-US" sz="1200" dirty="0" smtClean="0"/>
                        <a:t>23</a:t>
                      </a:r>
                      <a:endParaRPr lang="en-US" sz="1200" dirty="0"/>
                    </a:p>
                  </a:txBody>
                  <a:tcPr/>
                </a:tc>
                <a:tc>
                  <a:txBody>
                    <a:bodyPr/>
                    <a:lstStyle/>
                    <a:p>
                      <a:pPr algn="r"/>
                      <a:r>
                        <a:rPr lang="en-US" sz="1200" dirty="0" smtClean="0"/>
                        <a:t>24</a:t>
                      </a:r>
                      <a:endParaRPr lang="en-US" sz="1200" dirty="0"/>
                    </a:p>
                  </a:txBody>
                  <a:tcPr/>
                </a:tc>
                <a:tc>
                  <a:txBody>
                    <a:bodyPr/>
                    <a:lstStyle/>
                    <a:p>
                      <a:pPr algn="r"/>
                      <a:r>
                        <a:rPr lang="en-US" sz="1200" dirty="0" smtClean="0"/>
                        <a:t>25</a:t>
                      </a:r>
                      <a:endParaRPr lang="en-US" sz="1200" dirty="0"/>
                    </a:p>
                  </a:txBody>
                  <a:tcPr/>
                </a:tc>
                <a:tc>
                  <a:txBody>
                    <a:bodyPr/>
                    <a:lstStyle/>
                    <a:p>
                      <a:pPr algn="r"/>
                      <a:r>
                        <a:rPr lang="en-US" sz="1200" dirty="0" smtClean="0"/>
                        <a:t>26</a:t>
                      </a:r>
                      <a:endParaRPr lang="en-US" sz="1200" dirty="0"/>
                    </a:p>
                  </a:txBody>
                  <a:tcPr/>
                </a:tc>
                <a:tc>
                  <a:txBody>
                    <a:bodyPr/>
                    <a:lstStyle/>
                    <a:p>
                      <a:pPr algn="r"/>
                      <a:r>
                        <a:rPr lang="en-US" sz="1200" dirty="0" smtClean="0"/>
                        <a:t>27</a:t>
                      </a:r>
                      <a:endParaRPr lang="en-US" sz="1200" dirty="0"/>
                    </a:p>
                  </a:txBody>
                  <a:tcPr/>
                </a:tc>
                <a:extLst>
                  <a:ext uri="{0D108BD9-81ED-4DB2-BD59-A6C34878D82A}">
                    <a16:rowId xmlns:a16="http://schemas.microsoft.com/office/drawing/2014/main" val="10005"/>
                  </a:ext>
                </a:extLst>
              </a:tr>
              <a:tr h="584200">
                <a:tc>
                  <a:txBody>
                    <a:bodyPr/>
                    <a:lstStyle/>
                    <a:p>
                      <a:pPr algn="r"/>
                      <a:r>
                        <a:rPr lang="en-US" sz="1200" dirty="0" smtClean="0"/>
                        <a:t>28</a:t>
                      </a:r>
                      <a:endParaRPr lang="en-US" sz="1200" dirty="0"/>
                    </a:p>
                  </a:txBody>
                  <a:tcPr/>
                </a:tc>
                <a:tc>
                  <a:txBody>
                    <a:bodyPr/>
                    <a:lstStyle/>
                    <a:p>
                      <a:pPr algn="r"/>
                      <a:r>
                        <a:rPr lang="en-US" sz="1200" dirty="0" smtClean="0"/>
                        <a:t>29</a:t>
                      </a:r>
                      <a:endParaRPr lang="en-US" sz="1200" dirty="0"/>
                    </a:p>
                  </a:txBody>
                  <a:tcPr/>
                </a:tc>
                <a:tc gridSpan="5">
                  <a:txBody>
                    <a:bodyPr/>
                    <a:lstStyle/>
                    <a:p>
                      <a:pPr algn="r"/>
                      <a:endParaRPr lang="en-US" sz="1200" dirty="0"/>
                    </a:p>
                  </a:txBody>
                  <a:tcPr/>
                </a:tc>
                <a:tc hMerge="1">
                  <a:txBody>
                    <a:bodyPr/>
                    <a:lstStyle/>
                    <a:p>
                      <a:pPr algn="r"/>
                      <a:endParaRPr lang="en-US" sz="1200" dirty="0"/>
                    </a:p>
                  </a:txBody>
                  <a:tcPr/>
                </a:tc>
                <a:tc hMerge="1">
                  <a:txBody>
                    <a:bodyPr/>
                    <a:lstStyle/>
                    <a:p>
                      <a:pPr algn="r"/>
                      <a:endParaRPr lang="en-US" sz="1200" dirty="0"/>
                    </a:p>
                  </a:txBody>
                  <a:tcPr/>
                </a:tc>
                <a:tc hMerge="1">
                  <a:txBody>
                    <a:bodyPr/>
                    <a:lstStyle/>
                    <a:p>
                      <a:pPr algn="r"/>
                      <a:endParaRPr lang="en-US" sz="1200" dirty="0"/>
                    </a:p>
                  </a:txBody>
                  <a:tcPr/>
                </a:tc>
                <a:tc hMerge="1">
                  <a:txBody>
                    <a:bodyPr/>
                    <a:lstStyle/>
                    <a:p>
                      <a:pPr algn="r"/>
                      <a:endParaRPr lang="en-US" sz="1200" dirty="0"/>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2672762" y="6081757"/>
            <a:ext cx="4857997" cy="369332"/>
          </a:xfrm>
          <a:prstGeom prst="rect">
            <a:avLst/>
          </a:prstGeom>
          <a:noFill/>
        </p:spPr>
        <p:txBody>
          <a:bodyPr wrap="none" rtlCol="0">
            <a:spAutoFit/>
          </a:bodyPr>
          <a:lstStyle/>
          <a:p>
            <a:r>
              <a:rPr lang="en-US" dirty="0" smtClean="0">
                <a:solidFill>
                  <a:srgbClr val="EAAB00"/>
                </a:solidFill>
                <a:latin typeface="Calibri Light" panose="020F0302020204030204" pitchFamily="34" charset="0"/>
              </a:rPr>
              <a:t> </a:t>
            </a:r>
            <a:r>
              <a:rPr lang="en-US" dirty="0" err="1" smtClean="0">
                <a:latin typeface="Calibri Light" panose="020F0302020204030204" pitchFamily="34" charset="0"/>
              </a:rPr>
              <a:t>Completar</a:t>
            </a:r>
            <a:r>
              <a:rPr lang="en-US" dirty="0" smtClean="0">
                <a:latin typeface="Calibri Light" panose="020F0302020204030204" pitchFamily="34" charset="0"/>
              </a:rPr>
              <a:t> la FAFSA </a:t>
            </a:r>
            <a:r>
              <a:rPr lang="en-US" dirty="0">
                <a:latin typeface="Calibri Light" panose="020F0302020204030204" pitchFamily="34" charset="0"/>
              </a:rPr>
              <a:t> </a:t>
            </a:r>
            <a:r>
              <a:rPr lang="en-US" dirty="0" err="1" smtClean="0">
                <a:latin typeface="Calibri Light" panose="020F0302020204030204" pitchFamily="34" charset="0"/>
              </a:rPr>
              <a:t>en</a:t>
            </a:r>
            <a:r>
              <a:rPr lang="en-US" dirty="0" smtClean="0">
                <a:latin typeface="Calibri Light" panose="020F0302020204030204" pitchFamily="34" charset="0"/>
              </a:rPr>
              <a:t> o antes del 15 de </a:t>
            </a:r>
            <a:r>
              <a:rPr lang="en-US" dirty="0" err="1" smtClean="0">
                <a:latin typeface="Calibri Light" panose="020F0302020204030204" pitchFamily="34" charset="0"/>
              </a:rPr>
              <a:t>febrero</a:t>
            </a:r>
            <a:r>
              <a:rPr lang="en-US" dirty="0" smtClean="0">
                <a:latin typeface="Calibri Light" panose="020F0302020204030204" pitchFamily="34" charset="0"/>
              </a:rPr>
              <a:t>  </a:t>
            </a:r>
            <a:endParaRPr lang="en-US" dirty="0">
              <a:solidFill>
                <a:srgbClr val="002664"/>
              </a:solidFill>
              <a:latin typeface="Calibri Light" panose="020F0302020204030204" pitchFamily="34" charset="0"/>
            </a:endParaRPr>
          </a:p>
        </p:txBody>
      </p:sp>
      <p:sp>
        <p:nvSpPr>
          <p:cNvPr id="6" name="Rectangle 5"/>
          <p:cNvSpPr/>
          <p:nvPr/>
        </p:nvSpPr>
        <p:spPr>
          <a:xfrm>
            <a:off x="2438400" y="4038600"/>
            <a:ext cx="838200" cy="609600"/>
          </a:xfrm>
          <a:prstGeom prst="rect">
            <a:avLst/>
          </a:prstGeom>
          <a:noFill/>
          <a:ln w="38100">
            <a:solidFill>
              <a:srgbClr val="009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DD8"/>
              </a:solidFill>
            </a:endParaRPr>
          </a:p>
        </p:txBody>
      </p:sp>
    </p:spTree>
    <p:extLst>
      <p:ext uri="{BB962C8B-B14F-4D97-AF65-F5344CB8AC3E}">
        <p14:creationId xmlns:p14="http://schemas.microsoft.com/office/powerpoint/2010/main" val="321666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Proceso</a:t>
            </a:r>
            <a:r>
              <a:rPr lang="en-US" sz="5400" dirty="0" smtClean="0">
                <a:latin typeface="Calibri Light" panose="020F0302020204030204" pitchFamily="34" charset="0"/>
              </a:rPr>
              <a:t> de </a:t>
            </a:r>
            <a:r>
              <a:rPr lang="en-US" sz="5400" dirty="0" err="1">
                <a:latin typeface="Calibri Light" panose="020F0302020204030204" pitchFamily="34" charset="0"/>
              </a:rPr>
              <a:t>a</a:t>
            </a:r>
            <a:r>
              <a:rPr lang="en-US" sz="5400" dirty="0" err="1" smtClean="0">
                <a:latin typeface="Calibri Light" panose="020F0302020204030204" pitchFamily="34" charset="0"/>
              </a:rPr>
              <a:t>plicación</a:t>
            </a:r>
            <a:endParaRPr lang="en-US" sz="5400" dirty="0">
              <a:latin typeface="Calibri Light" panose="020F03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00317226"/>
              </p:ext>
            </p:extLst>
          </p:nvPr>
        </p:nvGraphicFramePr>
        <p:xfrm>
          <a:off x="1524000" y="2057400"/>
          <a:ext cx="6095999" cy="3764280"/>
        </p:xfrm>
        <a:graphic>
          <a:graphicData uri="http://schemas.openxmlformats.org/drawingml/2006/table">
            <a:tbl>
              <a:tblPr firstRow="1" bandRow="1">
                <a:tableStyleId>{5C22544A-7EE6-4342-B048-85BDC9FD1C3A}</a:tableStyleId>
              </a:tblPr>
              <a:tblGrid>
                <a:gridCol w="870857">
                  <a:extLst>
                    <a:ext uri="{9D8B030D-6E8A-4147-A177-3AD203B41FA5}">
                      <a16:colId xmlns:a16="http://schemas.microsoft.com/office/drawing/2014/main" val="20000"/>
                    </a:ext>
                  </a:extLst>
                </a:gridCol>
                <a:gridCol w="870857">
                  <a:extLst>
                    <a:ext uri="{9D8B030D-6E8A-4147-A177-3AD203B41FA5}">
                      <a16:colId xmlns:a16="http://schemas.microsoft.com/office/drawing/2014/main" val="20001"/>
                    </a:ext>
                  </a:extLst>
                </a:gridCol>
                <a:gridCol w="870857">
                  <a:extLst>
                    <a:ext uri="{9D8B030D-6E8A-4147-A177-3AD203B41FA5}">
                      <a16:colId xmlns:a16="http://schemas.microsoft.com/office/drawing/2014/main" val="20002"/>
                    </a:ext>
                  </a:extLst>
                </a:gridCol>
                <a:gridCol w="870857">
                  <a:extLst>
                    <a:ext uri="{9D8B030D-6E8A-4147-A177-3AD203B41FA5}">
                      <a16:colId xmlns:a16="http://schemas.microsoft.com/office/drawing/2014/main" val="20003"/>
                    </a:ext>
                  </a:extLst>
                </a:gridCol>
                <a:gridCol w="870857">
                  <a:extLst>
                    <a:ext uri="{9D8B030D-6E8A-4147-A177-3AD203B41FA5}">
                      <a16:colId xmlns:a16="http://schemas.microsoft.com/office/drawing/2014/main" val="20004"/>
                    </a:ext>
                  </a:extLst>
                </a:gridCol>
                <a:gridCol w="870857">
                  <a:extLst>
                    <a:ext uri="{9D8B030D-6E8A-4147-A177-3AD203B41FA5}">
                      <a16:colId xmlns:a16="http://schemas.microsoft.com/office/drawing/2014/main" val="20005"/>
                    </a:ext>
                  </a:extLst>
                </a:gridCol>
                <a:gridCol w="870857">
                  <a:extLst>
                    <a:ext uri="{9D8B030D-6E8A-4147-A177-3AD203B41FA5}">
                      <a16:colId xmlns:a16="http://schemas.microsoft.com/office/drawing/2014/main" val="20006"/>
                    </a:ext>
                  </a:extLst>
                </a:gridCol>
              </a:tblGrid>
              <a:tr h="584200">
                <a:tc gridSpan="7">
                  <a:txBody>
                    <a:bodyPr/>
                    <a:lstStyle/>
                    <a:p>
                      <a:pPr algn="l"/>
                      <a:r>
                        <a:rPr lang="en-US" sz="2400" dirty="0" err="1" smtClean="0">
                          <a:latin typeface="Calibri Light" panose="020F0302020204030204" pitchFamily="34" charset="0"/>
                        </a:rPr>
                        <a:t>marzo</a:t>
                      </a:r>
                      <a:r>
                        <a:rPr lang="en-US" sz="2400" dirty="0" smtClean="0">
                          <a:latin typeface="Calibri Light" panose="020F0302020204030204" pitchFamily="34" charset="0"/>
                        </a:rPr>
                        <a:t> 2016</a:t>
                      </a:r>
                      <a:endParaRPr lang="en-US" sz="2400" dirty="0">
                        <a:latin typeface="Calibri Light" panose="020F0302020204030204" pitchFamily="34" charset="0"/>
                      </a:endParaRPr>
                    </a:p>
                  </a:txBody>
                  <a:tcPr anchor="ctr">
                    <a:solidFill>
                      <a:srgbClr val="002664"/>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77800">
                <a:tc>
                  <a:txBody>
                    <a:bodyPr/>
                    <a:lstStyle/>
                    <a:p>
                      <a:pPr algn="ctr"/>
                      <a:r>
                        <a:rPr lang="en-US" sz="1100" dirty="0" smtClean="0">
                          <a:latin typeface="Calibri Light" panose="020F0302020204030204" pitchFamily="34" charset="0"/>
                        </a:rPr>
                        <a:t>Sunday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Monday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Tuesday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Wednesday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Thursday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Friday</a:t>
                      </a:r>
                      <a:endParaRPr lang="en-US" sz="1100" dirty="0">
                        <a:latin typeface="Calibri Light" panose="020F0302020204030204" pitchFamily="34" charset="0"/>
                      </a:endParaRPr>
                    </a:p>
                  </a:txBody>
                  <a:tcPr>
                    <a:solidFill>
                      <a:srgbClr val="C7C2BA"/>
                    </a:solidFill>
                  </a:tcPr>
                </a:tc>
                <a:tc>
                  <a:txBody>
                    <a:bodyPr/>
                    <a:lstStyle/>
                    <a:p>
                      <a:pPr algn="ctr"/>
                      <a:r>
                        <a:rPr lang="en-US" sz="1100" dirty="0" smtClean="0">
                          <a:latin typeface="Calibri Light" panose="020F0302020204030204" pitchFamily="34" charset="0"/>
                        </a:rPr>
                        <a:t>Saturday</a:t>
                      </a:r>
                      <a:endParaRPr lang="en-US" sz="1100" dirty="0">
                        <a:latin typeface="Calibri Light" panose="020F0302020204030204" pitchFamily="34" charset="0"/>
                      </a:endParaRPr>
                    </a:p>
                  </a:txBody>
                  <a:tcPr>
                    <a:solidFill>
                      <a:srgbClr val="C7C2BA"/>
                    </a:solidFill>
                  </a:tcPr>
                </a:tc>
                <a:extLst>
                  <a:ext uri="{0D108BD9-81ED-4DB2-BD59-A6C34878D82A}">
                    <a16:rowId xmlns:a16="http://schemas.microsoft.com/office/drawing/2014/main" val="10001"/>
                  </a:ext>
                </a:extLst>
              </a:tr>
              <a:tr h="584200">
                <a:tc gridSpan="2">
                  <a:txBody>
                    <a:bodyPr/>
                    <a:lstStyle/>
                    <a:p>
                      <a:pPr algn="r"/>
                      <a:r>
                        <a:rPr lang="en-US" sz="1200" baseline="0" dirty="0" smtClean="0"/>
                        <a:t> </a:t>
                      </a:r>
                      <a:endParaRPr lang="en-US" sz="1200" dirty="0"/>
                    </a:p>
                  </a:txBody>
                  <a:tcPr/>
                </a:tc>
                <a:tc hMerge="1">
                  <a:txBody>
                    <a:bodyPr/>
                    <a:lstStyle/>
                    <a:p>
                      <a:pPr algn="r"/>
                      <a:endParaRPr lang="en-US" sz="1200" dirty="0"/>
                    </a:p>
                  </a:txBody>
                  <a:tcPr/>
                </a:tc>
                <a:tc>
                  <a:txBody>
                    <a:bodyPr/>
                    <a:lstStyle/>
                    <a:p>
                      <a:pPr algn="r"/>
                      <a:r>
                        <a:rPr lang="en-US" sz="1200" b="0" dirty="0" smtClean="0"/>
                        <a:t>1</a:t>
                      </a:r>
                      <a:endParaRPr lang="en-US" sz="1200" b="0" dirty="0"/>
                    </a:p>
                  </a:txBody>
                  <a:tcPr/>
                </a:tc>
                <a:tc>
                  <a:txBody>
                    <a:bodyPr/>
                    <a:lstStyle/>
                    <a:p>
                      <a:pPr algn="r"/>
                      <a:r>
                        <a:rPr lang="en-US" sz="1200" dirty="0" smtClean="0"/>
                        <a:t>2</a:t>
                      </a:r>
                      <a:endParaRPr lang="en-US" sz="1200" dirty="0"/>
                    </a:p>
                  </a:txBody>
                  <a:tcPr/>
                </a:tc>
                <a:tc>
                  <a:txBody>
                    <a:bodyPr/>
                    <a:lstStyle/>
                    <a:p>
                      <a:pPr algn="r"/>
                      <a:r>
                        <a:rPr lang="en-US" sz="1200" dirty="0" smtClean="0"/>
                        <a:t>3</a:t>
                      </a:r>
                      <a:endParaRPr lang="en-US" sz="1200" dirty="0"/>
                    </a:p>
                  </a:txBody>
                  <a:tcPr/>
                </a:tc>
                <a:tc>
                  <a:txBody>
                    <a:bodyPr/>
                    <a:lstStyle/>
                    <a:p>
                      <a:pPr algn="r"/>
                      <a:r>
                        <a:rPr lang="en-US" sz="1200" dirty="0" smtClean="0"/>
                        <a:t>4</a:t>
                      </a:r>
                      <a:endParaRPr lang="en-US" sz="1200" dirty="0"/>
                    </a:p>
                  </a:txBody>
                  <a:tcPr/>
                </a:tc>
                <a:tc>
                  <a:txBody>
                    <a:bodyPr/>
                    <a:lstStyle/>
                    <a:p>
                      <a:pPr algn="r"/>
                      <a:r>
                        <a:rPr lang="en-US" sz="1200" dirty="0" smtClean="0"/>
                        <a:t>5</a:t>
                      </a:r>
                      <a:endParaRPr lang="en-US" sz="1200" dirty="0"/>
                    </a:p>
                  </a:txBody>
                  <a:tcPr/>
                </a:tc>
                <a:extLst>
                  <a:ext uri="{0D108BD9-81ED-4DB2-BD59-A6C34878D82A}">
                    <a16:rowId xmlns:a16="http://schemas.microsoft.com/office/drawing/2014/main" val="10002"/>
                  </a:ext>
                </a:extLst>
              </a:tr>
              <a:tr h="584200">
                <a:tc>
                  <a:txBody>
                    <a:bodyPr/>
                    <a:lstStyle/>
                    <a:p>
                      <a:pPr algn="r"/>
                      <a:r>
                        <a:rPr lang="en-US" sz="1200" dirty="0" smtClean="0"/>
                        <a:t>6</a:t>
                      </a:r>
                      <a:endParaRPr lang="en-US" sz="1200" dirty="0"/>
                    </a:p>
                  </a:txBody>
                  <a:tcPr/>
                </a:tc>
                <a:tc>
                  <a:txBody>
                    <a:bodyPr/>
                    <a:lstStyle/>
                    <a:p>
                      <a:pPr algn="r"/>
                      <a:r>
                        <a:rPr lang="en-US" sz="1200" dirty="0" smtClean="0"/>
                        <a:t>7</a:t>
                      </a:r>
                      <a:endParaRPr lang="en-US" sz="1200" dirty="0"/>
                    </a:p>
                  </a:txBody>
                  <a:tcPr>
                    <a:lnB w="12700" cap="flat" cmpd="sng" algn="ctr">
                      <a:solidFill>
                        <a:schemeClr val="bg1"/>
                      </a:solidFill>
                      <a:prstDash val="solid"/>
                      <a:round/>
                      <a:headEnd type="none" w="med" len="med"/>
                      <a:tailEnd type="none" w="med" len="med"/>
                    </a:lnB>
                  </a:tcPr>
                </a:tc>
                <a:tc>
                  <a:txBody>
                    <a:bodyPr/>
                    <a:lstStyle/>
                    <a:p>
                      <a:pPr algn="r"/>
                      <a:r>
                        <a:rPr lang="en-US" sz="1200" dirty="0" smtClean="0"/>
                        <a:t>8</a:t>
                      </a:r>
                      <a:endParaRPr lang="en-US" sz="1200" dirty="0"/>
                    </a:p>
                  </a:txBody>
                  <a:tcPr/>
                </a:tc>
                <a:tc>
                  <a:txBody>
                    <a:bodyPr/>
                    <a:lstStyle/>
                    <a:p>
                      <a:pPr algn="r"/>
                      <a:r>
                        <a:rPr lang="en-US" sz="1200" dirty="0" smtClean="0"/>
                        <a:t>9</a:t>
                      </a:r>
                      <a:endParaRPr lang="en-US" sz="1200" dirty="0"/>
                    </a:p>
                  </a:txBody>
                  <a:tcPr/>
                </a:tc>
                <a:tc>
                  <a:txBody>
                    <a:bodyPr/>
                    <a:lstStyle/>
                    <a:p>
                      <a:pPr algn="r"/>
                      <a:r>
                        <a:rPr lang="en-US" sz="1200" dirty="0" smtClean="0"/>
                        <a:t>10</a:t>
                      </a:r>
                      <a:endParaRPr lang="en-US" sz="1200" dirty="0"/>
                    </a:p>
                  </a:txBody>
                  <a:tcPr/>
                </a:tc>
                <a:tc>
                  <a:txBody>
                    <a:bodyPr/>
                    <a:lstStyle/>
                    <a:p>
                      <a:pPr algn="r"/>
                      <a:r>
                        <a:rPr lang="en-US" sz="1200" dirty="0" smtClean="0"/>
                        <a:t>11</a:t>
                      </a:r>
                      <a:endParaRPr lang="en-US" sz="1200" dirty="0"/>
                    </a:p>
                  </a:txBody>
                  <a:tcPr/>
                </a:tc>
                <a:tc>
                  <a:txBody>
                    <a:bodyPr/>
                    <a:lstStyle/>
                    <a:p>
                      <a:pPr algn="r"/>
                      <a:r>
                        <a:rPr lang="en-US" sz="1200" dirty="0" smtClean="0"/>
                        <a:t>12</a:t>
                      </a:r>
                      <a:endParaRPr lang="en-US" sz="1200" dirty="0"/>
                    </a:p>
                  </a:txBody>
                  <a:tcPr/>
                </a:tc>
                <a:extLst>
                  <a:ext uri="{0D108BD9-81ED-4DB2-BD59-A6C34878D82A}">
                    <a16:rowId xmlns:a16="http://schemas.microsoft.com/office/drawing/2014/main" val="10003"/>
                  </a:ext>
                </a:extLst>
              </a:tr>
              <a:tr h="584200">
                <a:tc>
                  <a:txBody>
                    <a:bodyPr/>
                    <a:lstStyle/>
                    <a:p>
                      <a:pPr algn="r"/>
                      <a:r>
                        <a:rPr lang="en-US" sz="1200" dirty="0" smtClean="0"/>
                        <a:t>13</a:t>
                      </a:r>
                      <a:endParaRPr lang="en-US" sz="1200" dirty="0"/>
                    </a:p>
                  </a:txBody>
                  <a:tcPr>
                    <a:lnR w="12700" cap="flat" cmpd="sng" algn="ctr">
                      <a:solidFill>
                        <a:schemeClr val="bg1"/>
                      </a:solidFill>
                      <a:prstDash val="solid"/>
                      <a:round/>
                      <a:headEnd type="none" w="med" len="med"/>
                      <a:tailEnd type="none" w="med" len="med"/>
                    </a:lnR>
                  </a:tcPr>
                </a:tc>
                <a:tc>
                  <a:txBody>
                    <a:bodyPr/>
                    <a:lstStyle/>
                    <a:p>
                      <a:pPr algn="r"/>
                      <a:r>
                        <a:rPr lang="en-US" sz="1200" dirty="0" smtClean="0"/>
                        <a:t>14</a:t>
                      </a:r>
                      <a:endParaRPr lang="en-US" sz="1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200" dirty="0" smtClean="0"/>
                        <a:t>15</a:t>
                      </a:r>
                      <a:endParaRPr lang="en-US" sz="1200" dirty="0"/>
                    </a:p>
                  </a:txBody>
                  <a:tcPr>
                    <a:lnL w="12700" cap="flat" cmpd="sng" algn="ctr">
                      <a:solidFill>
                        <a:schemeClr val="bg1"/>
                      </a:solidFill>
                      <a:prstDash val="solid"/>
                      <a:round/>
                      <a:headEnd type="none" w="med" len="med"/>
                      <a:tailEnd type="none" w="med" len="med"/>
                    </a:lnL>
                  </a:tcPr>
                </a:tc>
                <a:tc>
                  <a:txBody>
                    <a:bodyPr/>
                    <a:lstStyle/>
                    <a:p>
                      <a:pPr algn="r"/>
                      <a:r>
                        <a:rPr lang="en-US" sz="1200" dirty="0" smtClean="0"/>
                        <a:t>16</a:t>
                      </a:r>
                      <a:endParaRPr lang="en-US" sz="1200" dirty="0"/>
                    </a:p>
                  </a:txBody>
                  <a:tcPr/>
                </a:tc>
                <a:tc>
                  <a:txBody>
                    <a:bodyPr/>
                    <a:lstStyle/>
                    <a:p>
                      <a:pPr algn="r"/>
                      <a:r>
                        <a:rPr lang="en-US" sz="1200" dirty="0" smtClean="0"/>
                        <a:t>17</a:t>
                      </a:r>
                      <a:endParaRPr lang="en-US" sz="1200" dirty="0"/>
                    </a:p>
                  </a:txBody>
                  <a:tcPr/>
                </a:tc>
                <a:tc>
                  <a:txBody>
                    <a:bodyPr/>
                    <a:lstStyle/>
                    <a:p>
                      <a:pPr algn="r"/>
                      <a:r>
                        <a:rPr lang="en-US" sz="1200" dirty="0" smtClean="0"/>
                        <a:t>18</a:t>
                      </a:r>
                      <a:endParaRPr lang="en-US" sz="1200" dirty="0"/>
                    </a:p>
                  </a:txBody>
                  <a:tcPr/>
                </a:tc>
                <a:tc>
                  <a:txBody>
                    <a:bodyPr/>
                    <a:lstStyle/>
                    <a:p>
                      <a:pPr algn="r"/>
                      <a:r>
                        <a:rPr lang="en-US" sz="1200" dirty="0" smtClean="0"/>
                        <a:t>19</a:t>
                      </a:r>
                      <a:endParaRPr lang="en-US" sz="1200" dirty="0"/>
                    </a:p>
                  </a:txBody>
                  <a:tcPr/>
                </a:tc>
                <a:extLst>
                  <a:ext uri="{0D108BD9-81ED-4DB2-BD59-A6C34878D82A}">
                    <a16:rowId xmlns:a16="http://schemas.microsoft.com/office/drawing/2014/main" val="10004"/>
                  </a:ext>
                </a:extLst>
              </a:tr>
              <a:tr h="584200">
                <a:tc>
                  <a:txBody>
                    <a:bodyPr/>
                    <a:lstStyle/>
                    <a:p>
                      <a:pPr algn="r"/>
                      <a:r>
                        <a:rPr lang="en-US" sz="1200" dirty="0" smtClean="0"/>
                        <a:t>20</a:t>
                      </a:r>
                      <a:endParaRPr lang="en-US" sz="1200" dirty="0"/>
                    </a:p>
                  </a:txBody>
                  <a:tcPr/>
                </a:tc>
                <a:tc>
                  <a:txBody>
                    <a:bodyPr/>
                    <a:lstStyle/>
                    <a:p>
                      <a:pPr algn="r"/>
                      <a:r>
                        <a:rPr lang="en-US" sz="1200" dirty="0" smtClean="0"/>
                        <a:t>21</a:t>
                      </a:r>
                      <a:endParaRPr lang="en-US" sz="1200" dirty="0"/>
                    </a:p>
                  </a:txBody>
                  <a:tcPr>
                    <a:lnT w="12700" cap="flat" cmpd="sng" algn="ctr">
                      <a:solidFill>
                        <a:schemeClr val="bg1"/>
                      </a:solidFill>
                      <a:prstDash val="solid"/>
                      <a:round/>
                      <a:headEnd type="none" w="med" len="med"/>
                      <a:tailEnd type="none" w="med" len="med"/>
                    </a:lnT>
                  </a:tcPr>
                </a:tc>
                <a:tc>
                  <a:txBody>
                    <a:bodyPr/>
                    <a:lstStyle/>
                    <a:p>
                      <a:pPr algn="r"/>
                      <a:r>
                        <a:rPr lang="en-US" sz="1200" dirty="0" smtClean="0"/>
                        <a:t>22</a:t>
                      </a:r>
                      <a:endParaRPr lang="en-US" sz="1200" dirty="0"/>
                    </a:p>
                  </a:txBody>
                  <a:tcPr/>
                </a:tc>
                <a:tc>
                  <a:txBody>
                    <a:bodyPr/>
                    <a:lstStyle/>
                    <a:p>
                      <a:pPr algn="r"/>
                      <a:r>
                        <a:rPr lang="en-US" sz="1200" dirty="0" smtClean="0"/>
                        <a:t>23</a:t>
                      </a:r>
                      <a:endParaRPr lang="en-US" sz="1200" dirty="0"/>
                    </a:p>
                  </a:txBody>
                  <a:tcPr/>
                </a:tc>
                <a:tc>
                  <a:txBody>
                    <a:bodyPr/>
                    <a:lstStyle/>
                    <a:p>
                      <a:pPr algn="r"/>
                      <a:r>
                        <a:rPr lang="en-US" sz="1200" dirty="0" smtClean="0"/>
                        <a:t>24</a:t>
                      </a:r>
                      <a:endParaRPr lang="en-US" sz="1200" dirty="0"/>
                    </a:p>
                  </a:txBody>
                  <a:tcPr/>
                </a:tc>
                <a:tc>
                  <a:txBody>
                    <a:bodyPr/>
                    <a:lstStyle/>
                    <a:p>
                      <a:pPr algn="r"/>
                      <a:r>
                        <a:rPr lang="en-US" sz="1200" dirty="0" smtClean="0"/>
                        <a:t>25</a:t>
                      </a:r>
                      <a:endParaRPr lang="en-US" sz="1200" dirty="0"/>
                    </a:p>
                  </a:txBody>
                  <a:tcPr/>
                </a:tc>
                <a:tc>
                  <a:txBody>
                    <a:bodyPr/>
                    <a:lstStyle/>
                    <a:p>
                      <a:pPr algn="r"/>
                      <a:r>
                        <a:rPr lang="en-US" sz="1200" dirty="0" smtClean="0"/>
                        <a:t>26</a:t>
                      </a:r>
                    </a:p>
                    <a:p>
                      <a:pPr algn="r"/>
                      <a:endParaRPr lang="en-US" sz="1200" dirty="0" smtClean="0"/>
                    </a:p>
                  </a:txBody>
                  <a:tcPr/>
                </a:tc>
                <a:extLst>
                  <a:ext uri="{0D108BD9-81ED-4DB2-BD59-A6C34878D82A}">
                    <a16:rowId xmlns:a16="http://schemas.microsoft.com/office/drawing/2014/main" val="10005"/>
                  </a:ext>
                </a:extLst>
              </a:tr>
              <a:tr h="584200">
                <a:tc>
                  <a:txBody>
                    <a:bodyPr/>
                    <a:lstStyle/>
                    <a:p>
                      <a:pPr algn="r"/>
                      <a:r>
                        <a:rPr lang="en-US" sz="1200" dirty="0" smtClean="0"/>
                        <a:t>27</a:t>
                      </a:r>
                      <a:endParaRPr lang="en-US" sz="1200" dirty="0"/>
                    </a:p>
                  </a:txBody>
                  <a:tcPr/>
                </a:tc>
                <a:tc>
                  <a:txBody>
                    <a:bodyPr/>
                    <a:lstStyle/>
                    <a:p>
                      <a:pPr algn="r"/>
                      <a:r>
                        <a:rPr lang="en-US" sz="1200" dirty="0" smtClean="0"/>
                        <a:t>28</a:t>
                      </a:r>
                      <a:endParaRPr lang="en-US" sz="1200" dirty="0"/>
                    </a:p>
                  </a:txBody>
                  <a:tcPr/>
                </a:tc>
                <a:tc>
                  <a:txBody>
                    <a:bodyPr/>
                    <a:lstStyle/>
                    <a:p>
                      <a:pPr algn="r"/>
                      <a:r>
                        <a:rPr lang="en-US" sz="1200" dirty="0" smtClean="0"/>
                        <a:t>29</a:t>
                      </a:r>
                      <a:endParaRPr lang="en-US" sz="1200" dirty="0"/>
                    </a:p>
                  </a:txBody>
                  <a:tcPr/>
                </a:tc>
                <a:tc>
                  <a:txBody>
                    <a:bodyPr/>
                    <a:lstStyle/>
                    <a:p>
                      <a:pPr algn="r"/>
                      <a:r>
                        <a:rPr lang="en-US" sz="1200" dirty="0" smtClean="0"/>
                        <a:t>30</a:t>
                      </a:r>
                      <a:endParaRPr lang="en-US" sz="1200" dirty="0"/>
                    </a:p>
                  </a:txBody>
                  <a:tcPr/>
                </a:tc>
                <a:tc>
                  <a:txBody>
                    <a:bodyPr/>
                    <a:lstStyle/>
                    <a:p>
                      <a:pPr algn="r"/>
                      <a:r>
                        <a:rPr lang="en-US" sz="1200" dirty="0" smtClean="0"/>
                        <a:t>31</a:t>
                      </a:r>
                      <a:endParaRPr lang="en-US" sz="1200" dirty="0"/>
                    </a:p>
                  </a:txBody>
                  <a:tcPr/>
                </a:tc>
                <a:tc gridSpan="2">
                  <a:txBody>
                    <a:bodyPr/>
                    <a:lstStyle/>
                    <a:p>
                      <a:pPr algn="r"/>
                      <a:endParaRPr lang="en-US" sz="1200" dirty="0"/>
                    </a:p>
                  </a:txBody>
                  <a:tcPr/>
                </a:tc>
                <a:tc hMerge="1">
                  <a:txBody>
                    <a:bodyPr/>
                    <a:lstStyle/>
                    <a:p>
                      <a:pPr algn="r"/>
                      <a:endParaRPr lang="en-US" sz="1200" dirty="0"/>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2590800" y="6088189"/>
            <a:ext cx="3988210" cy="369332"/>
          </a:xfrm>
          <a:prstGeom prst="rect">
            <a:avLst/>
          </a:prstGeom>
          <a:noFill/>
        </p:spPr>
        <p:txBody>
          <a:bodyPr wrap="square" rtlCol="0">
            <a:spAutoFit/>
          </a:bodyPr>
          <a:lstStyle/>
          <a:p>
            <a:r>
              <a:rPr lang="en-US" dirty="0" err="1" smtClean="0">
                <a:latin typeface="Calibri Light" panose="020F0302020204030204" pitchFamily="34" charset="0"/>
              </a:rPr>
              <a:t>Fecha</a:t>
            </a:r>
            <a:r>
              <a:rPr lang="en-US" dirty="0" smtClean="0">
                <a:latin typeface="Calibri Light" panose="020F0302020204030204" pitchFamily="34" charset="0"/>
              </a:rPr>
              <a:t> de </a:t>
            </a:r>
            <a:r>
              <a:rPr lang="en-US" dirty="0" err="1" smtClean="0">
                <a:latin typeface="Calibri Light" panose="020F0302020204030204" pitchFamily="34" charset="0"/>
              </a:rPr>
              <a:t>prioridad</a:t>
            </a:r>
            <a:r>
              <a:rPr lang="en-US" dirty="0" smtClean="0">
                <a:latin typeface="Calibri Light" panose="020F0302020204030204" pitchFamily="34" charset="0"/>
              </a:rPr>
              <a:t> </a:t>
            </a:r>
            <a:r>
              <a:rPr lang="en-US" dirty="0" smtClean="0">
                <a:solidFill>
                  <a:srgbClr val="002664"/>
                </a:solidFill>
                <a:latin typeface="Calibri Light" panose="020F0302020204030204" pitchFamily="34" charset="0"/>
              </a:rPr>
              <a:t>1ro de </a:t>
            </a:r>
            <a:r>
              <a:rPr lang="en-US" dirty="0" err="1" smtClean="0">
                <a:solidFill>
                  <a:srgbClr val="002664"/>
                </a:solidFill>
                <a:latin typeface="Calibri Light" panose="020F0302020204030204" pitchFamily="34" charset="0"/>
              </a:rPr>
              <a:t>marzo</a:t>
            </a:r>
            <a:endParaRPr lang="en-US" dirty="0">
              <a:solidFill>
                <a:srgbClr val="002664"/>
              </a:solidFill>
              <a:latin typeface="Calibri Light" panose="020F0302020204030204" pitchFamily="34" charset="0"/>
            </a:endParaRPr>
          </a:p>
        </p:txBody>
      </p:sp>
      <p:sp>
        <p:nvSpPr>
          <p:cNvPr id="6" name="Rectangle 5"/>
          <p:cNvSpPr/>
          <p:nvPr/>
        </p:nvSpPr>
        <p:spPr>
          <a:xfrm>
            <a:off x="3276600" y="2895600"/>
            <a:ext cx="838200" cy="609600"/>
          </a:xfrm>
          <a:prstGeom prst="rect">
            <a:avLst/>
          </a:prstGeom>
          <a:noFill/>
          <a:ln w="38100">
            <a:solidFill>
              <a:srgbClr val="009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DD8"/>
              </a:solidFill>
            </a:endParaRPr>
          </a:p>
        </p:txBody>
      </p:sp>
    </p:spTree>
    <p:extLst>
      <p:ext uri="{BB962C8B-B14F-4D97-AF65-F5344CB8AC3E}">
        <p14:creationId xmlns:p14="http://schemas.microsoft.com/office/powerpoint/2010/main" val="9319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6781800" cy="1143000"/>
          </a:xfrm>
        </p:spPr>
        <p:txBody>
          <a:bodyPr>
            <a:noAutofit/>
          </a:bodyPr>
          <a:lstStyle/>
          <a:p>
            <a:r>
              <a:rPr lang="en-US" sz="4500" dirty="0" err="1" smtClean="0"/>
              <a:t>Proceso</a:t>
            </a:r>
            <a:r>
              <a:rPr lang="en-US" sz="4500" dirty="0" smtClean="0"/>
              <a:t> de </a:t>
            </a:r>
            <a:r>
              <a:rPr lang="en-US" sz="4500" dirty="0" err="1"/>
              <a:t>a</a:t>
            </a:r>
            <a:r>
              <a:rPr lang="en-US" sz="4500" dirty="0" err="1" smtClean="0"/>
              <a:t>plicación</a:t>
            </a:r>
            <a:r>
              <a:rPr lang="en-US" sz="4500" dirty="0" smtClean="0"/>
              <a:t> </a:t>
            </a:r>
            <a:br>
              <a:rPr lang="en-US" sz="4500" dirty="0" smtClean="0"/>
            </a:br>
            <a:r>
              <a:rPr lang="en-US" sz="4500" dirty="0" err="1">
                <a:solidFill>
                  <a:srgbClr val="009DD8"/>
                </a:solidFill>
              </a:rPr>
              <a:t>v</a:t>
            </a:r>
            <a:r>
              <a:rPr lang="en-US" sz="4500" dirty="0" err="1" smtClean="0">
                <a:solidFill>
                  <a:srgbClr val="009DD8"/>
                </a:solidFill>
              </a:rPr>
              <a:t>erano</a:t>
            </a:r>
            <a:endParaRPr lang="en-US" sz="4500" dirty="0"/>
          </a:p>
        </p:txBody>
      </p:sp>
      <p:sp>
        <p:nvSpPr>
          <p:cNvPr id="3" name="Content Placeholder 2"/>
          <p:cNvSpPr>
            <a:spLocks noGrp="1"/>
          </p:cNvSpPr>
          <p:nvPr>
            <p:ph sz="half" idx="1"/>
          </p:nvPr>
        </p:nvSpPr>
        <p:spPr>
          <a:xfrm>
            <a:off x="457200" y="2667000"/>
            <a:ext cx="4038600" cy="2590799"/>
          </a:xfrm>
        </p:spPr>
        <p:txBody>
          <a:bodyPr>
            <a:normAutofit lnSpcReduction="10000"/>
          </a:bodyPr>
          <a:lstStyle/>
          <a:p>
            <a:pPr marL="0" indent="0">
              <a:buNone/>
            </a:pPr>
            <a:r>
              <a:rPr lang="en-US" sz="2400" dirty="0" err="1" smtClean="0"/>
              <a:t>Fecha</a:t>
            </a:r>
            <a:r>
              <a:rPr lang="en-US" sz="2400" dirty="0" smtClean="0"/>
              <a:t> de </a:t>
            </a:r>
            <a:r>
              <a:rPr lang="en-US" sz="2400" dirty="0" err="1" smtClean="0"/>
              <a:t>prioridad</a:t>
            </a:r>
            <a:endParaRPr lang="en-US" sz="2400" dirty="0" smtClean="0"/>
          </a:p>
          <a:p>
            <a:pPr marL="0" indent="0">
              <a:buNone/>
            </a:pPr>
            <a:r>
              <a:rPr lang="en-US" sz="3200" dirty="0" smtClean="0">
                <a:solidFill>
                  <a:srgbClr val="EAAB00"/>
                </a:solidFill>
              </a:rPr>
              <a:t>15 de </a:t>
            </a:r>
            <a:r>
              <a:rPr lang="en-US" sz="3200" dirty="0" err="1" smtClean="0">
                <a:solidFill>
                  <a:srgbClr val="EAAB00"/>
                </a:solidFill>
              </a:rPr>
              <a:t>marzo</a:t>
            </a:r>
            <a:endParaRPr lang="en-US" sz="3200" dirty="0" smtClean="0">
              <a:solidFill>
                <a:srgbClr val="EAAB00"/>
              </a:solidFill>
            </a:endParaRPr>
          </a:p>
          <a:p>
            <a:pPr marL="0" indent="0">
              <a:buNone/>
            </a:pPr>
            <a:endParaRPr lang="en-US" sz="1800" dirty="0"/>
          </a:p>
          <a:p>
            <a:pPr marL="0" indent="0">
              <a:buNone/>
            </a:pPr>
            <a:r>
              <a:rPr lang="en-US" sz="2400" dirty="0" err="1" smtClean="0"/>
              <a:t>Debe</a:t>
            </a:r>
            <a:r>
              <a:rPr lang="en-US" sz="2400" dirty="0" smtClean="0"/>
              <a:t> </a:t>
            </a:r>
            <a:r>
              <a:rPr lang="en-US" sz="2400" dirty="0" err="1" smtClean="0"/>
              <a:t>estar</a:t>
            </a:r>
            <a:r>
              <a:rPr lang="en-US" sz="2400" dirty="0" smtClean="0"/>
              <a:t> </a:t>
            </a:r>
            <a:r>
              <a:rPr lang="en-US" sz="2400" dirty="0" err="1" smtClean="0"/>
              <a:t>matrículado</a:t>
            </a:r>
            <a:r>
              <a:rPr lang="en-US" sz="2400" dirty="0" smtClean="0"/>
              <a:t> </a:t>
            </a:r>
            <a:r>
              <a:rPr lang="en-US" sz="2400" dirty="0" err="1" smtClean="0"/>
              <a:t>en</a:t>
            </a:r>
            <a:r>
              <a:rPr lang="en-US" sz="2400" dirty="0" smtClean="0"/>
              <a:t> </a:t>
            </a:r>
            <a:r>
              <a:rPr lang="en-US" sz="2400" dirty="0" err="1" smtClean="0"/>
              <a:t>clases</a:t>
            </a:r>
            <a:r>
              <a:rPr lang="en-US" sz="2400" dirty="0" smtClean="0"/>
              <a:t> de </a:t>
            </a:r>
            <a:r>
              <a:rPr lang="en-US" sz="2400" dirty="0" err="1" smtClean="0"/>
              <a:t>verano</a:t>
            </a:r>
            <a:r>
              <a:rPr lang="en-US" sz="2400" dirty="0" smtClean="0"/>
              <a:t> </a:t>
            </a:r>
            <a:r>
              <a:rPr lang="en-US" sz="3200" dirty="0" smtClean="0">
                <a:solidFill>
                  <a:srgbClr val="EAAB00"/>
                </a:solidFill>
              </a:rPr>
              <a:t>antes</a:t>
            </a:r>
            <a:r>
              <a:rPr lang="en-US" sz="2400" dirty="0" smtClean="0">
                <a:solidFill>
                  <a:srgbClr val="EAAB00"/>
                </a:solidFill>
              </a:rPr>
              <a:t> </a:t>
            </a:r>
            <a:r>
              <a:rPr lang="en-US" sz="2400" dirty="0" smtClean="0"/>
              <a:t>de </a:t>
            </a:r>
            <a:r>
              <a:rPr lang="en-US" sz="2400" dirty="0" err="1" smtClean="0"/>
              <a:t>que</a:t>
            </a:r>
            <a:r>
              <a:rPr lang="en-US" sz="2400" dirty="0" smtClean="0"/>
              <a:t> la </a:t>
            </a:r>
            <a:r>
              <a:rPr lang="en-US" sz="2400" dirty="0" err="1" smtClean="0"/>
              <a:t>aplicación</a:t>
            </a:r>
            <a:r>
              <a:rPr lang="en-US" sz="2400" dirty="0" smtClean="0"/>
              <a:t> sea </a:t>
            </a:r>
            <a:r>
              <a:rPr lang="en-US" sz="2400" dirty="0" err="1" smtClean="0"/>
              <a:t>procesada</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88964" y="5556451"/>
            <a:ext cx="597036" cy="749471"/>
          </a:xfrm>
          <a:prstGeom prst="rect">
            <a:avLst/>
          </a:prstGeom>
        </p:spPr>
      </p:pic>
      <p:sp>
        <p:nvSpPr>
          <p:cNvPr id="5" name="TextBox 4"/>
          <p:cNvSpPr txBox="1"/>
          <p:nvPr/>
        </p:nvSpPr>
        <p:spPr>
          <a:xfrm>
            <a:off x="2362200" y="5638800"/>
            <a:ext cx="6109493" cy="584775"/>
          </a:xfrm>
          <a:prstGeom prst="rect">
            <a:avLst/>
          </a:prstGeom>
          <a:noFill/>
        </p:spPr>
        <p:txBody>
          <a:bodyPr wrap="none" rtlCol="0">
            <a:spAutoFit/>
          </a:bodyPr>
          <a:lstStyle/>
          <a:p>
            <a:r>
              <a:rPr lang="en-US" sz="3200" dirty="0" smtClean="0">
                <a:solidFill>
                  <a:srgbClr val="009DD8"/>
                </a:solidFill>
              </a:rPr>
              <a:t>www.kent.edu/financialaid/summer</a:t>
            </a:r>
            <a:endParaRPr lang="en-US" sz="3200" dirty="0">
              <a:solidFill>
                <a:srgbClr val="009DD8"/>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944" y="2286000"/>
            <a:ext cx="3835400" cy="2817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472458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9169400" cy="688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264222" y="457201"/>
            <a:ext cx="4422578" cy="1145232"/>
          </a:xfrm>
        </p:spPr>
        <p:txBody>
          <a:bodyPr>
            <a:noAutofit/>
          </a:bodyPr>
          <a:lstStyle/>
          <a:p>
            <a:pPr marL="0" indent="0" algn="r">
              <a:buNone/>
            </a:pPr>
            <a:r>
              <a:rPr lang="en-US" sz="6000" dirty="0" err="1" smtClean="0">
                <a:solidFill>
                  <a:srgbClr val="EAAB00"/>
                </a:solidFill>
              </a:rPr>
              <a:t>Objetivos</a:t>
            </a:r>
            <a:endParaRPr lang="en-US" sz="6000" dirty="0" smtClean="0">
              <a:solidFill>
                <a:srgbClr val="EAAB00"/>
              </a:solidFill>
            </a:endParaRPr>
          </a:p>
          <a:p>
            <a:pPr marL="0" indent="0">
              <a:buNone/>
            </a:pPr>
            <a:endParaRPr lang="en-US" dirty="0">
              <a:solidFill>
                <a:schemeClr val="bg1"/>
              </a:solidFill>
            </a:endParaRPr>
          </a:p>
          <a:p>
            <a:pPr marL="0" indent="0">
              <a:buNone/>
            </a:pPr>
            <a:r>
              <a:rPr lang="en-US" dirty="0" smtClean="0">
                <a:solidFill>
                  <a:schemeClr val="bg1"/>
                </a:solidFill>
              </a:rPr>
              <a:t>	</a:t>
            </a:r>
            <a:endParaRPr lang="en-US" dirty="0">
              <a:solidFill>
                <a:schemeClr val="bg1"/>
              </a:solidFill>
            </a:endParaRPr>
          </a:p>
        </p:txBody>
      </p:sp>
      <p:sp>
        <p:nvSpPr>
          <p:cNvPr id="2" name="Rectangle 1"/>
          <p:cNvSpPr/>
          <p:nvPr/>
        </p:nvSpPr>
        <p:spPr>
          <a:xfrm>
            <a:off x="381000" y="914400"/>
            <a:ext cx="893386" cy="461665"/>
          </a:xfrm>
          <a:prstGeom prst="rect">
            <a:avLst/>
          </a:prstGeom>
        </p:spPr>
        <p:txBody>
          <a:bodyPr wrap="none">
            <a:spAutoFit/>
          </a:bodyPr>
          <a:lstStyle/>
          <a:p>
            <a:r>
              <a:rPr lang="en-US" sz="2400" dirty="0" err="1" smtClean="0">
                <a:solidFill>
                  <a:schemeClr val="bg1"/>
                </a:solidFill>
              </a:rPr>
              <a:t>Becas</a:t>
            </a:r>
            <a:endParaRPr lang="en-US" sz="2400" dirty="0">
              <a:solidFill>
                <a:schemeClr val="bg1"/>
              </a:solidFill>
            </a:endParaRPr>
          </a:p>
        </p:txBody>
      </p:sp>
      <p:sp>
        <p:nvSpPr>
          <p:cNvPr id="4" name="Rectangle 3"/>
          <p:cNvSpPr/>
          <p:nvPr/>
        </p:nvSpPr>
        <p:spPr>
          <a:xfrm>
            <a:off x="1375623" y="2057400"/>
            <a:ext cx="2353401" cy="461665"/>
          </a:xfrm>
          <a:prstGeom prst="rect">
            <a:avLst/>
          </a:prstGeom>
        </p:spPr>
        <p:txBody>
          <a:bodyPr wrap="none">
            <a:spAutoFit/>
          </a:bodyPr>
          <a:lstStyle/>
          <a:p>
            <a:r>
              <a:rPr lang="en-US" sz="2400" dirty="0" err="1" smtClean="0">
                <a:solidFill>
                  <a:schemeClr val="bg1"/>
                </a:solidFill>
              </a:rPr>
              <a:t>Proceso</a:t>
            </a:r>
            <a:r>
              <a:rPr lang="en-US" sz="2400" dirty="0" smtClean="0">
                <a:solidFill>
                  <a:schemeClr val="bg1"/>
                </a:solidFill>
              </a:rPr>
              <a:t> de </a:t>
            </a:r>
            <a:r>
              <a:rPr lang="en-US" sz="2400" dirty="0" err="1" smtClean="0">
                <a:solidFill>
                  <a:schemeClr val="bg1"/>
                </a:solidFill>
              </a:rPr>
              <a:t>oferta</a:t>
            </a:r>
            <a:endParaRPr lang="en-US" sz="2400" dirty="0">
              <a:solidFill>
                <a:schemeClr val="bg1"/>
              </a:solidFill>
            </a:endParaRPr>
          </a:p>
        </p:txBody>
      </p:sp>
      <p:sp>
        <p:nvSpPr>
          <p:cNvPr id="5" name="Rectangle 4"/>
          <p:cNvSpPr/>
          <p:nvPr/>
        </p:nvSpPr>
        <p:spPr>
          <a:xfrm>
            <a:off x="3090407" y="3198167"/>
            <a:ext cx="4579780" cy="461665"/>
          </a:xfrm>
          <a:prstGeom prst="rect">
            <a:avLst/>
          </a:prstGeom>
        </p:spPr>
        <p:txBody>
          <a:bodyPr wrap="none">
            <a:spAutoFit/>
          </a:bodyPr>
          <a:lstStyle/>
          <a:p>
            <a:r>
              <a:rPr lang="en-US" sz="2400" dirty="0" err="1" smtClean="0">
                <a:solidFill>
                  <a:schemeClr val="bg1"/>
                </a:solidFill>
              </a:rPr>
              <a:t>Programas</a:t>
            </a:r>
            <a:r>
              <a:rPr lang="en-US" sz="2400" dirty="0" smtClean="0">
                <a:solidFill>
                  <a:schemeClr val="bg1"/>
                </a:solidFill>
              </a:rPr>
              <a:t> de </a:t>
            </a:r>
            <a:r>
              <a:rPr lang="en-US" sz="2400" dirty="0" err="1">
                <a:solidFill>
                  <a:schemeClr val="bg1"/>
                </a:solidFill>
              </a:rPr>
              <a:t>a</a:t>
            </a:r>
            <a:r>
              <a:rPr lang="en-US" sz="2400" dirty="0" err="1" smtClean="0">
                <a:solidFill>
                  <a:schemeClr val="bg1"/>
                </a:solidFill>
              </a:rPr>
              <a:t>sistencia</a:t>
            </a:r>
            <a:r>
              <a:rPr lang="en-US" sz="2400" dirty="0" smtClean="0">
                <a:solidFill>
                  <a:schemeClr val="bg1"/>
                </a:solidFill>
              </a:rPr>
              <a:t> </a:t>
            </a:r>
            <a:r>
              <a:rPr lang="en-US" sz="2400" dirty="0" err="1">
                <a:solidFill>
                  <a:schemeClr val="bg1"/>
                </a:solidFill>
              </a:rPr>
              <a:t>e</a:t>
            </a:r>
            <a:r>
              <a:rPr lang="en-US" sz="2400" dirty="0" err="1" smtClean="0">
                <a:solidFill>
                  <a:schemeClr val="bg1"/>
                </a:solidFill>
              </a:rPr>
              <a:t>conómica</a:t>
            </a:r>
            <a:endParaRPr lang="en-US" sz="2400" dirty="0">
              <a:solidFill>
                <a:schemeClr val="bg1"/>
              </a:solidFill>
            </a:endParaRPr>
          </a:p>
        </p:txBody>
      </p:sp>
      <p:sp>
        <p:nvSpPr>
          <p:cNvPr id="6" name="Rectangle 5"/>
          <p:cNvSpPr/>
          <p:nvPr/>
        </p:nvSpPr>
        <p:spPr>
          <a:xfrm>
            <a:off x="5257800" y="4552950"/>
            <a:ext cx="2219582" cy="461665"/>
          </a:xfrm>
          <a:prstGeom prst="rect">
            <a:avLst/>
          </a:prstGeom>
        </p:spPr>
        <p:txBody>
          <a:bodyPr wrap="none">
            <a:spAutoFit/>
          </a:bodyPr>
          <a:lstStyle/>
          <a:p>
            <a:r>
              <a:rPr lang="en-US" sz="2400" dirty="0" err="1" smtClean="0">
                <a:solidFill>
                  <a:schemeClr val="bg1"/>
                </a:solidFill>
              </a:rPr>
              <a:t>Proceso</a:t>
            </a:r>
            <a:r>
              <a:rPr lang="en-US" sz="2400" dirty="0" smtClean="0">
                <a:solidFill>
                  <a:schemeClr val="bg1"/>
                </a:solidFill>
              </a:rPr>
              <a:t> de </a:t>
            </a:r>
            <a:r>
              <a:rPr lang="en-US" sz="2400" dirty="0" err="1" smtClean="0">
                <a:solidFill>
                  <a:schemeClr val="bg1"/>
                </a:solidFill>
              </a:rPr>
              <a:t>pago</a:t>
            </a:r>
            <a:endParaRPr lang="en-US" sz="2400" dirty="0">
              <a:solidFill>
                <a:schemeClr val="bg1"/>
              </a:solidFill>
            </a:endParaRPr>
          </a:p>
        </p:txBody>
      </p:sp>
      <p:sp>
        <p:nvSpPr>
          <p:cNvPr id="7" name="Rectangle 6"/>
          <p:cNvSpPr/>
          <p:nvPr/>
        </p:nvSpPr>
        <p:spPr>
          <a:xfrm>
            <a:off x="6563575" y="5867400"/>
            <a:ext cx="1971181" cy="461665"/>
          </a:xfrm>
          <a:prstGeom prst="rect">
            <a:avLst/>
          </a:prstGeom>
        </p:spPr>
        <p:txBody>
          <a:bodyPr wrap="none">
            <a:spAutoFit/>
          </a:bodyPr>
          <a:lstStyle/>
          <a:p>
            <a:r>
              <a:rPr lang="en-US" sz="2400" dirty="0" smtClean="0">
                <a:solidFill>
                  <a:schemeClr val="bg1"/>
                </a:solidFill>
              </a:rPr>
              <a:t>FAFSA </a:t>
            </a:r>
            <a:r>
              <a:rPr lang="en-US" sz="2400" dirty="0" err="1" smtClean="0">
                <a:solidFill>
                  <a:schemeClr val="bg1"/>
                </a:solidFill>
              </a:rPr>
              <a:t>en</a:t>
            </a:r>
            <a:r>
              <a:rPr lang="en-US" sz="2400" dirty="0" smtClean="0">
                <a:solidFill>
                  <a:schemeClr val="bg1"/>
                </a:solidFill>
              </a:rPr>
              <a:t> </a:t>
            </a:r>
            <a:r>
              <a:rPr lang="en-US" sz="2400" dirty="0" err="1" smtClean="0">
                <a:solidFill>
                  <a:schemeClr val="bg1"/>
                </a:solidFill>
              </a:rPr>
              <a:t>línea</a:t>
            </a:r>
            <a:endParaRPr lang="en-US" sz="2400" dirty="0"/>
          </a:p>
        </p:txBody>
      </p:sp>
    </p:spTree>
    <p:extLst>
      <p:ext uri="{BB962C8B-B14F-4D97-AF65-F5344CB8AC3E}">
        <p14:creationId xmlns:p14="http://schemas.microsoft.com/office/powerpoint/2010/main" val="359944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09473" y="1349375"/>
            <a:ext cx="4191000" cy="1470025"/>
          </a:xfrm>
        </p:spPr>
        <p:txBody>
          <a:bodyPr>
            <a:noAutofit/>
          </a:bodyPr>
          <a:lstStyle/>
          <a:p>
            <a:r>
              <a:rPr lang="en-US" sz="5400" dirty="0" err="1" smtClean="0">
                <a:latin typeface="Calibri Light" panose="020F0302020204030204" pitchFamily="34" charset="0"/>
              </a:rPr>
              <a:t>Proceso</a:t>
            </a:r>
            <a:r>
              <a:rPr lang="en-US" sz="5400" dirty="0" smtClean="0">
                <a:latin typeface="Calibri Light" panose="020F0302020204030204" pitchFamily="34" charset="0"/>
              </a:rPr>
              <a:t> de </a:t>
            </a:r>
            <a:r>
              <a:rPr lang="en-US" sz="5400" dirty="0" err="1" smtClean="0">
                <a:latin typeface="Calibri Light" panose="020F0302020204030204" pitchFamily="34" charset="0"/>
              </a:rPr>
              <a:t>oferta</a:t>
            </a:r>
            <a:endParaRPr lang="en-US" sz="5400" dirty="0">
              <a:latin typeface="Calibri Light" panose="020F0302020204030204" pitchFamily="34" charset="0"/>
            </a:endParaRPr>
          </a:p>
        </p:txBody>
      </p:sp>
      <p:sp>
        <p:nvSpPr>
          <p:cNvPr id="5" name="Content Placeholder 2"/>
          <p:cNvSpPr txBox="1">
            <a:spLocks/>
          </p:cNvSpPr>
          <p:nvPr/>
        </p:nvSpPr>
        <p:spPr>
          <a:xfrm>
            <a:off x="419100" y="800100"/>
            <a:ext cx="4038600" cy="18669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200" dirty="0" smtClean="0">
                <a:latin typeface="Calibri Light" panose="020F0302020204030204" pitchFamily="34" charset="0"/>
              </a:rPr>
              <a:t>El </a:t>
            </a:r>
            <a:r>
              <a:rPr lang="en-US" sz="2200" dirty="0" err="1" smtClean="0">
                <a:latin typeface="Calibri Light" panose="020F0302020204030204" pitchFamily="34" charset="0"/>
              </a:rPr>
              <a:t>estudiante</a:t>
            </a:r>
            <a:r>
              <a:rPr lang="en-US" sz="2200" dirty="0" smtClean="0">
                <a:latin typeface="Calibri Light" panose="020F0302020204030204" pitchFamily="34" charset="0"/>
              </a:rPr>
              <a:t> </a:t>
            </a:r>
            <a:r>
              <a:rPr lang="en-US" sz="2200" dirty="0" err="1" smtClean="0">
                <a:latin typeface="Calibri Light" panose="020F0302020204030204" pitchFamily="34" charset="0"/>
              </a:rPr>
              <a:t>recibirá</a:t>
            </a:r>
            <a:r>
              <a:rPr lang="en-US" sz="2200" dirty="0" smtClean="0">
                <a:latin typeface="Calibri Light" panose="020F0302020204030204" pitchFamily="34" charset="0"/>
              </a:rPr>
              <a:t> </a:t>
            </a:r>
          </a:p>
          <a:p>
            <a:pPr marL="0" indent="0" algn="ctr">
              <a:buNone/>
            </a:pPr>
            <a:r>
              <a:rPr lang="en-US" sz="2200" dirty="0" smtClean="0">
                <a:latin typeface="Calibri Light" panose="020F0302020204030204" pitchFamily="34" charset="0"/>
              </a:rPr>
              <a:t>el </a:t>
            </a:r>
            <a:r>
              <a:rPr lang="en-US" sz="2200" dirty="0" smtClean="0">
                <a:solidFill>
                  <a:srgbClr val="EAAB00"/>
                </a:solidFill>
                <a:latin typeface="Calibri Light" panose="020F0302020204030204" pitchFamily="34" charset="0"/>
              </a:rPr>
              <a:t>Student </a:t>
            </a:r>
            <a:r>
              <a:rPr lang="en-US" sz="2200" dirty="0">
                <a:solidFill>
                  <a:srgbClr val="EAAB00"/>
                </a:solidFill>
                <a:latin typeface="Calibri Light" panose="020F0302020204030204" pitchFamily="34" charset="0"/>
              </a:rPr>
              <a:t>Aid </a:t>
            </a:r>
            <a:r>
              <a:rPr lang="en-US" sz="2200" dirty="0" smtClean="0">
                <a:solidFill>
                  <a:srgbClr val="EAAB00"/>
                </a:solidFill>
                <a:latin typeface="Calibri Light" panose="020F0302020204030204" pitchFamily="34" charset="0"/>
              </a:rPr>
              <a:t>Report </a:t>
            </a:r>
            <a:r>
              <a:rPr lang="en-US" sz="2200" dirty="0">
                <a:latin typeface="Calibri Light" panose="020F0302020204030204" pitchFamily="34" charset="0"/>
              </a:rPr>
              <a:t>(SAR) </a:t>
            </a:r>
            <a:r>
              <a:rPr lang="en-US" sz="2200" dirty="0" err="1" smtClean="0">
                <a:latin typeface="Calibri Light" panose="020F0302020204030204" pitchFamily="34" charset="0"/>
              </a:rPr>
              <a:t>electrónicamente</a:t>
            </a:r>
            <a:r>
              <a:rPr lang="en-US" sz="2200" dirty="0" smtClean="0">
                <a:latin typeface="Calibri Light" panose="020F0302020204030204" pitchFamily="34" charset="0"/>
              </a:rPr>
              <a:t> o </a:t>
            </a:r>
            <a:r>
              <a:rPr lang="en-US" sz="2200" dirty="0" err="1" smtClean="0">
                <a:latin typeface="Calibri Light" panose="020F0302020204030204" pitchFamily="34" charset="0"/>
              </a:rPr>
              <a:t>en</a:t>
            </a:r>
            <a:r>
              <a:rPr lang="en-US" sz="2200" dirty="0" smtClean="0">
                <a:latin typeface="Calibri Light" panose="020F0302020204030204" pitchFamily="34" charset="0"/>
              </a:rPr>
              <a:t> </a:t>
            </a:r>
            <a:r>
              <a:rPr lang="en-US" sz="2200" dirty="0" err="1" smtClean="0">
                <a:latin typeface="Calibri Light" panose="020F0302020204030204" pitchFamily="34" charset="0"/>
              </a:rPr>
              <a:t>papel</a:t>
            </a:r>
            <a:endParaRPr lang="en-US" sz="2200" dirty="0" smtClean="0">
              <a:solidFill>
                <a:srgbClr val="EAAB00"/>
              </a:solidFill>
              <a:latin typeface="Calibri Light" panose="020F0302020204030204" pitchFamily="34" charset="0"/>
            </a:endParaRPr>
          </a:p>
        </p:txBody>
      </p:sp>
      <p:sp>
        <p:nvSpPr>
          <p:cNvPr id="6" name="Content Placeholder 2"/>
          <p:cNvSpPr txBox="1">
            <a:spLocks/>
          </p:cNvSpPr>
          <p:nvPr/>
        </p:nvSpPr>
        <p:spPr>
          <a:xfrm>
            <a:off x="4380923" y="3382115"/>
            <a:ext cx="4038600" cy="18669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200" dirty="0" smtClean="0">
                <a:latin typeface="Calibri Light" panose="020F0302020204030204" pitchFamily="34" charset="0"/>
              </a:rPr>
              <a:t>Universidad </a:t>
            </a:r>
            <a:r>
              <a:rPr lang="en-US" sz="2200" dirty="0" err="1" smtClean="0">
                <a:latin typeface="Calibri Light" panose="020F0302020204030204" pitchFamily="34" charset="0"/>
              </a:rPr>
              <a:t>recibirá</a:t>
            </a:r>
            <a:r>
              <a:rPr lang="en-US" sz="2200" dirty="0" smtClean="0">
                <a:latin typeface="Calibri Light" panose="020F0302020204030204" pitchFamily="34" charset="0"/>
              </a:rPr>
              <a:t> </a:t>
            </a:r>
            <a:r>
              <a:rPr lang="en-US" sz="2200" dirty="0" err="1" smtClean="0">
                <a:latin typeface="Calibri Light" panose="020F0302020204030204" pitchFamily="34" charset="0"/>
              </a:rPr>
              <a:t>una</a:t>
            </a:r>
            <a:r>
              <a:rPr lang="en-US" sz="2200" dirty="0" smtClean="0">
                <a:latin typeface="Calibri Light" panose="020F0302020204030204" pitchFamily="34" charset="0"/>
              </a:rPr>
              <a:t> </a:t>
            </a:r>
            <a:r>
              <a:rPr lang="en-US" sz="2200" dirty="0" err="1" smtClean="0">
                <a:latin typeface="Calibri Light" panose="020F0302020204030204" pitchFamily="34" charset="0"/>
              </a:rPr>
              <a:t>versión</a:t>
            </a:r>
            <a:r>
              <a:rPr lang="en-US" sz="2200" dirty="0" smtClean="0">
                <a:latin typeface="Calibri Light" panose="020F0302020204030204" pitchFamily="34" charset="0"/>
              </a:rPr>
              <a:t> </a:t>
            </a:r>
            <a:r>
              <a:rPr lang="en-US" sz="2200" dirty="0" err="1" smtClean="0">
                <a:latin typeface="Calibri Light" panose="020F0302020204030204" pitchFamily="34" charset="0"/>
              </a:rPr>
              <a:t>electrónica</a:t>
            </a:r>
            <a:r>
              <a:rPr lang="en-US" sz="2200" dirty="0" smtClean="0">
                <a:latin typeface="Calibri Light" panose="020F0302020204030204" pitchFamily="34" charset="0"/>
              </a:rPr>
              <a:t> del  </a:t>
            </a:r>
          </a:p>
          <a:p>
            <a:pPr marL="0" indent="0" algn="ctr">
              <a:buFont typeface="Arial" panose="020B0604020202020204" pitchFamily="34" charset="0"/>
              <a:buNone/>
            </a:pPr>
            <a:r>
              <a:rPr lang="en-US" sz="2200" dirty="0" smtClean="0">
                <a:solidFill>
                  <a:srgbClr val="EAAB00"/>
                </a:solidFill>
                <a:latin typeface="Calibri Light" panose="020F0302020204030204" pitchFamily="34" charset="0"/>
              </a:rPr>
              <a:t>Student Aid Report </a:t>
            </a:r>
            <a:r>
              <a:rPr lang="en-US" sz="2200" dirty="0" smtClean="0">
                <a:latin typeface="Calibri Light" panose="020F0302020204030204" pitchFamily="34" charset="0"/>
              </a:rPr>
              <a:t>(SAR)</a:t>
            </a:r>
          </a:p>
        </p:txBody>
      </p:sp>
      <p:sp>
        <p:nvSpPr>
          <p:cNvPr id="7" name="Rounded Rectangle 6"/>
          <p:cNvSpPr/>
          <p:nvPr/>
        </p:nvSpPr>
        <p:spPr>
          <a:xfrm>
            <a:off x="762000" y="685800"/>
            <a:ext cx="3352800" cy="4267200"/>
          </a:xfrm>
          <a:prstGeom prst="roundRect">
            <a:avLst/>
          </a:prstGeom>
          <a:noFill/>
          <a:ln/>
          <a:effectLst>
            <a:glow rad="228600">
              <a:schemeClr val="bg1">
                <a:lumMod val="75000"/>
                <a:alpha val="20000"/>
              </a:schemeClr>
            </a:glow>
            <a:outerShdw blurRad="254000" dist="38100" dir="2700000" algn="tl" rotWithShape="0">
              <a:prstClr val="black">
                <a:alpha val="6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noFill/>
            </a:endParaRPr>
          </a:p>
        </p:txBody>
      </p:sp>
      <p:sp>
        <p:nvSpPr>
          <p:cNvPr id="8" name="Rounded Rectangle 7"/>
          <p:cNvSpPr/>
          <p:nvPr/>
        </p:nvSpPr>
        <p:spPr>
          <a:xfrm>
            <a:off x="4438073" y="3276600"/>
            <a:ext cx="3962400" cy="3064164"/>
          </a:xfrm>
          <a:prstGeom prst="roundRect">
            <a:avLst/>
          </a:prstGeom>
          <a:noFill/>
          <a:ln/>
          <a:effectLst>
            <a:glow rad="228600">
              <a:schemeClr val="bg1">
                <a:lumMod val="85000"/>
                <a:alpha val="20000"/>
              </a:schemeClr>
            </a:glow>
            <a:outerShdw blurRad="254000" dist="38100" dir="2700000" algn="tl" rotWithShape="0">
              <a:prstClr val="black">
                <a:alpha val="6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35" y="2504334"/>
            <a:ext cx="2724727" cy="154453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1626"/>
          <a:stretch/>
        </p:blipFill>
        <p:spPr>
          <a:xfrm>
            <a:off x="4952206" y="4808682"/>
            <a:ext cx="2934133" cy="13097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2245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212" y="2438367"/>
            <a:ext cx="609653" cy="762066"/>
          </a:xfrm>
          <a:prstGeom prst="rect">
            <a:avLst/>
          </a:prstGeom>
        </p:spPr>
      </p:pic>
      <p:sp>
        <p:nvSpPr>
          <p:cNvPr id="7" name="TextBox 6"/>
          <p:cNvSpPr txBox="1"/>
          <p:nvPr/>
        </p:nvSpPr>
        <p:spPr>
          <a:xfrm>
            <a:off x="5370015" y="1600200"/>
            <a:ext cx="2895600" cy="2123658"/>
          </a:xfrm>
          <a:prstGeom prst="rect">
            <a:avLst/>
          </a:prstGeom>
          <a:noFill/>
        </p:spPr>
        <p:txBody>
          <a:bodyPr wrap="square" rtlCol="0">
            <a:spAutoFit/>
          </a:bodyPr>
          <a:lstStyle/>
          <a:p>
            <a:pPr algn="ctr"/>
            <a:r>
              <a:rPr lang="en-US" sz="4400" dirty="0" err="1" smtClean="0">
                <a:latin typeface="Calibri Light" panose="020F0302020204030204" pitchFamily="34" charset="0"/>
              </a:rPr>
              <a:t>Ver</a:t>
            </a:r>
            <a:r>
              <a:rPr lang="en-US" sz="4400" dirty="0" smtClean="0">
                <a:latin typeface="Calibri Light" panose="020F0302020204030204" pitchFamily="34" charset="0"/>
              </a:rPr>
              <a:t> </a:t>
            </a:r>
            <a:r>
              <a:rPr lang="en-US" sz="4400" dirty="0" err="1">
                <a:latin typeface="Calibri Light" panose="020F0302020204030204" pitchFamily="34" charset="0"/>
              </a:rPr>
              <a:t>s</a:t>
            </a:r>
            <a:r>
              <a:rPr lang="en-US" sz="4400" dirty="0" err="1" smtClean="0">
                <a:latin typeface="Calibri Light" panose="020F0302020204030204" pitchFamily="34" charset="0"/>
              </a:rPr>
              <a:t>u</a:t>
            </a:r>
            <a:r>
              <a:rPr lang="en-US" sz="4400" dirty="0" smtClean="0">
                <a:latin typeface="Calibri Light" panose="020F0302020204030204" pitchFamily="34" charset="0"/>
              </a:rPr>
              <a:t> </a:t>
            </a:r>
            <a:r>
              <a:rPr lang="en-US" sz="4400" dirty="0" err="1" smtClean="0">
                <a:latin typeface="Calibri Light" panose="020F0302020204030204" pitchFamily="34" charset="0"/>
              </a:rPr>
              <a:t>lista</a:t>
            </a:r>
            <a:r>
              <a:rPr lang="en-US" sz="4400" dirty="0" smtClean="0">
                <a:latin typeface="Calibri Light" panose="020F0302020204030204" pitchFamily="34" charset="0"/>
              </a:rPr>
              <a:t> de </a:t>
            </a:r>
            <a:r>
              <a:rPr lang="en-US" sz="4400" dirty="0" err="1" smtClean="0">
                <a:latin typeface="Calibri Light" panose="020F0302020204030204" pitchFamily="34" charset="0"/>
              </a:rPr>
              <a:t>preparación</a:t>
            </a:r>
            <a:endParaRPr lang="en-US" sz="4400" dirty="0">
              <a:latin typeface="Calibri Light" panose="020F0302020204030204" pitchFamily="34" charset="0"/>
            </a:endParaRPr>
          </a:p>
        </p:txBody>
      </p:sp>
      <p:sp>
        <p:nvSpPr>
          <p:cNvPr id="8" name="TextBox 7"/>
          <p:cNvSpPr txBox="1"/>
          <p:nvPr/>
        </p:nvSpPr>
        <p:spPr>
          <a:xfrm>
            <a:off x="5077689" y="4468238"/>
            <a:ext cx="3480252" cy="1569660"/>
          </a:xfrm>
          <a:prstGeom prst="rect">
            <a:avLst/>
          </a:prstGeom>
          <a:noFill/>
        </p:spPr>
        <p:txBody>
          <a:bodyPr wrap="square" rtlCol="0">
            <a:spAutoFit/>
          </a:bodyPr>
          <a:lstStyle/>
          <a:p>
            <a:pPr algn="ctr"/>
            <a:r>
              <a:rPr lang="en-US" sz="2400" dirty="0" smtClean="0">
                <a:latin typeface="Calibri Light" panose="020F0302020204030204" pitchFamily="34" charset="0"/>
              </a:rPr>
              <a:t>La </a:t>
            </a:r>
            <a:r>
              <a:rPr lang="en-US" sz="2400" dirty="0" err="1" smtClean="0">
                <a:latin typeface="Calibri Light" panose="020F0302020204030204" pitchFamily="34" charset="0"/>
              </a:rPr>
              <a:t>puede</a:t>
            </a:r>
            <a:r>
              <a:rPr lang="en-US" sz="2400" dirty="0" smtClean="0">
                <a:latin typeface="Calibri Light" panose="020F0302020204030204" pitchFamily="34" charset="0"/>
              </a:rPr>
              <a:t> </a:t>
            </a:r>
            <a:r>
              <a:rPr lang="en-US" sz="2400" dirty="0" err="1" smtClean="0">
                <a:latin typeface="Calibri Light" panose="020F0302020204030204" pitchFamily="34" charset="0"/>
              </a:rPr>
              <a:t>encontrar</a:t>
            </a:r>
            <a:r>
              <a:rPr lang="en-US" sz="2400" dirty="0" smtClean="0">
                <a:latin typeface="Calibri Light" panose="020F0302020204030204" pitchFamily="34" charset="0"/>
              </a:rPr>
              <a:t> </a:t>
            </a:r>
            <a:r>
              <a:rPr lang="en-US" sz="2400" dirty="0" err="1" smtClean="0">
                <a:latin typeface="Calibri Light" panose="020F0302020204030204" pitchFamily="34" charset="0"/>
              </a:rPr>
              <a:t>en</a:t>
            </a:r>
            <a:r>
              <a:rPr lang="en-US" sz="2400" dirty="0" smtClean="0">
                <a:latin typeface="Calibri Light" panose="020F0302020204030204" pitchFamily="34" charset="0"/>
              </a:rPr>
              <a:t> </a:t>
            </a:r>
          </a:p>
          <a:p>
            <a:pPr algn="ctr"/>
            <a:r>
              <a:rPr lang="en-US" sz="3600" dirty="0" err="1" smtClean="0">
                <a:solidFill>
                  <a:srgbClr val="EAAB00"/>
                </a:solidFill>
                <a:latin typeface="Calibri Light" panose="020F0302020204030204" pitchFamily="34" charset="0"/>
              </a:rPr>
              <a:t>New@KSU</a:t>
            </a:r>
            <a:endParaRPr lang="en-US" sz="2400" dirty="0" smtClean="0">
              <a:solidFill>
                <a:srgbClr val="EAAB00"/>
              </a:solidFill>
              <a:latin typeface="Calibri Light" panose="020F0302020204030204" pitchFamily="34" charset="0"/>
            </a:endParaRPr>
          </a:p>
          <a:p>
            <a:pPr algn="ctr"/>
            <a:r>
              <a:rPr lang="en-US" sz="2400" dirty="0" err="1" smtClean="0">
                <a:latin typeface="Calibri Light" panose="020F0302020204030204" pitchFamily="34" charset="0"/>
              </a:rPr>
              <a:t>en</a:t>
            </a:r>
            <a:r>
              <a:rPr lang="en-US" sz="2400" dirty="0" smtClean="0">
                <a:latin typeface="Calibri Light" panose="020F0302020204030204" pitchFamily="34" charset="0"/>
              </a:rPr>
              <a:t> </a:t>
            </a:r>
            <a:r>
              <a:rPr lang="en-US" sz="3600" dirty="0" smtClean="0">
                <a:solidFill>
                  <a:srgbClr val="002664"/>
                </a:solidFill>
                <a:latin typeface="Calibri Light" panose="020F0302020204030204" pitchFamily="34" charset="0"/>
              </a:rPr>
              <a:t>FlashLine</a:t>
            </a:r>
            <a:endParaRPr lang="en-US" sz="3600" dirty="0">
              <a:solidFill>
                <a:srgbClr val="002664"/>
              </a:solidFill>
              <a:latin typeface="Calibri Light" panose="020F030202020403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067" b="1"/>
          <a:stretch/>
        </p:blipFill>
        <p:spPr>
          <a:xfrm>
            <a:off x="762000" y="228600"/>
            <a:ext cx="3429000" cy="64311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34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8412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dirty="0" err="1" smtClean="0">
                <a:solidFill>
                  <a:srgbClr val="002664"/>
                </a:solidFill>
              </a:rPr>
              <a:t>Acceso</a:t>
            </a:r>
            <a:r>
              <a:rPr lang="en-US" sz="4900" dirty="0" smtClean="0">
                <a:solidFill>
                  <a:srgbClr val="002664"/>
                </a:solidFill>
              </a:rPr>
              <a:t> a padres y </a:t>
            </a:r>
            <a:r>
              <a:rPr lang="en-US" sz="4900" dirty="0" err="1">
                <a:solidFill>
                  <a:srgbClr val="002664"/>
                </a:solidFill>
              </a:rPr>
              <a:t>f</a:t>
            </a:r>
            <a:r>
              <a:rPr lang="en-US" sz="4900" dirty="0" err="1" smtClean="0">
                <a:solidFill>
                  <a:srgbClr val="002664"/>
                </a:solidFill>
              </a:rPr>
              <a:t>amiliares</a:t>
            </a:r>
            <a:endParaRPr lang="en-US" sz="4900" dirty="0"/>
          </a:p>
        </p:txBody>
      </p:sp>
      <p:sp>
        <p:nvSpPr>
          <p:cNvPr id="5" name="TextBox 4"/>
          <p:cNvSpPr txBox="1"/>
          <p:nvPr/>
        </p:nvSpPr>
        <p:spPr>
          <a:xfrm>
            <a:off x="369652" y="1905000"/>
            <a:ext cx="8366234" cy="5570756"/>
          </a:xfrm>
          <a:prstGeom prst="rect">
            <a:avLst/>
          </a:prstGeom>
          <a:noFill/>
        </p:spPr>
        <p:txBody>
          <a:bodyPr wrap="square" rtlCol="0">
            <a:spAutoFit/>
          </a:bodyPr>
          <a:lstStyle/>
          <a:p>
            <a:r>
              <a:rPr lang="en-US" sz="2800" dirty="0" err="1" smtClean="0">
                <a:solidFill>
                  <a:srgbClr val="002664"/>
                </a:solidFill>
              </a:rPr>
              <a:t>KSUview</a:t>
            </a:r>
            <a:r>
              <a:rPr lang="en-US" sz="2800" dirty="0" smtClean="0">
                <a:solidFill>
                  <a:srgbClr val="002664"/>
                </a:solidFill>
              </a:rPr>
              <a:t> Designee</a:t>
            </a:r>
            <a:endParaRPr lang="en-US" sz="2800" dirty="0">
              <a:solidFill>
                <a:srgbClr val="002664"/>
              </a:solidFill>
            </a:endParaRPr>
          </a:p>
          <a:p>
            <a:pPr marL="914400" lvl="1" indent="-457200">
              <a:buClr>
                <a:srgbClr val="009DD8"/>
              </a:buClr>
              <a:buSzPct val="150000"/>
              <a:buFont typeface="Arial" panose="020B0604020202020204" pitchFamily="34" charset="0"/>
              <a:buChar char="•"/>
            </a:pPr>
            <a:r>
              <a:rPr lang="en-US" sz="2400" dirty="0" err="1" smtClean="0"/>
              <a:t>Permite</a:t>
            </a:r>
            <a:r>
              <a:rPr lang="en-US" sz="2400" dirty="0" smtClean="0"/>
              <a:t>, a la persona </a:t>
            </a:r>
            <a:r>
              <a:rPr lang="en-US" sz="2400" dirty="0" err="1" smtClean="0"/>
              <a:t>designada</a:t>
            </a:r>
            <a:r>
              <a:rPr lang="en-US" sz="2400" dirty="0" smtClean="0"/>
              <a:t>, </a:t>
            </a:r>
            <a:r>
              <a:rPr lang="en-US" sz="2400" dirty="0" err="1" smtClean="0"/>
              <a:t>ver</a:t>
            </a:r>
            <a:r>
              <a:rPr lang="en-US" sz="2400" dirty="0" smtClean="0"/>
              <a:t> </a:t>
            </a:r>
            <a:r>
              <a:rPr lang="en-US" sz="2400" dirty="0" err="1" smtClean="0"/>
              <a:t>información</a:t>
            </a:r>
            <a:r>
              <a:rPr lang="en-US" sz="2400" dirty="0" smtClean="0"/>
              <a:t> </a:t>
            </a:r>
            <a:r>
              <a:rPr lang="en-US" sz="2800" dirty="0" err="1" smtClean="0">
                <a:solidFill>
                  <a:srgbClr val="EAAB00"/>
                </a:solidFill>
              </a:rPr>
              <a:t>escogidida</a:t>
            </a:r>
            <a:r>
              <a:rPr lang="en-US" sz="2800" dirty="0" smtClean="0">
                <a:solidFill>
                  <a:srgbClr val="EAAB00"/>
                </a:solidFill>
              </a:rPr>
              <a:t> </a:t>
            </a:r>
            <a:r>
              <a:rPr lang="en-US" sz="2400" dirty="0" err="1" smtClean="0"/>
              <a:t>en</a:t>
            </a:r>
            <a:r>
              <a:rPr lang="en-US" sz="2400" dirty="0" smtClean="0"/>
              <a:t> </a:t>
            </a:r>
            <a:r>
              <a:rPr lang="en-US" sz="2400" dirty="0" err="1" smtClean="0"/>
              <a:t>FlashLine</a:t>
            </a:r>
            <a:r>
              <a:rPr lang="en-US" sz="2400" dirty="0" smtClean="0"/>
              <a:t> </a:t>
            </a:r>
          </a:p>
          <a:p>
            <a:pPr marL="914400" lvl="1" indent="-457200">
              <a:buClr>
                <a:srgbClr val="009DD8"/>
              </a:buClr>
              <a:buSzPct val="150000"/>
              <a:buFont typeface="Arial" panose="020B0604020202020204" pitchFamily="34" charset="0"/>
              <a:buChar char="•"/>
            </a:pPr>
            <a:r>
              <a:rPr lang="en-US" sz="2400" dirty="0" smtClean="0">
                <a:solidFill>
                  <a:srgbClr val="009DD8"/>
                </a:solidFill>
              </a:rPr>
              <a:t>www.kent.edu/welcome-ksuview</a:t>
            </a:r>
            <a:endParaRPr lang="en-US" sz="2800" dirty="0"/>
          </a:p>
          <a:p>
            <a:r>
              <a:rPr lang="en-US" sz="2800" dirty="0" smtClean="0">
                <a:solidFill>
                  <a:srgbClr val="002664"/>
                </a:solidFill>
              </a:rPr>
              <a:t>FERPA Release Form Designee</a:t>
            </a:r>
            <a:endParaRPr lang="en-US" sz="2800" dirty="0">
              <a:solidFill>
                <a:srgbClr val="002664"/>
              </a:solidFill>
            </a:endParaRPr>
          </a:p>
          <a:p>
            <a:pPr marL="914400" lvl="1" indent="-457200">
              <a:buClr>
                <a:srgbClr val="009DD8"/>
              </a:buClr>
              <a:buSzPct val="150000"/>
              <a:buFont typeface="Arial" panose="020B0604020202020204" pitchFamily="34" charset="0"/>
              <a:buChar char="•"/>
            </a:pPr>
            <a:r>
              <a:rPr lang="en-US" sz="2400" dirty="0" err="1" smtClean="0"/>
              <a:t>Permite</a:t>
            </a:r>
            <a:r>
              <a:rPr lang="en-US" sz="2400" dirty="0" smtClean="0"/>
              <a:t>, a la persona </a:t>
            </a:r>
            <a:r>
              <a:rPr lang="en-US" sz="2400" dirty="0" err="1" smtClean="0"/>
              <a:t>designada</a:t>
            </a:r>
            <a:r>
              <a:rPr lang="en-US" sz="2400" dirty="0" smtClean="0"/>
              <a:t>, </a:t>
            </a:r>
            <a:r>
              <a:rPr lang="en-US" sz="2800" dirty="0" err="1" smtClean="0">
                <a:solidFill>
                  <a:srgbClr val="EAAB00"/>
                </a:solidFill>
              </a:rPr>
              <a:t>contactar</a:t>
            </a:r>
            <a:r>
              <a:rPr lang="en-US" sz="2800" dirty="0" smtClean="0"/>
              <a:t> </a:t>
            </a:r>
            <a:r>
              <a:rPr lang="en-US" sz="2400" dirty="0" smtClean="0"/>
              <a:t>KSU para </a:t>
            </a:r>
            <a:r>
              <a:rPr lang="en-US" sz="2400" dirty="0" err="1" smtClean="0"/>
              <a:t>recibir</a:t>
            </a:r>
            <a:r>
              <a:rPr lang="en-US" sz="2400" dirty="0" smtClean="0"/>
              <a:t> </a:t>
            </a:r>
            <a:r>
              <a:rPr lang="en-US" sz="2400" dirty="0" err="1" smtClean="0"/>
              <a:t>información</a:t>
            </a:r>
            <a:r>
              <a:rPr lang="en-US" sz="2400" dirty="0" smtClean="0"/>
              <a:t> </a:t>
            </a:r>
            <a:r>
              <a:rPr lang="en-US" sz="2400" dirty="0" err="1" smtClean="0"/>
              <a:t>sobre</a:t>
            </a:r>
            <a:r>
              <a:rPr lang="en-US" sz="2400" dirty="0" smtClean="0"/>
              <a:t> la </a:t>
            </a:r>
            <a:r>
              <a:rPr lang="en-US" sz="2400" dirty="0" err="1" smtClean="0"/>
              <a:t>cuenta</a:t>
            </a:r>
            <a:r>
              <a:rPr lang="en-US" sz="2400" dirty="0" smtClean="0"/>
              <a:t> del </a:t>
            </a:r>
            <a:r>
              <a:rPr lang="en-US" sz="2400" dirty="0" err="1" smtClean="0"/>
              <a:t>estudiante</a:t>
            </a:r>
            <a:endParaRPr lang="en-US" sz="2400" dirty="0" smtClean="0"/>
          </a:p>
          <a:p>
            <a:pPr marL="914400" lvl="1" indent="-457200">
              <a:buClr>
                <a:srgbClr val="009DD8"/>
              </a:buClr>
              <a:buSzPct val="150000"/>
              <a:buFont typeface="Arial" panose="020B0604020202020204" pitchFamily="34" charset="0"/>
              <a:buChar char="•"/>
            </a:pPr>
            <a:r>
              <a:rPr lang="en-US" sz="2400" dirty="0" smtClean="0">
                <a:solidFill>
                  <a:srgbClr val="009DD8"/>
                </a:solidFill>
              </a:rPr>
              <a:t>www.kent.edu/about-ferpa</a:t>
            </a:r>
            <a:endParaRPr lang="en-US" sz="2800" dirty="0" smtClean="0"/>
          </a:p>
          <a:p>
            <a:r>
              <a:rPr lang="en-US" sz="2800" dirty="0" err="1" smtClean="0">
                <a:solidFill>
                  <a:srgbClr val="002664"/>
                </a:solidFill>
              </a:rPr>
              <a:t>Debe</a:t>
            </a:r>
            <a:r>
              <a:rPr lang="en-US" sz="2800" dirty="0" smtClean="0">
                <a:solidFill>
                  <a:srgbClr val="002664"/>
                </a:solidFill>
              </a:rPr>
              <a:t> </a:t>
            </a:r>
            <a:r>
              <a:rPr lang="en-US" sz="2800" dirty="0" err="1" smtClean="0">
                <a:solidFill>
                  <a:srgbClr val="002664"/>
                </a:solidFill>
              </a:rPr>
              <a:t>ser</a:t>
            </a:r>
            <a:r>
              <a:rPr lang="en-US" sz="2800" dirty="0" smtClean="0">
                <a:solidFill>
                  <a:srgbClr val="002664"/>
                </a:solidFill>
              </a:rPr>
              <a:t> </a:t>
            </a:r>
            <a:r>
              <a:rPr lang="en-US" sz="2800" dirty="0" err="1" smtClean="0">
                <a:solidFill>
                  <a:srgbClr val="002664"/>
                </a:solidFill>
              </a:rPr>
              <a:t>completado</a:t>
            </a:r>
            <a:r>
              <a:rPr lang="en-US" sz="2800" dirty="0" smtClean="0">
                <a:solidFill>
                  <a:srgbClr val="002664"/>
                </a:solidFill>
              </a:rPr>
              <a:t> </a:t>
            </a:r>
            <a:r>
              <a:rPr lang="en-US" sz="2800" dirty="0" err="1" smtClean="0">
                <a:solidFill>
                  <a:srgbClr val="002664"/>
                </a:solidFill>
              </a:rPr>
              <a:t>por</a:t>
            </a:r>
            <a:r>
              <a:rPr lang="en-US" sz="2800" dirty="0" smtClean="0">
                <a:solidFill>
                  <a:srgbClr val="002664"/>
                </a:solidFill>
              </a:rPr>
              <a:t> el </a:t>
            </a:r>
            <a:r>
              <a:rPr lang="en-US" sz="2800" dirty="0" err="1" smtClean="0">
                <a:solidFill>
                  <a:srgbClr val="002664"/>
                </a:solidFill>
              </a:rPr>
              <a:t>estudiante</a:t>
            </a:r>
            <a:r>
              <a:rPr lang="en-US" sz="2800" dirty="0" smtClean="0">
                <a:solidFill>
                  <a:srgbClr val="002664"/>
                </a:solidFill>
              </a:rPr>
              <a:t> </a:t>
            </a:r>
            <a:r>
              <a:rPr lang="en-US" sz="2800" dirty="0" err="1" smtClean="0">
                <a:solidFill>
                  <a:srgbClr val="002664"/>
                </a:solidFill>
              </a:rPr>
              <a:t>en</a:t>
            </a:r>
            <a:r>
              <a:rPr lang="en-US" sz="2800" dirty="0" smtClean="0">
                <a:solidFill>
                  <a:srgbClr val="002664"/>
                </a:solidFill>
              </a:rPr>
              <a:t> </a:t>
            </a:r>
            <a:r>
              <a:rPr lang="en-US" sz="2800" dirty="0" err="1" smtClean="0">
                <a:solidFill>
                  <a:srgbClr val="002664"/>
                </a:solidFill>
              </a:rPr>
              <a:t>FlashLine</a:t>
            </a:r>
            <a:endParaRPr lang="en-US" sz="2800" dirty="0">
              <a:solidFill>
                <a:srgbClr val="002664"/>
              </a:solidFill>
            </a:endParaRPr>
          </a:p>
          <a:p>
            <a:pPr marL="914400" lvl="1" indent="-457200">
              <a:buClr>
                <a:srgbClr val="009DD8"/>
              </a:buClr>
              <a:buSzPct val="150000"/>
              <a:buFont typeface="Arial" panose="020B0604020202020204" pitchFamily="34" charset="0"/>
              <a:buChar char="•"/>
            </a:pPr>
            <a:r>
              <a:rPr lang="en-US" sz="2400" dirty="0" err="1" smtClean="0"/>
              <a:t>Bajo</a:t>
            </a:r>
            <a:r>
              <a:rPr lang="en-US" sz="2400" dirty="0" smtClean="0"/>
              <a:t> la </a:t>
            </a:r>
            <a:r>
              <a:rPr lang="en-US" sz="2400" dirty="0" err="1" smtClean="0"/>
              <a:t>etiqueta</a:t>
            </a:r>
            <a:r>
              <a:rPr lang="en-US" sz="2400" dirty="0" smtClean="0"/>
              <a:t> </a:t>
            </a:r>
            <a:r>
              <a:rPr lang="en-US" sz="2800" dirty="0" smtClean="0">
                <a:solidFill>
                  <a:srgbClr val="EAAB00"/>
                </a:solidFill>
              </a:rPr>
              <a:t>Student Tools &amp; Courses</a:t>
            </a:r>
            <a:endParaRPr lang="en-US" sz="2400" dirty="0"/>
          </a:p>
          <a:p>
            <a:endParaRPr lang="en-US" sz="3200" dirty="0">
              <a:solidFill>
                <a:srgbClr val="002664"/>
              </a:solidFill>
            </a:endParaRPr>
          </a:p>
          <a:p>
            <a:pPr marL="914400" lvl="1" indent="-457200" algn="ctr">
              <a:buClr>
                <a:srgbClr val="009DD8"/>
              </a:buClr>
              <a:buSzPct val="150000"/>
              <a:buFont typeface="Arial" panose="020B0604020202020204" pitchFamily="34" charset="0"/>
              <a:buChar char="•"/>
            </a:pPr>
            <a:endParaRPr lang="en-US" sz="2800" dirty="0" smtClean="0"/>
          </a:p>
          <a:p>
            <a:endParaRPr lang="en-US" sz="3200" dirty="0">
              <a:solidFill>
                <a:srgbClr val="002664"/>
              </a:solidFill>
            </a:endParaRPr>
          </a:p>
        </p:txBody>
      </p:sp>
    </p:spTree>
    <p:extLst>
      <p:ext uri="{BB962C8B-B14F-4D97-AF65-F5344CB8AC3E}">
        <p14:creationId xmlns:p14="http://schemas.microsoft.com/office/powerpoint/2010/main" val="212805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95400" y="1219200"/>
            <a:ext cx="1905000" cy="4572000"/>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ounded Rectangle 5"/>
          <p:cNvSpPr/>
          <p:nvPr/>
        </p:nvSpPr>
        <p:spPr>
          <a:xfrm>
            <a:off x="3604490" y="1230745"/>
            <a:ext cx="1905000" cy="4572000"/>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ounded Rectangle 6"/>
          <p:cNvSpPr/>
          <p:nvPr/>
        </p:nvSpPr>
        <p:spPr>
          <a:xfrm>
            <a:off x="5943600" y="1230745"/>
            <a:ext cx="1905000" cy="4572000"/>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TextBox 7"/>
          <p:cNvSpPr txBox="1"/>
          <p:nvPr/>
        </p:nvSpPr>
        <p:spPr>
          <a:xfrm>
            <a:off x="1295400" y="3657600"/>
            <a:ext cx="1904999" cy="1692771"/>
          </a:xfrm>
          <a:prstGeom prst="rect">
            <a:avLst/>
          </a:prstGeom>
          <a:noFill/>
        </p:spPr>
        <p:txBody>
          <a:bodyPr wrap="square" rtlCol="0">
            <a:spAutoFit/>
          </a:bodyPr>
          <a:lstStyle/>
          <a:p>
            <a:pPr algn="ctr"/>
            <a:r>
              <a:rPr lang="en-US" sz="1600" dirty="0" smtClean="0"/>
              <a:t>Kent State </a:t>
            </a:r>
            <a:r>
              <a:rPr lang="en-US" sz="1600" dirty="0" err="1" smtClean="0"/>
              <a:t>procesa</a:t>
            </a:r>
            <a:r>
              <a:rPr lang="en-US" sz="1600" dirty="0" smtClean="0"/>
              <a:t> la </a:t>
            </a:r>
            <a:r>
              <a:rPr lang="en-US" sz="1600" dirty="0" err="1" smtClean="0"/>
              <a:t>información</a:t>
            </a:r>
            <a:r>
              <a:rPr lang="en-US" sz="1600" dirty="0" smtClean="0"/>
              <a:t> a </a:t>
            </a:r>
            <a:r>
              <a:rPr lang="en-US" sz="1600" dirty="0" err="1" smtClean="0"/>
              <a:t>través</a:t>
            </a:r>
            <a:r>
              <a:rPr lang="en-US" sz="1600" dirty="0" smtClean="0"/>
              <a:t> de  el </a:t>
            </a:r>
            <a:r>
              <a:rPr lang="en-US" sz="2800" dirty="0" err="1">
                <a:solidFill>
                  <a:srgbClr val="DEA400"/>
                </a:solidFill>
              </a:rPr>
              <a:t>P</a:t>
            </a:r>
            <a:r>
              <a:rPr lang="en-US" sz="2800" dirty="0" err="1" smtClean="0">
                <a:solidFill>
                  <a:srgbClr val="DEA400"/>
                </a:solidFill>
              </a:rPr>
              <a:t>rograma</a:t>
            </a:r>
            <a:r>
              <a:rPr lang="en-US" sz="2800" dirty="0" smtClean="0">
                <a:solidFill>
                  <a:srgbClr val="DEA400"/>
                </a:solidFill>
              </a:rPr>
              <a:t> de </a:t>
            </a:r>
            <a:r>
              <a:rPr lang="en-US" sz="2800" dirty="0" err="1" smtClean="0">
                <a:solidFill>
                  <a:srgbClr val="DEA400"/>
                </a:solidFill>
              </a:rPr>
              <a:t>oferta</a:t>
            </a:r>
            <a:endParaRPr lang="en-US" sz="2800" dirty="0">
              <a:solidFill>
                <a:srgbClr val="DEA400"/>
              </a:solidFill>
            </a:endParaRPr>
          </a:p>
        </p:txBody>
      </p:sp>
      <p:sp>
        <p:nvSpPr>
          <p:cNvPr id="10" name="TextBox 9"/>
          <p:cNvSpPr txBox="1"/>
          <p:nvPr/>
        </p:nvSpPr>
        <p:spPr>
          <a:xfrm>
            <a:off x="3604490" y="3810000"/>
            <a:ext cx="1881909" cy="1754326"/>
          </a:xfrm>
          <a:prstGeom prst="rect">
            <a:avLst/>
          </a:prstGeom>
          <a:noFill/>
        </p:spPr>
        <p:txBody>
          <a:bodyPr wrap="square" rtlCol="0">
            <a:spAutoFit/>
          </a:bodyPr>
          <a:lstStyle/>
          <a:p>
            <a:pPr algn="ctr"/>
            <a:r>
              <a:rPr lang="en-US" sz="1600" dirty="0" smtClean="0"/>
              <a:t>Los </a:t>
            </a:r>
            <a:r>
              <a:rPr lang="en-US" sz="1600" dirty="0" err="1" smtClean="0"/>
              <a:t>estudiantes</a:t>
            </a:r>
            <a:r>
              <a:rPr lang="en-US" sz="1600" dirty="0" smtClean="0"/>
              <a:t> </a:t>
            </a:r>
            <a:r>
              <a:rPr lang="en-US" sz="1600" dirty="0" err="1" smtClean="0"/>
              <a:t>puede</a:t>
            </a:r>
            <a:r>
              <a:rPr lang="en-US" sz="1600" dirty="0" smtClean="0"/>
              <a:t> </a:t>
            </a:r>
            <a:r>
              <a:rPr lang="en-US" sz="1600" dirty="0" err="1" smtClean="0"/>
              <a:t>ver</a:t>
            </a:r>
            <a:r>
              <a:rPr lang="en-US" sz="1600" dirty="0" smtClean="0"/>
              <a:t> </a:t>
            </a:r>
            <a:r>
              <a:rPr lang="en-US" sz="1600" dirty="0" err="1" smtClean="0"/>
              <a:t>su</a:t>
            </a:r>
            <a:r>
              <a:rPr lang="en-US" sz="1600" dirty="0" smtClean="0"/>
              <a:t> </a:t>
            </a:r>
            <a:r>
              <a:rPr lang="en-US" sz="1600" dirty="0" err="1" smtClean="0"/>
              <a:t>asistencia</a:t>
            </a:r>
            <a:r>
              <a:rPr lang="en-US" sz="1600" dirty="0" smtClean="0"/>
              <a:t> </a:t>
            </a:r>
            <a:r>
              <a:rPr lang="en-US" sz="1600" dirty="0" err="1" smtClean="0"/>
              <a:t>económica</a:t>
            </a:r>
            <a:r>
              <a:rPr lang="en-US" sz="1600" dirty="0" smtClean="0"/>
              <a:t> </a:t>
            </a:r>
            <a:r>
              <a:rPr lang="en-US" sz="1600" dirty="0" err="1" smtClean="0"/>
              <a:t>disponible</a:t>
            </a:r>
            <a:r>
              <a:rPr lang="en-US" sz="1600" dirty="0" smtClean="0"/>
              <a:t> </a:t>
            </a:r>
            <a:r>
              <a:rPr lang="en-US" sz="1600" dirty="0" err="1" smtClean="0"/>
              <a:t>en</a:t>
            </a:r>
            <a:r>
              <a:rPr lang="en-US" sz="1600" dirty="0" smtClean="0"/>
              <a:t> </a:t>
            </a:r>
            <a:r>
              <a:rPr lang="en-US" sz="2800" dirty="0" err="1" smtClean="0">
                <a:solidFill>
                  <a:srgbClr val="DEA400"/>
                </a:solidFill>
              </a:rPr>
              <a:t>FlashLine</a:t>
            </a:r>
            <a:endParaRPr lang="en-US" sz="2800" dirty="0">
              <a:solidFill>
                <a:srgbClr val="DEA4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775" y="1728210"/>
            <a:ext cx="1492250" cy="1776990"/>
          </a:xfrm>
          <a:prstGeom prst="rect">
            <a:avLst/>
          </a:prstGeom>
          <a:ln>
            <a:noFill/>
          </a:ln>
          <a:effectLst>
            <a:outerShdw blurRad="190500" algn="tl" rotWithShape="0">
              <a:srgbClr val="000000">
                <a:alpha val="70000"/>
              </a:srgbClr>
            </a:outerShdw>
          </a:effectLst>
        </p:spPr>
      </p:pic>
      <p:sp>
        <p:nvSpPr>
          <p:cNvPr id="13" name="TextBox 12"/>
          <p:cNvSpPr txBox="1"/>
          <p:nvPr/>
        </p:nvSpPr>
        <p:spPr>
          <a:xfrm>
            <a:off x="5943600" y="3733800"/>
            <a:ext cx="1905000" cy="1938992"/>
          </a:xfrm>
          <a:prstGeom prst="rect">
            <a:avLst/>
          </a:prstGeom>
          <a:noFill/>
        </p:spPr>
        <p:txBody>
          <a:bodyPr wrap="square" rtlCol="0">
            <a:spAutoFit/>
          </a:bodyPr>
          <a:lstStyle/>
          <a:p>
            <a:pPr algn="ctr"/>
            <a:r>
              <a:rPr lang="en-US" sz="1600" dirty="0" smtClean="0"/>
              <a:t>Los </a:t>
            </a:r>
            <a:r>
              <a:rPr lang="en-US" sz="1600" dirty="0" err="1" smtClean="0"/>
              <a:t>estudiantes</a:t>
            </a:r>
            <a:r>
              <a:rPr lang="en-US" sz="1600" dirty="0" smtClean="0"/>
              <a:t> de </a:t>
            </a:r>
            <a:r>
              <a:rPr lang="en-US" sz="1600" dirty="0" err="1" smtClean="0"/>
              <a:t>nuevo</a:t>
            </a:r>
            <a:r>
              <a:rPr lang="en-US" sz="1600" dirty="0" smtClean="0"/>
              <a:t> </a:t>
            </a:r>
            <a:r>
              <a:rPr lang="en-US" sz="1600" dirty="0" err="1" smtClean="0"/>
              <a:t>ingreso</a:t>
            </a:r>
            <a:r>
              <a:rPr lang="en-US" sz="1600" dirty="0" smtClean="0"/>
              <a:t> </a:t>
            </a:r>
            <a:r>
              <a:rPr lang="en-US" sz="1600" dirty="0" err="1" smtClean="0"/>
              <a:t>recibirán</a:t>
            </a:r>
            <a:r>
              <a:rPr lang="en-US" sz="1600" dirty="0" smtClean="0"/>
              <a:t> ,via email y </a:t>
            </a:r>
            <a:r>
              <a:rPr lang="en-US" sz="1600" dirty="0" err="1" smtClean="0"/>
              <a:t>por</a:t>
            </a:r>
            <a:r>
              <a:rPr lang="en-US" sz="1600" dirty="0" smtClean="0"/>
              <a:t> </a:t>
            </a:r>
            <a:r>
              <a:rPr lang="en-US" sz="1600" dirty="0" err="1" smtClean="0"/>
              <a:t>correo</a:t>
            </a:r>
            <a:r>
              <a:rPr lang="en-US" sz="1600" dirty="0" smtClean="0"/>
              <a:t>, la </a:t>
            </a:r>
          </a:p>
          <a:p>
            <a:pPr algn="ctr"/>
            <a:r>
              <a:rPr lang="en-US" sz="2800" dirty="0" smtClean="0">
                <a:solidFill>
                  <a:srgbClr val="DEA400"/>
                </a:solidFill>
              </a:rPr>
              <a:t>Carta de </a:t>
            </a:r>
            <a:r>
              <a:rPr lang="en-US" sz="2800" dirty="0" err="1" smtClean="0">
                <a:solidFill>
                  <a:srgbClr val="DEA400"/>
                </a:solidFill>
              </a:rPr>
              <a:t>oferta</a:t>
            </a:r>
            <a:endParaRPr lang="en-US" sz="2800" dirty="0">
              <a:solidFill>
                <a:srgbClr val="DEA400"/>
              </a:solidFill>
            </a:endParaRPr>
          </a:p>
        </p:txBody>
      </p:sp>
      <p:pic>
        <p:nvPicPr>
          <p:cNvPr id="3" name="Picture 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845" y="2083305"/>
            <a:ext cx="1655197" cy="106680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9946" y="1702305"/>
            <a:ext cx="1412308" cy="1828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168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95400" y="1219200"/>
            <a:ext cx="1905000" cy="4572000"/>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ounded Rectangle 5"/>
          <p:cNvSpPr/>
          <p:nvPr/>
        </p:nvSpPr>
        <p:spPr>
          <a:xfrm>
            <a:off x="3604490" y="1230745"/>
            <a:ext cx="1905000" cy="4572000"/>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ounded Rectangle 6"/>
          <p:cNvSpPr/>
          <p:nvPr/>
        </p:nvSpPr>
        <p:spPr>
          <a:xfrm>
            <a:off x="5943600" y="1230745"/>
            <a:ext cx="1905000" cy="4572000"/>
          </a:xfrm>
          <a:prstGeom prst="round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1295400" y="3581400"/>
            <a:ext cx="1905000" cy="1938992"/>
          </a:xfrm>
          <a:prstGeom prst="rect">
            <a:avLst/>
          </a:prstGeom>
          <a:noFill/>
        </p:spPr>
        <p:txBody>
          <a:bodyPr wrap="square" rtlCol="0">
            <a:spAutoFit/>
          </a:bodyPr>
          <a:lstStyle/>
          <a:p>
            <a:pPr algn="ctr"/>
            <a:r>
              <a:rPr lang="en-US" sz="1600" dirty="0" smtClean="0"/>
              <a:t>Kent State</a:t>
            </a:r>
          </a:p>
          <a:p>
            <a:pPr algn="ctr"/>
            <a:r>
              <a:rPr lang="en-US" sz="1600" dirty="0" smtClean="0"/>
              <a:t> </a:t>
            </a:r>
            <a:r>
              <a:rPr lang="en-US" sz="2800" dirty="0" err="1" smtClean="0">
                <a:solidFill>
                  <a:srgbClr val="EAAB00"/>
                </a:solidFill>
              </a:rPr>
              <a:t>publica</a:t>
            </a:r>
            <a:r>
              <a:rPr lang="en-US" sz="2800" dirty="0" smtClean="0">
                <a:solidFill>
                  <a:srgbClr val="EAAB00"/>
                </a:solidFill>
              </a:rPr>
              <a:t> </a:t>
            </a:r>
          </a:p>
          <a:p>
            <a:pPr algn="ctr"/>
            <a:r>
              <a:rPr lang="en-US" sz="1600" dirty="0" smtClean="0"/>
              <a:t>La </a:t>
            </a:r>
            <a:r>
              <a:rPr lang="en-US" sz="1600" dirty="0" err="1" smtClean="0"/>
              <a:t>factura</a:t>
            </a:r>
            <a:r>
              <a:rPr lang="en-US" sz="1600" dirty="0" smtClean="0"/>
              <a:t> </a:t>
            </a:r>
            <a:r>
              <a:rPr lang="en-US" sz="1600" dirty="0" err="1" smtClean="0"/>
              <a:t>electrónica</a:t>
            </a:r>
            <a:r>
              <a:rPr lang="en-US" sz="1600" dirty="0" smtClean="0"/>
              <a:t> del </a:t>
            </a:r>
            <a:r>
              <a:rPr lang="en-US" sz="1600" dirty="0" err="1" smtClean="0"/>
              <a:t>semestre</a:t>
            </a:r>
            <a:r>
              <a:rPr lang="en-US" sz="1600" dirty="0" smtClean="0"/>
              <a:t> el</a:t>
            </a:r>
          </a:p>
          <a:p>
            <a:pPr algn="ctr"/>
            <a:r>
              <a:rPr lang="en-US" sz="2800" dirty="0" smtClean="0"/>
              <a:t> </a:t>
            </a:r>
            <a:r>
              <a:rPr lang="en-US" sz="2800" dirty="0" smtClean="0">
                <a:solidFill>
                  <a:srgbClr val="EAAB00"/>
                </a:solidFill>
              </a:rPr>
              <a:t>22 de </a:t>
            </a:r>
            <a:r>
              <a:rPr lang="en-US" sz="2800" dirty="0" err="1" smtClean="0">
                <a:solidFill>
                  <a:srgbClr val="EAAB00"/>
                </a:solidFill>
              </a:rPr>
              <a:t>julio</a:t>
            </a:r>
            <a:endParaRPr lang="en-US" sz="2800" dirty="0">
              <a:solidFill>
                <a:srgbClr val="EAAB00"/>
              </a:solidFill>
            </a:endParaRPr>
          </a:p>
        </p:txBody>
      </p:sp>
      <p:sp>
        <p:nvSpPr>
          <p:cNvPr id="8" name="TextBox 7"/>
          <p:cNvSpPr txBox="1"/>
          <p:nvPr/>
        </p:nvSpPr>
        <p:spPr>
          <a:xfrm>
            <a:off x="3588541" y="3673733"/>
            <a:ext cx="1905000" cy="1754326"/>
          </a:xfrm>
          <a:prstGeom prst="rect">
            <a:avLst/>
          </a:prstGeom>
          <a:noFill/>
        </p:spPr>
        <p:txBody>
          <a:bodyPr wrap="square" rtlCol="0">
            <a:spAutoFit/>
          </a:bodyPr>
          <a:lstStyle/>
          <a:p>
            <a:pPr algn="ctr"/>
            <a:r>
              <a:rPr lang="en-US" sz="1600" dirty="0" smtClean="0"/>
              <a:t>La </a:t>
            </a:r>
            <a:r>
              <a:rPr lang="en-US" sz="1600" dirty="0" err="1" smtClean="0"/>
              <a:t>asistencia</a:t>
            </a:r>
            <a:r>
              <a:rPr lang="en-US" sz="1600" dirty="0" smtClean="0"/>
              <a:t> </a:t>
            </a:r>
            <a:r>
              <a:rPr lang="en-US" sz="1600" dirty="0" err="1" smtClean="0"/>
              <a:t>económica</a:t>
            </a:r>
            <a:r>
              <a:rPr lang="en-US" sz="1600" dirty="0" smtClean="0"/>
              <a:t> </a:t>
            </a:r>
            <a:r>
              <a:rPr lang="en-US" sz="1600" dirty="0" err="1" smtClean="0"/>
              <a:t>aparece</a:t>
            </a:r>
            <a:r>
              <a:rPr lang="en-US" sz="1600" dirty="0" smtClean="0"/>
              <a:t> </a:t>
            </a:r>
            <a:r>
              <a:rPr lang="en-US" sz="1600" dirty="0" err="1" smtClean="0"/>
              <a:t>como</a:t>
            </a:r>
            <a:r>
              <a:rPr lang="en-US" sz="1600" dirty="0" smtClean="0"/>
              <a:t> un </a:t>
            </a:r>
            <a:r>
              <a:rPr lang="en-US" sz="2800" dirty="0" err="1" smtClean="0">
                <a:solidFill>
                  <a:srgbClr val="EAAB00"/>
                </a:solidFill>
              </a:rPr>
              <a:t>crédito</a:t>
            </a:r>
            <a:r>
              <a:rPr lang="en-US" sz="1600" dirty="0" smtClean="0"/>
              <a:t> </a:t>
            </a:r>
            <a:r>
              <a:rPr lang="en-US" sz="1600" dirty="0" err="1" smtClean="0"/>
              <a:t>en</a:t>
            </a:r>
            <a:r>
              <a:rPr lang="en-US" sz="1600" dirty="0" smtClean="0"/>
              <a:t> la </a:t>
            </a:r>
            <a:r>
              <a:rPr lang="en-US" sz="1600" dirty="0" err="1" smtClean="0"/>
              <a:t>cuenta</a:t>
            </a:r>
            <a:r>
              <a:rPr lang="en-US" sz="1600" dirty="0" smtClean="0"/>
              <a:t> del </a:t>
            </a:r>
            <a:r>
              <a:rPr lang="en-US" sz="1600" dirty="0" err="1" smtClean="0"/>
              <a:t>estudiante</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140" y="1895661"/>
            <a:ext cx="1655849" cy="126692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5858483" y="3581400"/>
            <a:ext cx="2057400" cy="1938992"/>
          </a:xfrm>
          <a:prstGeom prst="rect">
            <a:avLst/>
          </a:prstGeom>
          <a:noFill/>
        </p:spPr>
        <p:txBody>
          <a:bodyPr wrap="square" rtlCol="0">
            <a:spAutoFit/>
          </a:bodyPr>
          <a:lstStyle/>
          <a:p>
            <a:pPr algn="ctr"/>
            <a:r>
              <a:rPr lang="en-US" sz="1600" dirty="0" smtClean="0"/>
              <a:t>De </a:t>
            </a:r>
            <a:r>
              <a:rPr lang="en-US" sz="1600" dirty="0" err="1" smtClean="0"/>
              <a:t>haber</a:t>
            </a:r>
            <a:r>
              <a:rPr lang="en-US" sz="1600" dirty="0" smtClean="0"/>
              <a:t> un balance </a:t>
            </a:r>
            <a:r>
              <a:rPr lang="en-US" sz="1600" dirty="0" err="1" smtClean="0"/>
              <a:t>en</a:t>
            </a:r>
            <a:r>
              <a:rPr lang="en-US" sz="1600" dirty="0" smtClean="0"/>
              <a:t> la </a:t>
            </a:r>
            <a:r>
              <a:rPr lang="en-US" sz="1600" dirty="0" err="1" smtClean="0"/>
              <a:t>cuenta</a:t>
            </a:r>
            <a:r>
              <a:rPr lang="en-US" sz="1600" dirty="0" smtClean="0"/>
              <a:t> del </a:t>
            </a:r>
            <a:r>
              <a:rPr lang="en-US" sz="1600" dirty="0" err="1" smtClean="0"/>
              <a:t>estudiante</a:t>
            </a:r>
            <a:r>
              <a:rPr lang="en-US" sz="1600" dirty="0" smtClean="0"/>
              <a:t>, </a:t>
            </a:r>
            <a:r>
              <a:rPr lang="en-US" sz="1600" dirty="0" err="1" smtClean="0"/>
              <a:t>este</a:t>
            </a:r>
            <a:r>
              <a:rPr lang="en-US" sz="1600" dirty="0" smtClean="0"/>
              <a:t> se </a:t>
            </a:r>
            <a:r>
              <a:rPr lang="en-US" sz="1600" dirty="0" err="1" smtClean="0"/>
              <a:t>reflejará</a:t>
            </a:r>
            <a:r>
              <a:rPr lang="en-US" sz="1600" dirty="0" smtClean="0"/>
              <a:t> </a:t>
            </a:r>
            <a:r>
              <a:rPr lang="en-US" sz="1600" dirty="0" err="1" smtClean="0"/>
              <a:t>en</a:t>
            </a:r>
            <a:r>
              <a:rPr lang="en-US" sz="1600" dirty="0" smtClean="0"/>
              <a:t> el </a:t>
            </a:r>
            <a:r>
              <a:rPr lang="en-US" sz="2800" dirty="0" smtClean="0">
                <a:solidFill>
                  <a:srgbClr val="EAAB00"/>
                </a:solidFill>
              </a:rPr>
              <a:t>Bursar’s Office</a:t>
            </a:r>
            <a:endParaRPr lang="en-US" sz="2800" dirty="0">
              <a:solidFill>
                <a:srgbClr val="EAAB00"/>
              </a:solidFill>
            </a:endParaRP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14000"/>
                    </a14:imgEffect>
                  </a14:imgLayer>
                </a14:imgProps>
              </a:ext>
              <a:ext uri="{28A0092B-C50C-407E-A947-70E740481C1C}">
                <a14:useLocalDpi xmlns:a14="http://schemas.microsoft.com/office/drawing/2010/main" val="0"/>
              </a:ext>
            </a:extLst>
          </a:blip>
          <a:stretch>
            <a:fillRect/>
          </a:stretch>
        </p:blipFill>
        <p:spPr>
          <a:xfrm>
            <a:off x="6167770" y="1943081"/>
            <a:ext cx="1560326" cy="117208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920" y="1781075"/>
            <a:ext cx="1617960" cy="14960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0940085"/>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2331"/>
            <a:ext cx="8229600" cy="1143000"/>
          </a:xfrm>
        </p:spPr>
        <p:txBody>
          <a:bodyPr>
            <a:noAutofit/>
          </a:bodyPr>
          <a:lstStyle/>
          <a:p>
            <a:r>
              <a:rPr lang="en-US" dirty="0" smtClean="0"/>
              <a:t>¿</a:t>
            </a:r>
            <a:r>
              <a:rPr lang="en-US" dirty="0" err="1" smtClean="0"/>
              <a:t>Qué</a:t>
            </a:r>
            <a:r>
              <a:rPr lang="en-US" dirty="0" smtClean="0"/>
              <a:t> </a:t>
            </a:r>
            <a:r>
              <a:rPr lang="en-US" dirty="0" err="1" smtClean="0"/>
              <a:t>determina</a:t>
            </a:r>
            <a:r>
              <a:rPr lang="en-US" dirty="0" smtClean="0"/>
              <a:t> la </a:t>
            </a:r>
            <a:br>
              <a:rPr lang="en-US" dirty="0" smtClean="0"/>
            </a:br>
            <a:r>
              <a:rPr lang="en-US" dirty="0" err="1" smtClean="0">
                <a:solidFill>
                  <a:srgbClr val="EAAB00"/>
                </a:solidFill>
              </a:rPr>
              <a:t>necesidad</a:t>
            </a:r>
            <a:r>
              <a:rPr lang="en-US" dirty="0" smtClean="0"/>
              <a:t> </a:t>
            </a:r>
            <a:r>
              <a:rPr lang="en-US" dirty="0" err="1"/>
              <a:t>e</a:t>
            </a:r>
            <a:r>
              <a:rPr lang="en-US" dirty="0" err="1" smtClean="0"/>
              <a:t>conómica</a:t>
            </a:r>
            <a:r>
              <a:rPr lang="en-US" dirty="0" smtClean="0"/>
              <a:t>?</a:t>
            </a:r>
            <a:endParaRPr lang="en-US" dirty="0"/>
          </a:p>
        </p:txBody>
      </p:sp>
      <p:sp>
        <p:nvSpPr>
          <p:cNvPr id="5" name="TextBox 4"/>
          <p:cNvSpPr txBox="1"/>
          <p:nvPr/>
        </p:nvSpPr>
        <p:spPr>
          <a:xfrm rot="19953393">
            <a:off x="4805" y="1419858"/>
            <a:ext cx="2057400" cy="523220"/>
          </a:xfrm>
          <a:prstGeom prst="rect">
            <a:avLst/>
          </a:prstGeom>
          <a:noFill/>
        </p:spPr>
        <p:txBody>
          <a:bodyPr wrap="square" rtlCol="0">
            <a:spAutoFit/>
          </a:bodyPr>
          <a:lstStyle/>
          <a:p>
            <a:r>
              <a:rPr lang="en-US" b="1" dirty="0" smtClean="0">
                <a:solidFill>
                  <a:srgbClr val="C7C2BA"/>
                </a:solidFill>
              </a:rPr>
              <a:t>    	</a:t>
            </a:r>
            <a:r>
              <a:rPr lang="en-US" sz="2800" b="1" dirty="0" smtClean="0">
                <a:solidFill>
                  <a:srgbClr val="C7C2BA"/>
                </a:solidFill>
              </a:rPr>
              <a:t>FAFSA</a:t>
            </a:r>
            <a:endParaRPr lang="en-US" sz="2800" b="1" dirty="0">
              <a:solidFill>
                <a:srgbClr val="C7C2BA"/>
              </a:solidFill>
            </a:endParaRPr>
          </a:p>
        </p:txBody>
      </p:sp>
      <p:sp>
        <p:nvSpPr>
          <p:cNvPr id="6" name="TextBox 5"/>
          <p:cNvSpPr txBox="1"/>
          <p:nvPr/>
        </p:nvSpPr>
        <p:spPr>
          <a:xfrm rot="2283864">
            <a:off x="2628986" y="1413515"/>
            <a:ext cx="2590800" cy="523220"/>
          </a:xfrm>
          <a:prstGeom prst="rect">
            <a:avLst/>
          </a:prstGeom>
          <a:noFill/>
        </p:spPr>
        <p:txBody>
          <a:bodyPr wrap="square" rtlCol="0">
            <a:spAutoFit/>
          </a:bodyPr>
          <a:lstStyle/>
          <a:p>
            <a:pPr algn="ctr"/>
            <a:r>
              <a:rPr lang="en-US" sz="2800" b="1" dirty="0" err="1" smtClean="0">
                <a:solidFill>
                  <a:srgbClr val="C7C2BA"/>
                </a:solidFill>
              </a:rPr>
              <a:t>Becas</a:t>
            </a:r>
            <a:endParaRPr lang="en-US" sz="2800" b="1" dirty="0">
              <a:solidFill>
                <a:srgbClr val="C7C2BA"/>
              </a:solidFill>
            </a:endParaRPr>
          </a:p>
        </p:txBody>
      </p:sp>
      <p:sp>
        <p:nvSpPr>
          <p:cNvPr id="7" name="TextBox 6"/>
          <p:cNvSpPr txBox="1"/>
          <p:nvPr/>
        </p:nvSpPr>
        <p:spPr>
          <a:xfrm rot="20834813">
            <a:off x="6100179" y="1336678"/>
            <a:ext cx="1752600" cy="523220"/>
          </a:xfrm>
          <a:prstGeom prst="rect">
            <a:avLst/>
          </a:prstGeom>
          <a:noFill/>
        </p:spPr>
        <p:txBody>
          <a:bodyPr wrap="square" rtlCol="0">
            <a:spAutoFit/>
          </a:bodyPr>
          <a:lstStyle/>
          <a:p>
            <a:r>
              <a:rPr lang="en-US" sz="2800" b="1" dirty="0" err="1" smtClean="0">
                <a:solidFill>
                  <a:srgbClr val="C7C2BA"/>
                </a:solidFill>
              </a:rPr>
              <a:t>Matrícula</a:t>
            </a:r>
            <a:endParaRPr lang="en-US" sz="2800" b="1" dirty="0">
              <a:solidFill>
                <a:srgbClr val="C7C2BA"/>
              </a:solidFill>
            </a:endParaRPr>
          </a:p>
        </p:txBody>
      </p:sp>
      <p:sp>
        <p:nvSpPr>
          <p:cNvPr id="8" name="TextBox 7"/>
          <p:cNvSpPr txBox="1"/>
          <p:nvPr/>
        </p:nvSpPr>
        <p:spPr>
          <a:xfrm rot="2651962">
            <a:off x="762000" y="5501046"/>
            <a:ext cx="838200" cy="523220"/>
          </a:xfrm>
          <a:prstGeom prst="rect">
            <a:avLst/>
          </a:prstGeom>
          <a:noFill/>
        </p:spPr>
        <p:txBody>
          <a:bodyPr wrap="square" rtlCol="0">
            <a:spAutoFit/>
          </a:bodyPr>
          <a:lstStyle/>
          <a:p>
            <a:r>
              <a:rPr lang="en-US" sz="2800" b="1" dirty="0" smtClean="0">
                <a:solidFill>
                  <a:srgbClr val="C7C2BA"/>
                </a:solidFill>
              </a:rPr>
              <a:t>EFC</a:t>
            </a:r>
            <a:endParaRPr lang="en-US" sz="2800" b="1" dirty="0">
              <a:solidFill>
                <a:srgbClr val="C7C2BA"/>
              </a:solidFill>
            </a:endParaRPr>
          </a:p>
        </p:txBody>
      </p:sp>
      <p:sp>
        <p:nvSpPr>
          <p:cNvPr id="9" name="TextBox 8"/>
          <p:cNvSpPr txBox="1"/>
          <p:nvPr/>
        </p:nvSpPr>
        <p:spPr>
          <a:xfrm rot="21139638">
            <a:off x="1808018" y="4510447"/>
            <a:ext cx="2362200" cy="523220"/>
          </a:xfrm>
          <a:prstGeom prst="rect">
            <a:avLst/>
          </a:prstGeom>
          <a:noFill/>
        </p:spPr>
        <p:txBody>
          <a:bodyPr wrap="square" rtlCol="0">
            <a:spAutoFit/>
          </a:bodyPr>
          <a:lstStyle/>
          <a:p>
            <a:r>
              <a:rPr lang="en-US" sz="2800" b="1" dirty="0" err="1" smtClean="0">
                <a:solidFill>
                  <a:srgbClr val="C7C2BA"/>
                </a:solidFill>
              </a:rPr>
              <a:t>Transportación</a:t>
            </a:r>
            <a:endParaRPr lang="en-US" sz="2800" b="1" dirty="0">
              <a:solidFill>
                <a:srgbClr val="C7C2BA"/>
              </a:solidFill>
            </a:endParaRPr>
          </a:p>
        </p:txBody>
      </p:sp>
      <p:sp>
        <p:nvSpPr>
          <p:cNvPr id="10" name="TextBox 9"/>
          <p:cNvSpPr txBox="1"/>
          <p:nvPr/>
        </p:nvSpPr>
        <p:spPr>
          <a:xfrm rot="19927067">
            <a:off x="4232879" y="5411002"/>
            <a:ext cx="1447800" cy="523220"/>
          </a:xfrm>
          <a:prstGeom prst="rect">
            <a:avLst/>
          </a:prstGeom>
          <a:noFill/>
        </p:spPr>
        <p:txBody>
          <a:bodyPr wrap="square" rtlCol="0">
            <a:spAutoFit/>
          </a:bodyPr>
          <a:lstStyle/>
          <a:p>
            <a:r>
              <a:rPr lang="en-US" sz="2800" b="1" dirty="0" smtClean="0">
                <a:solidFill>
                  <a:srgbClr val="C7C2BA"/>
                </a:solidFill>
              </a:rPr>
              <a:t>COA</a:t>
            </a:r>
            <a:endParaRPr lang="en-US" sz="2800" b="1" dirty="0">
              <a:solidFill>
                <a:srgbClr val="C7C2BA"/>
              </a:solidFill>
            </a:endParaRPr>
          </a:p>
        </p:txBody>
      </p:sp>
      <p:sp>
        <p:nvSpPr>
          <p:cNvPr id="11" name="TextBox 10"/>
          <p:cNvSpPr txBox="1"/>
          <p:nvPr/>
        </p:nvSpPr>
        <p:spPr>
          <a:xfrm rot="1978790">
            <a:off x="5932606" y="5002937"/>
            <a:ext cx="1903954" cy="523220"/>
          </a:xfrm>
          <a:prstGeom prst="rect">
            <a:avLst/>
          </a:prstGeom>
          <a:noFill/>
        </p:spPr>
        <p:txBody>
          <a:bodyPr wrap="square" rtlCol="0">
            <a:spAutoFit/>
          </a:bodyPr>
          <a:lstStyle/>
          <a:p>
            <a:r>
              <a:rPr lang="en-US" sz="2800" b="1" dirty="0" err="1" smtClean="0">
                <a:solidFill>
                  <a:srgbClr val="C7C2BA"/>
                </a:solidFill>
              </a:rPr>
              <a:t>Alojamiento</a:t>
            </a:r>
            <a:endParaRPr lang="en-US" sz="2800" b="1" dirty="0">
              <a:solidFill>
                <a:srgbClr val="C7C2BA"/>
              </a:solidFill>
            </a:endParaRPr>
          </a:p>
        </p:txBody>
      </p:sp>
    </p:spTree>
    <p:extLst>
      <p:ext uri="{BB962C8B-B14F-4D97-AF65-F5344CB8AC3E}">
        <p14:creationId xmlns:p14="http://schemas.microsoft.com/office/powerpoint/2010/main" val="40905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457200"/>
            <a:ext cx="8229600" cy="5332413"/>
          </a:xfrm>
        </p:spPr>
        <p:txBody>
          <a:bodyPr>
            <a:normAutofit/>
          </a:bodyPr>
          <a:lstStyle/>
          <a:p>
            <a:pPr marL="0" indent="0" algn="ctr">
              <a:buNone/>
            </a:pPr>
            <a:endParaRPr lang="en-US" dirty="0" smtClean="0"/>
          </a:p>
          <a:p>
            <a:pPr marL="0" indent="0" algn="ctr">
              <a:buNone/>
            </a:pPr>
            <a:r>
              <a:rPr lang="en-US" sz="8800" dirty="0" smtClean="0">
                <a:solidFill>
                  <a:srgbClr val="002664"/>
                </a:solidFill>
                <a:latin typeface="Calibri Light" panose="020F0302020204030204" pitchFamily="34" charset="0"/>
              </a:rPr>
              <a:t>FAFSA</a:t>
            </a:r>
          </a:p>
          <a:p>
            <a:pPr marL="0" indent="0" algn="ctr">
              <a:buNone/>
            </a:pPr>
            <a:endParaRPr lang="en-US" sz="1000" dirty="0" smtClean="0">
              <a:solidFill>
                <a:srgbClr val="002664"/>
              </a:solidFill>
              <a:latin typeface="Calibri Light" panose="020F0302020204030204" pitchFamily="34" charset="0"/>
            </a:endParaRPr>
          </a:p>
          <a:p>
            <a:pPr marL="0" indent="0" algn="ctr">
              <a:buNone/>
            </a:pPr>
            <a:r>
              <a:rPr lang="en-US" sz="7200" dirty="0" smtClean="0">
                <a:latin typeface="Calibri Light" panose="020F0302020204030204" pitchFamily="34" charset="0"/>
              </a:rPr>
              <a:t>Base de </a:t>
            </a:r>
            <a:r>
              <a:rPr lang="en-US" sz="7200" dirty="0" err="1">
                <a:latin typeface="Calibri Light" panose="020F0302020204030204" pitchFamily="34" charset="0"/>
              </a:rPr>
              <a:t>d</a:t>
            </a:r>
            <a:r>
              <a:rPr lang="en-US" sz="7200" dirty="0" err="1" smtClean="0">
                <a:latin typeface="Calibri Light" panose="020F0302020204030204" pitchFamily="34" charset="0"/>
              </a:rPr>
              <a:t>atos</a:t>
            </a:r>
            <a:endParaRPr lang="en-US" sz="2800" dirty="0">
              <a:latin typeface="Calibri Light" panose="020F0302020204030204" pitchFamily="34" charset="0"/>
            </a:endParaRPr>
          </a:p>
          <a:p>
            <a:pPr marL="0" indent="0" algn="ctr">
              <a:buNone/>
            </a:pPr>
            <a:r>
              <a:rPr lang="en-US" sz="3600" dirty="0" smtClean="0">
                <a:latin typeface="Calibri Light" panose="020F0302020204030204" pitchFamily="34" charset="0"/>
              </a:rPr>
              <a:t>No </a:t>
            </a:r>
            <a:r>
              <a:rPr lang="en-US" sz="3600" dirty="0" err="1" smtClean="0">
                <a:latin typeface="Calibri Light" panose="020F0302020204030204" pitchFamily="34" charset="0"/>
              </a:rPr>
              <a:t>debe</a:t>
            </a:r>
            <a:r>
              <a:rPr lang="en-US" sz="3600" dirty="0" smtClean="0">
                <a:latin typeface="Calibri Light" panose="020F0302020204030204" pitchFamily="34" charset="0"/>
              </a:rPr>
              <a:t> </a:t>
            </a:r>
            <a:r>
              <a:rPr lang="en-US" sz="3600" dirty="0" err="1" smtClean="0">
                <a:latin typeface="Calibri Light" panose="020F0302020204030204" pitchFamily="34" charset="0"/>
              </a:rPr>
              <a:t>tener</a:t>
            </a:r>
            <a:r>
              <a:rPr lang="en-US" sz="3600" dirty="0">
                <a:latin typeface="Calibri Light" panose="020F0302020204030204" pitchFamily="34" charset="0"/>
              </a:rPr>
              <a:t> </a:t>
            </a:r>
            <a:r>
              <a:rPr lang="en-US" sz="4800" dirty="0" err="1">
                <a:solidFill>
                  <a:srgbClr val="FFC000"/>
                </a:solidFill>
                <a:latin typeface="Calibri Light" panose="020F0302020204030204" pitchFamily="34" charset="0"/>
              </a:rPr>
              <a:t>e</a:t>
            </a:r>
            <a:r>
              <a:rPr lang="en-US" sz="4800" dirty="0" err="1" smtClean="0">
                <a:solidFill>
                  <a:srgbClr val="FFC000"/>
                </a:solidFill>
                <a:latin typeface="Calibri Light" panose="020F0302020204030204" pitchFamily="34" charset="0"/>
              </a:rPr>
              <a:t>rrores</a:t>
            </a:r>
            <a:endParaRPr lang="en-US" sz="2800" dirty="0">
              <a:solidFill>
                <a:srgbClr val="FFC000"/>
              </a:solidFill>
              <a:latin typeface="Calibri Light" panose="020F0302020204030204" pitchFamily="34" charset="0"/>
            </a:endParaRPr>
          </a:p>
        </p:txBody>
      </p:sp>
    </p:spTree>
    <p:extLst>
      <p:ext uri="{BB962C8B-B14F-4D97-AF65-F5344CB8AC3E}">
        <p14:creationId xmlns:p14="http://schemas.microsoft.com/office/powerpoint/2010/main" val="3506945033"/>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2749" y="1754308"/>
            <a:ext cx="3516988" cy="400110"/>
          </a:xfrm>
          <a:prstGeom prst="rect">
            <a:avLst/>
          </a:prstGeom>
          <a:noFill/>
        </p:spPr>
        <p:txBody>
          <a:bodyPr wrap="none" rtlCol="0">
            <a:spAutoFit/>
          </a:bodyPr>
          <a:lstStyle/>
          <a:p>
            <a:r>
              <a:rPr lang="en-US" sz="2000" dirty="0" err="1" smtClean="0"/>
              <a:t>Administración</a:t>
            </a:r>
            <a:r>
              <a:rPr lang="en-US" sz="2000" dirty="0" smtClean="0"/>
              <a:t> del </a:t>
            </a:r>
            <a:r>
              <a:rPr lang="en-US" sz="2000" dirty="0" err="1" smtClean="0"/>
              <a:t>Seguro</a:t>
            </a:r>
            <a:r>
              <a:rPr lang="en-US" sz="2000" dirty="0" smtClean="0"/>
              <a:t> Social</a:t>
            </a:r>
            <a:endParaRPr lang="en-US" sz="2000" dirty="0"/>
          </a:p>
        </p:txBody>
      </p:sp>
      <p:sp>
        <p:nvSpPr>
          <p:cNvPr id="5" name="TextBox 4"/>
          <p:cNvSpPr txBox="1"/>
          <p:nvPr/>
        </p:nvSpPr>
        <p:spPr>
          <a:xfrm>
            <a:off x="5230113" y="3082069"/>
            <a:ext cx="3135217" cy="400110"/>
          </a:xfrm>
          <a:prstGeom prst="rect">
            <a:avLst/>
          </a:prstGeom>
          <a:noFill/>
        </p:spPr>
        <p:txBody>
          <a:bodyPr wrap="none" rtlCol="0">
            <a:spAutoFit/>
          </a:bodyPr>
          <a:lstStyle/>
          <a:p>
            <a:r>
              <a:rPr lang="en-US" sz="2000" dirty="0" err="1" smtClean="0"/>
              <a:t>Administración</a:t>
            </a:r>
            <a:r>
              <a:rPr lang="en-US" sz="2000" dirty="0" smtClean="0"/>
              <a:t> de </a:t>
            </a:r>
            <a:r>
              <a:rPr lang="en-US" sz="2000" dirty="0" err="1" smtClean="0"/>
              <a:t>Veteranos</a:t>
            </a:r>
            <a:endParaRPr lang="en-US" sz="2000" dirty="0"/>
          </a:p>
        </p:txBody>
      </p:sp>
      <p:sp>
        <p:nvSpPr>
          <p:cNvPr id="6" name="TextBox 5"/>
          <p:cNvSpPr txBox="1"/>
          <p:nvPr/>
        </p:nvSpPr>
        <p:spPr>
          <a:xfrm>
            <a:off x="4803287" y="5105400"/>
            <a:ext cx="4035913" cy="400110"/>
          </a:xfrm>
          <a:prstGeom prst="rect">
            <a:avLst/>
          </a:prstGeom>
          <a:noFill/>
        </p:spPr>
        <p:txBody>
          <a:bodyPr wrap="none" rtlCol="0">
            <a:spAutoFit/>
          </a:bodyPr>
          <a:lstStyle/>
          <a:p>
            <a:r>
              <a:rPr lang="en-US" sz="2000" dirty="0" err="1" smtClean="0"/>
              <a:t>Departamento</a:t>
            </a:r>
            <a:r>
              <a:rPr lang="en-US" sz="2000" dirty="0" smtClean="0"/>
              <a:t> de </a:t>
            </a:r>
            <a:r>
              <a:rPr lang="en-US" sz="2000" dirty="0" err="1" smtClean="0"/>
              <a:t>Seguridad</a:t>
            </a:r>
            <a:r>
              <a:rPr lang="en-US" sz="2000" dirty="0" smtClean="0"/>
              <a:t> Nacional</a:t>
            </a:r>
            <a:endParaRPr lang="en-US" sz="2000" dirty="0"/>
          </a:p>
        </p:txBody>
      </p:sp>
      <p:sp>
        <p:nvSpPr>
          <p:cNvPr id="7" name="TextBox 6"/>
          <p:cNvSpPr txBox="1"/>
          <p:nvPr/>
        </p:nvSpPr>
        <p:spPr>
          <a:xfrm>
            <a:off x="5666361" y="2362200"/>
            <a:ext cx="1959191" cy="400110"/>
          </a:xfrm>
          <a:prstGeom prst="rect">
            <a:avLst/>
          </a:prstGeom>
          <a:noFill/>
        </p:spPr>
        <p:txBody>
          <a:bodyPr wrap="none" rtlCol="0">
            <a:spAutoFit/>
          </a:bodyPr>
          <a:lstStyle/>
          <a:p>
            <a:r>
              <a:rPr lang="en-US" sz="2000" dirty="0" err="1" smtClean="0"/>
              <a:t>Servicio</a:t>
            </a:r>
            <a:r>
              <a:rPr lang="en-US" sz="2000" dirty="0" smtClean="0"/>
              <a:t> </a:t>
            </a:r>
            <a:r>
              <a:rPr lang="en-US" sz="2000" dirty="0" err="1" smtClean="0"/>
              <a:t>Selectivo</a:t>
            </a:r>
            <a:endParaRPr lang="en-US" sz="2000" dirty="0"/>
          </a:p>
        </p:txBody>
      </p:sp>
      <p:sp>
        <p:nvSpPr>
          <p:cNvPr id="8" name="TextBox 7"/>
          <p:cNvSpPr txBox="1"/>
          <p:nvPr/>
        </p:nvSpPr>
        <p:spPr>
          <a:xfrm>
            <a:off x="4719298" y="3810000"/>
            <a:ext cx="4082956" cy="954107"/>
          </a:xfrm>
          <a:prstGeom prst="rect">
            <a:avLst/>
          </a:prstGeom>
          <a:noFill/>
        </p:spPr>
        <p:txBody>
          <a:bodyPr wrap="square" rtlCol="0">
            <a:spAutoFit/>
          </a:bodyPr>
          <a:lstStyle/>
          <a:p>
            <a:pPr algn="ctr"/>
            <a:r>
              <a:rPr lang="en-US" sz="2000" dirty="0" smtClean="0"/>
              <a:t>El Sistema Nacional de </a:t>
            </a:r>
            <a:r>
              <a:rPr lang="en-US" sz="2000" dirty="0" err="1" smtClean="0"/>
              <a:t>Información</a:t>
            </a:r>
            <a:r>
              <a:rPr lang="en-US" sz="2000" dirty="0" smtClean="0"/>
              <a:t> </a:t>
            </a:r>
            <a:r>
              <a:rPr lang="en-US" sz="2000" dirty="0" err="1" smtClean="0"/>
              <a:t>sobre</a:t>
            </a:r>
            <a:r>
              <a:rPr lang="en-US" sz="2000" dirty="0" smtClean="0"/>
              <a:t> los </a:t>
            </a:r>
            <a:r>
              <a:rPr lang="en-US" sz="2000" dirty="0" err="1" smtClean="0"/>
              <a:t>Préstamos</a:t>
            </a:r>
            <a:r>
              <a:rPr lang="en-US" sz="2000" dirty="0" smtClean="0"/>
              <a:t> </a:t>
            </a:r>
            <a:r>
              <a:rPr lang="en-US" sz="2000" dirty="0" err="1" smtClean="0"/>
              <a:t>Educativos</a:t>
            </a:r>
            <a:endParaRPr lang="en-US" sz="2000" dirty="0" smtClean="0"/>
          </a:p>
          <a:p>
            <a:pPr algn="ctr"/>
            <a:r>
              <a:rPr lang="en-US" sz="1600" dirty="0" smtClean="0"/>
              <a:t>(NSLDS)</a:t>
            </a:r>
            <a:endParaRPr lang="en-US" sz="1600" dirty="0"/>
          </a:p>
        </p:txBody>
      </p:sp>
      <p:pic>
        <p:nvPicPr>
          <p:cNvPr id="1026" name="Picture 2" descr="https://www.edpubs.gov/ItemImage/EN1316P.jpg?ck=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63562"/>
            <a:ext cx="4514128" cy="583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6082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1+#ppt_w/2"/>
                                          </p:val>
                                        </p:tav>
                                        <p:tav tm="100000">
                                          <p:val>
                                            <p:strVal val="#ppt_x"/>
                                          </p:val>
                                        </p:tav>
                                      </p:tavLst>
                                    </p:anim>
                                    <p:anim calcmode="lin" valueType="num">
                                      <p:cBhvr additive="base">
                                        <p:cTn id="24"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0" y="825057"/>
            <a:ext cx="4648200" cy="1143000"/>
          </a:xfrm>
        </p:spPr>
        <p:txBody>
          <a:bodyPr>
            <a:noAutofit/>
          </a:bodyPr>
          <a:lstStyle/>
          <a:p>
            <a:r>
              <a:rPr lang="en-US" sz="8000" dirty="0" smtClean="0">
                <a:solidFill>
                  <a:srgbClr val="002664"/>
                </a:solidFill>
                <a:latin typeface="Calibri Light" panose="020F0302020204030204" pitchFamily="34" charset="0"/>
              </a:rPr>
              <a:t>FAFSA</a:t>
            </a:r>
            <a:endParaRPr lang="en-US" sz="8000" dirty="0">
              <a:solidFill>
                <a:srgbClr val="002664"/>
              </a:solidFill>
              <a:latin typeface="Calibri Light" panose="020F0302020204030204" pitchFamily="34" charset="0"/>
            </a:endParaRPr>
          </a:p>
        </p:txBody>
      </p:sp>
      <p:sp>
        <p:nvSpPr>
          <p:cNvPr id="3" name="Title 1"/>
          <p:cNvSpPr txBox="1">
            <a:spLocks/>
          </p:cNvSpPr>
          <p:nvPr/>
        </p:nvSpPr>
        <p:spPr>
          <a:xfrm>
            <a:off x="3581400" y="4191000"/>
            <a:ext cx="4648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smtClean="0">
                <a:solidFill>
                  <a:srgbClr val="FFC000"/>
                </a:solidFill>
                <a:latin typeface="Calibri Light" panose="020F0302020204030204" pitchFamily="34" charset="0"/>
              </a:rPr>
              <a:t>EFC</a:t>
            </a:r>
            <a:endParaRPr lang="en-US" sz="8000" dirty="0">
              <a:solidFill>
                <a:srgbClr val="FFC000"/>
              </a:solidFill>
              <a:latin typeface="Calibri Light" panose="020F0302020204030204" pitchFamily="34" charset="0"/>
            </a:endParaRPr>
          </a:p>
        </p:txBody>
      </p:sp>
      <p:sp>
        <p:nvSpPr>
          <p:cNvPr id="4" name="TextBox 3"/>
          <p:cNvSpPr txBox="1"/>
          <p:nvPr/>
        </p:nvSpPr>
        <p:spPr>
          <a:xfrm>
            <a:off x="1219200" y="1967345"/>
            <a:ext cx="2590800" cy="584775"/>
          </a:xfrm>
          <a:prstGeom prst="rect">
            <a:avLst/>
          </a:prstGeom>
          <a:noFill/>
        </p:spPr>
        <p:txBody>
          <a:bodyPr wrap="square" rtlCol="0">
            <a:spAutoFit/>
          </a:bodyPr>
          <a:lstStyle/>
          <a:p>
            <a:pPr algn="ctr"/>
            <a:r>
              <a:rPr lang="en-US" sz="3200" i="1" dirty="0" smtClean="0">
                <a:solidFill>
                  <a:srgbClr val="EAAB00"/>
                </a:solidFill>
                <a:latin typeface="Calibri Light" panose="020F0302020204030204" pitchFamily="34" charset="0"/>
              </a:rPr>
              <a:t>Sin </a:t>
            </a:r>
            <a:r>
              <a:rPr lang="en-US" sz="3200" i="1" dirty="0" err="1" smtClean="0">
                <a:solidFill>
                  <a:srgbClr val="EAAB00"/>
                </a:solidFill>
                <a:latin typeface="Calibri Light" panose="020F0302020204030204" pitchFamily="34" charset="0"/>
              </a:rPr>
              <a:t>errores</a:t>
            </a:r>
            <a:endParaRPr lang="en-US" sz="3200" i="1" dirty="0">
              <a:solidFill>
                <a:srgbClr val="EAAB00"/>
              </a:solidFill>
              <a:latin typeface="Calibri Light" panose="020F0302020204030204" pitchFamily="34" charset="0"/>
            </a:endParaRPr>
          </a:p>
        </p:txBody>
      </p:sp>
      <p:sp>
        <p:nvSpPr>
          <p:cNvPr id="5" name="TextBox 4"/>
          <p:cNvSpPr txBox="1"/>
          <p:nvPr/>
        </p:nvSpPr>
        <p:spPr>
          <a:xfrm>
            <a:off x="2971800" y="5340927"/>
            <a:ext cx="5638800" cy="1569660"/>
          </a:xfrm>
          <a:prstGeom prst="rect">
            <a:avLst/>
          </a:prstGeom>
          <a:noFill/>
        </p:spPr>
        <p:txBody>
          <a:bodyPr wrap="square" rtlCol="0">
            <a:spAutoFit/>
          </a:bodyPr>
          <a:lstStyle/>
          <a:p>
            <a:pPr algn="ctr"/>
            <a:r>
              <a:rPr lang="en-US" sz="3200" i="1" dirty="0" err="1" smtClean="0">
                <a:solidFill>
                  <a:srgbClr val="002664"/>
                </a:solidFill>
                <a:latin typeface="Calibri Light" panose="020F0302020204030204" pitchFamily="34" charset="0"/>
              </a:rPr>
              <a:t>Contribución</a:t>
            </a:r>
            <a:r>
              <a:rPr lang="en-US" sz="3200" i="1" dirty="0" smtClean="0">
                <a:solidFill>
                  <a:srgbClr val="002664"/>
                </a:solidFill>
                <a:latin typeface="Calibri Light" panose="020F0302020204030204" pitchFamily="34" charset="0"/>
              </a:rPr>
              <a:t> Familiar </a:t>
            </a:r>
            <a:r>
              <a:rPr lang="en-US" sz="3200" i="1" dirty="0" err="1" smtClean="0">
                <a:solidFill>
                  <a:srgbClr val="002664"/>
                </a:solidFill>
                <a:latin typeface="Calibri Light" panose="020F0302020204030204" pitchFamily="34" charset="0"/>
              </a:rPr>
              <a:t>Esperada</a:t>
            </a:r>
            <a:endParaRPr lang="en-US" sz="3200" i="1" dirty="0" smtClean="0">
              <a:solidFill>
                <a:srgbClr val="002664"/>
              </a:solidFill>
              <a:latin typeface="Calibri Light" panose="020F0302020204030204" pitchFamily="34" charset="0"/>
            </a:endParaRPr>
          </a:p>
          <a:p>
            <a:pPr algn="ctr"/>
            <a:r>
              <a:rPr lang="en-US" sz="3200" i="1" dirty="0" smtClean="0">
                <a:solidFill>
                  <a:srgbClr val="002664"/>
                </a:solidFill>
                <a:latin typeface="Calibri Light" panose="020F0302020204030204" pitchFamily="34" charset="0"/>
              </a:rPr>
              <a:t>(Expected </a:t>
            </a:r>
            <a:r>
              <a:rPr lang="en-US" sz="3200" i="1" dirty="0">
                <a:solidFill>
                  <a:srgbClr val="002664"/>
                </a:solidFill>
                <a:latin typeface="Calibri Light" panose="020F0302020204030204" pitchFamily="34" charset="0"/>
              </a:rPr>
              <a:t>Family </a:t>
            </a:r>
            <a:r>
              <a:rPr lang="en-US" sz="3200" i="1" dirty="0" smtClean="0">
                <a:solidFill>
                  <a:srgbClr val="002664"/>
                </a:solidFill>
                <a:latin typeface="Calibri Light" panose="020F0302020204030204" pitchFamily="34" charset="0"/>
              </a:rPr>
              <a:t>Contribution)</a:t>
            </a:r>
            <a:endParaRPr lang="en-US" sz="3200" i="1" dirty="0">
              <a:solidFill>
                <a:srgbClr val="002664"/>
              </a:solidFill>
              <a:latin typeface="Calibri Light" panose="020F0302020204030204" pitchFamily="34" charset="0"/>
            </a:endParaRPr>
          </a:p>
          <a:p>
            <a:pPr algn="ctr"/>
            <a:endParaRPr lang="en-US" sz="3200" i="1" dirty="0">
              <a:solidFill>
                <a:srgbClr val="002664"/>
              </a:solidFill>
              <a:latin typeface="Calibri Light" panose="020F03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83947" y="1803030"/>
            <a:ext cx="2642906" cy="2286000"/>
          </a:xfrm>
          <a:prstGeom prst="rect">
            <a:avLst/>
          </a:prstGeom>
        </p:spPr>
      </p:pic>
    </p:spTree>
    <p:extLst>
      <p:ext uri="{BB962C8B-B14F-4D97-AF65-F5344CB8AC3E}">
        <p14:creationId xmlns:p14="http://schemas.microsoft.com/office/powerpoint/2010/main" val="335571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5712365" y="2127115"/>
            <a:ext cx="2910085" cy="1107996"/>
          </a:xfrm>
          <a:prstGeom prst="rect">
            <a:avLst/>
          </a:prstGeom>
          <a:noFill/>
        </p:spPr>
        <p:txBody>
          <a:bodyPr wrap="square" rtlCol="0">
            <a:spAutoFit/>
          </a:bodyPr>
          <a:lstStyle/>
          <a:p>
            <a:pPr algn="ctr"/>
            <a:r>
              <a:rPr lang="en-US" sz="2200" dirty="0" err="1" smtClean="0">
                <a:latin typeface="Calibri Light" panose="020F0302020204030204" pitchFamily="34" charset="0"/>
              </a:rPr>
              <a:t>Determina</a:t>
            </a:r>
            <a:r>
              <a:rPr lang="en-US" sz="2200" dirty="0" smtClean="0">
                <a:latin typeface="Calibri Light" panose="020F0302020204030204" pitchFamily="34" charset="0"/>
              </a:rPr>
              <a:t> la </a:t>
            </a:r>
            <a:r>
              <a:rPr lang="en-US" sz="2200" dirty="0" err="1" smtClean="0">
                <a:latin typeface="Calibri Light" panose="020F0302020204030204" pitchFamily="34" charset="0"/>
              </a:rPr>
              <a:t>eligibilidad</a:t>
            </a:r>
            <a:r>
              <a:rPr lang="en-US" sz="2200" dirty="0" smtClean="0">
                <a:latin typeface="Calibri Light" panose="020F0302020204030204" pitchFamily="34" charset="0"/>
              </a:rPr>
              <a:t> para </a:t>
            </a:r>
            <a:r>
              <a:rPr lang="en-US" sz="2200" dirty="0" err="1" smtClean="0">
                <a:latin typeface="Calibri Light" panose="020F0302020204030204" pitchFamily="34" charset="0"/>
              </a:rPr>
              <a:t>varios</a:t>
            </a:r>
            <a:r>
              <a:rPr lang="en-US" sz="2200" dirty="0" smtClean="0">
                <a:latin typeface="Calibri Light" panose="020F0302020204030204" pitchFamily="34" charset="0"/>
              </a:rPr>
              <a:t> </a:t>
            </a:r>
            <a:r>
              <a:rPr lang="en-US" sz="2200" dirty="0" err="1" smtClean="0">
                <a:latin typeface="Calibri Light" panose="020F0302020204030204" pitchFamily="34" charset="0"/>
              </a:rPr>
              <a:t>tipos</a:t>
            </a:r>
            <a:r>
              <a:rPr lang="en-US" sz="2200" dirty="0" smtClean="0">
                <a:latin typeface="Calibri Light" panose="020F0302020204030204" pitchFamily="34" charset="0"/>
              </a:rPr>
              <a:t> de </a:t>
            </a:r>
            <a:r>
              <a:rPr lang="en-US" sz="2200" dirty="0" err="1" smtClean="0">
                <a:latin typeface="Calibri Light" panose="020F0302020204030204" pitchFamily="34" charset="0"/>
              </a:rPr>
              <a:t>asistencia</a:t>
            </a:r>
            <a:r>
              <a:rPr lang="en-US" sz="2200" dirty="0" smtClean="0">
                <a:latin typeface="Calibri Light" panose="020F0302020204030204" pitchFamily="34" charset="0"/>
              </a:rPr>
              <a:t> </a:t>
            </a:r>
            <a:r>
              <a:rPr lang="en-US" sz="2200" dirty="0" err="1" smtClean="0">
                <a:latin typeface="Calibri Light" panose="020F0302020204030204" pitchFamily="34" charset="0"/>
              </a:rPr>
              <a:t>económica</a:t>
            </a:r>
            <a:endParaRPr lang="en-US" sz="2200" dirty="0">
              <a:latin typeface="Calibri Light" panose="020F0302020204030204" pitchFamily="34" charset="0"/>
            </a:endParaRPr>
          </a:p>
        </p:txBody>
      </p:sp>
      <p:pic>
        <p:nvPicPr>
          <p:cNvPr id="6" name="Picture 5"/>
          <p:cNvPicPr/>
          <p:nvPr/>
        </p:nvPicPr>
        <p:blipFill rotWithShape="1">
          <a:blip r:embed="rId3"/>
          <a:srcRect l="14614" t="21482" r="65129" b="7110"/>
          <a:stretch/>
        </p:blipFill>
        <p:spPr bwMode="auto">
          <a:xfrm>
            <a:off x="533400" y="914400"/>
            <a:ext cx="5153025" cy="51092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10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1+#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95600"/>
            <a:ext cx="8229600" cy="1143000"/>
          </a:xfrm>
        </p:spPr>
        <p:txBody>
          <a:bodyPr>
            <a:noAutofit/>
          </a:bodyPr>
          <a:lstStyle/>
          <a:p>
            <a:r>
              <a:rPr lang="en-US" sz="8000" dirty="0" err="1" smtClean="0">
                <a:effectLst>
                  <a:reflection blurRad="12700" stA="39000" endPos="34000" dist="12700" dir="5400000" sy="-100000" algn="bl" rotWithShape="0"/>
                </a:effectLst>
              </a:rPr>
              <a:t>Becas</a:t>
            </a:r>
            <a:endParaRPr lang="en-US" sz="8000" dirty="0">
              <a:effectLst>
                <a:reflection blurRad="12700" stA="39000" endPos="34000" dist="12700" dir="5400000" sy="-100000" algn="bl" rotWithShape="0"/>
              </a:effectLst>
            </a:endParaRPr>
          </a:p>
        </p:txBody>
      </p:sp>
    </p:spTree>
    <p:extLst>
      <p:ext uri="{BB962C8B-B14F-4D97-AF65-F5344CB8AC3E}">
        <p14:creationId xmlns:p14="http://schemas.microsoft.com/office/powerpoint/2010/main" val="30526815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1852" y="3124200"/>
            <a:ext cx="3607078" cy="461665"/>
          </a:xfrm>
          <a:prstGeom prst="rect">
            <a:avLst/>
          </a:prstGeom>
          <a:noFill/>
        </p:spPr>
        <p:txBody>
          <a:bodyPr wrap="none" rtlCol="0">
            <a:spAutoFit/>
          </a:bodyPr>
          <a:lstStyle/>
          <a:p>
            <a:r>
              <a:rPr lang="en-US" sz="2400" dirty="0" err="1" smtClean="0">
                <a:latin typeface="Calibri Light" panose="020F0302020204030204" pitchFamily="34" charset="0"/>
              </a:rPr>
              <a:t>Contribución</a:t>
            </a:r>
            <a:r>
              <a:rPr lang="en-US" sz="2400" dirty="0" smtClean="0">
                <a:latin typeface="Calibri Light" panose="020F0302020204030204" pitchFamily="34" charset="0"/>
              </a:rPr>
              <a:t> del </a:t>
            </a:r>
            <a:r>
              <a:rPr lang="en-US" sz="2400" dirty="0" err="1" smtClean="0">
                <a:latin typeface="Calibri Light" panose="020F0302020204030204" pitchFamily="34" charset="0"/>
              </a:rPr>
              <a:t>estudiante</a:t>
            </a:r>
            <a:endParaRPr lang="en-US" sz="2400" dirty="0">
              <a:latin typeface="Calibri Light" panose="020F0302020204030204" pitchFamily="34" charset="0"/>
            </a:endParaRPr>
          </a:p>
        </p:txBody>
      </p:sp>
      <p:sp>
        <p:nvSpPr>
          <p:cNvPr id="3" name="TextBox 2"/>
          <p:cNvSpPr txBox="1"/>
          <p:nvPr/>
        </p:nvSpPr>
        <p:spPr>
          <a:xfrm>
            <a:off x="1066800" y="3124200"/>
            <a:ext cx="3484159" cy="461665"/>
          </a:xfrm>
          <a:prstGeom prst="rect">
            <a:avLst/>
          </a:prstGeom>
          <a:noFill/>
        </p:spPr>
        <p:txBody>
          <a:bodyPr wrap="none" rtlCol="0">
            <a:spAutoFit/>
          </a:bodyPr>
          <a:lstStyle/>
          <a:p>
            <a:r>
              <a:rPr lang="en-US" sz="2400" dirty="0" err="1" smtClean="0">
                <a:latin typeface="Calibri Light" panose="020F0302020204030204" pitchFamily="34" charset="0"/>
              </a:rPr>
              <a:t>Contribución</a:t>
            </a:r>
            <a:r>
              <a:rPr lang="en-US" sz="2400" dirty="0" smtClean="0">
                <a:latin typeface="Calibri Light" panose="020F0302020204030204" pitchFamily="34" charset="0"/>
              </a:rPr>
              <a:t> de los padres</a:t>
            </a:r>
            <a:endParaRPr lang="en-US" sz="2400" dirty="0">
              <a:latin typeface="Calibri Light" panose="020F0302020204030204" pitchFamily="34" charset="0"/>
            </a:endParaRPr>
          </a:p>
        </p:txBody>
      </p:sp>
      <p:sp>
        <p:nvSpPr>
          <p:cNvPr id="4" name="TextBox 3"/>
          <p:cNvSpPr txBox="1"/>
          <p:nvPr/>
        </p:nvSpPr>
        <p:spPr>
          <a:xfrm>
            <a:off x="6781800" y="5715000"/>
            <a:ext cx="2038443" cy="400110"/>
          </a:xfrm>
          <a:prstGeom prst="rect">
            <a:avLst/>
          </a:prstGeom>
          <a:noFill/>
        </p:spPr>
        <p:txBody>
          <a:bodyPr wrap="none" rtlCol="0">
            <a:spAutoFit/>
          </a:bodyPr>
          <a:lstStyle/>
          <a:p>
            <a:r>
              <a:rPr lang="en-US" sz="2000" dirty="0" err="1" smtClean="0">
                <a:latin typeface="Calibri Light" panose="020F0302020204030204" pitchFamily="34" charset="0"/>
              </a:rPr>
              <a:t>Activos</a:t>
            </a:r>
            <a:r>
              <a:rPr lang="en-US" sz="2000" dirty="0" smtClean="0">
                <a:latin typeface="Calibri Light" panose="020F0302020204030204" pitchFamily="34" charset="0"/>
              </a:rPr>
              <a:t> </a:t>
            </a:r>
            <a:r>
              <a:rPr lang="en-US" sz="2000" dirty="0" err="1" smtClean="0">
                <a:latin typeface="Calibri Light" panose="020F0302020204030204" pitchFamily="34" charset="0"/>
              </a:rPr>
              <a:t>disponible</a:t>
            </a:r>
            <a:endParaRPr lang="en-US" sz="2000" dirty="0">
              <a:latin typeface="Calibri Light" panose="020F0302020204030204" pitchFamily="34" charset="0"/>
            </a:endParaRPr>
          </a:p>
        </p:txBody>
      </p:sp>
      <p:sp>
        <p:nvSpPr>
          <p:cNvPr id="5" name="TextBox 4"/>
          <p:cNvSpPr txBox="1"/>
          <p:nvPr/>
        </p:nvSpPr>
        <p:spPr>
          <a:xfrm>
            <a:off x="5098312" y="5124510"/>
            <a:ext cx="2061205" cy="400110"/>
          </a:xfrm>
          <a:prstGeom prst="rect">
            <a:avLst/>
          </a:prstGeom>
          <a:noFill/>
        </p:spPr>
        <p:txBody>
          <a:bodyPr wrap="none" rtlCol="0">
            <a:spAutoFit/>
          </a:bodyPr>
          <a:lstStyle/>
          <a:p>
            <a:r>
              <a:rPr lang="en-US" sz="2000" dirty="0" err="1" smtClean="0">
                <a:latin typeface="Calibri Light" panose="020F0302020204030204" pitchFamily="34" charset="0"/>
              </a:rPr>
              <a:t>Ingreso</a:t>
            </a:r>
            <a:r>
              <a:rPr lang="en-US" sz="2000" dirty="0" smtClean="0">
                <a:latin typeface="Calibri Light" panose="020F0302020204030204" pitchFamily="34" charset="0"/>
              </a:rPr>
              <a:t> </a:t>
            </a:r>
            <a:r>
              <a:rPr lang="en-US" sz="2000" dirty="0" err="1" smtClean="0">
                <a:latin typeface="Calibri Light" panose="020F0302020204030204" pitchFamily="34" charset="0"/>
              </a:rPr>
              <a:t>disponible</a:t>
            </a:r>
            <a:endParaRPr lang="en-US" sz="2000" dirty="0">
              <a:latin typeface="Calibri Light" panose="020F0302020204030204" pitchFamily="34" charset="0"/>
            </a:endParaRPr>
          </a:p>
        </p:txBody>
      </p:sp>
      <p:sp>
        <p:nvSpPr>
          <p:cNvPr id="6" name="TextBox 5"/>
          <p:cNvSpPr txBox="1"/>
          <p:nvPr/>
        </p:nvSpPr>
        <p:spPr>
          <a:xfrm>
            <a:off x="2220585" y="5715000"/>
            <a:ext cx="2038443" cy="400110"/>
          </a:xfrm>
          <a:prstGeom prst="rect">
            <a:avLst/>
          </a:prstGeom>
          <a:noFill/>
        </p:spPr>
        <p:txBody>
          <a:bodyPr wrap="none" rtlCol="0">
            <a:spAutoFit/>
          </a:bodyPr>
          <a:lstStyle/>
          <a:p>
            <a:r>
              <a:rPr lang="en-US" sz="2000" dirty="0" err="1" smtClean="0">
                <a:latin typeface="Calibri Light" panose="020F0302020204030204" pitchFamily="34" charset="0"/>
              </a:rPr>
              <a:t>Activos</a:t>
            </a:r>
            <a:r>
              <a:rPr lang="en-US" sz="2000" dirty="0" smtClean="0">
                <a:latin typeface="Calibri Light" panose="020F0302020204030204" pitchFamily="34" charset="0"/>
              </a:rPr>
              <a:t> </a:t>
            </a:r>
            <a:r>
              <a:rPr lang="en-US" sz="2000" dirty="0" err="1" smtClean="0">
                <a:latin typeface="Calibri Light" panose="020F0302020204030204" pitchFamily="34" charset="0"/>
              </a:rPr>
              <a:t>disponible</a:t>
            </a:r>
            <a:endParaRPr lang="en-US" sz="2000" dirty="0">
              <a:latin typeface="Calibri Light" panose="020F0302020204030204" pitchFamily="34" charset="0"/>
            </a:endParaRPr>
          </a:p>
        </p:txBody>
      </p:sp>
      <p:sp>
        <p:nvSpPr>
          <p:cNvPr id="7" name="TextBox 6"/>
          <p:cNvSpPr txBox="1"/>
          <p:nvPr/>
        </p:nvSpPr>
        <p:spPr>
          <a:xfrm>
            <a:off x="609600" y="5134760"/>
            <a:ext cx="2061205" cy="400110"/>
          </a:xfrm>
          <a:prstGeom prst="rect">
            <a:avLst/>
          </a:prstGeom>
          <a:noFill/>
        </p:spPr>
        <p:txBody>
          <a:bodyPr wrap="none" rtlCol="0">
            <a:spAutoFit/>
          </a:bodyPr>
          <a:lstStyle/>
          <a:p>
            <a:r>
              <a:rPr lang="en-US" sz="2000" dirty="0" err="1" smtClean="0">
                <a:latin typeface="Calibri Light" panose="020F0302020204030204" pitchFamily="34" charset="0"/>
              </a:rPr>
              <a:t>Ingreso</a:t>
            </a:r>
            <a:r>
              <a:rPr lang="en-US" sz="2000" dirty="0" smtClean="0">
                <a:latin typeface="Calibri Light" panose="020F0302020204030204" pitchFamily="34" charset="0"/>
              </a:rPr>
              <a:t> </a:t>
            </a:r>
            <a:r>
              <a:rPr lang="en-US" sz="2000" dirty="0" err="1" smtClean="0">
                <a:latin typeface="Calibri Light" panose="020F0302020204030204" pitchFamily="34" charset="0"/>
              </a:rPr>
              <a:t>disponible</a:t>
            </a:r>
            <a:endParaRPr lang="en-US" sz="2000" dirty="0">
              <a:latin typeface="Calibri Light" panose="020F0302020204030204" pitchFamily="34" charset="0"/>
            </a:endParaRPr>
          </a:p>
        </p:txBody>
      </p:sp>
      <p:sp>
        <p:nvSpPr>
          <p:cNvPr id="8" name="Title 1"/>
          <p:cNvSpPr txBox="1">
            <a:spLocks/>
          </p:cNvSpPr>
          <p:nvPr/>
        </p:nvSpPr>
        <p:spPr>
          <a:xfrm>
            <a:off x="2247900" y="695325"/>
            <a:ext cx="4648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dirty="0" smtClean="0">
                <a:solidFill>
                  <a:srgbClr val="009DD8"/>
                </a:solidFill>
                <a:latin typeface="Calibri Light" panose="020F0302020204030204" pitchFamily="34" charset="0"/>
              </a:rPr>
              <a:t>EFC</a:t>
            </a:r>
            <a:endParaRPr lang="en-US" sz="8000" dirty="0">
              <a:solidFill>
                <a:srgbClr val="009DD8"/>
              </a:solidFill>
              <a:latin typeface="Calibri Light" panose="020F0302020204030204" pitchFamily="34" charset="0"/>
            </a:endParaRPr>
          </a:p>
        </p:txBody>
      </p:sp>
      <p:cxnSp>
        <p:nvCxnSpPr>
          <p:cNvPr id="10" name="Straight Arrow Connector 9"/>
          <p:cNvCxnSpPr>
            <a:endCxn id="7" idx="0"/>
          </p:cNvCxnSpPr>
          <p:nvPr/>
        </p:nvCxnSpPr>
        <p:spPr>
          <a:xfrm flipH="1">
            <a:off x="1640203" y="3657600"/>
            <a:ext cx="580394" cy="14771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4" idx="0"/>
          </p:cNvCxnSpPr>
          <p:nvPr/>
        </p:nvCxnSpPr>
        <p:spPr>
          <a:xfrm>
            <a:off x="6934200" y="3657600"/>
            <a:ext cx="866822" cy="2057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6" idx="0"/>
          </p:cNvCxnSpPr>
          <p:nvPr/>
        </p:nvCxnSpPr>
        <p:spPr>
          <a:xfrm>
            <a:off x="2569369" y="3585865"/>
            <a:ext cx="670438" cy="212913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992172" y="3647350"/>
            <a:ext cx="631101" cy="14771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2"/>
          </p:cNvCxnSpPr>
          <p:nvPr/>
        </p:nvCxnSpPr>
        <p:spPr>
          <a:xfrm>
            <a:off x="4572000" y="1838325"/>
            <a:ext cx="2051273" cy="12096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2"/>
            <a:endCxn id="3" idx="0"/>
          </p:cNvCxnSpPr>
          <p:nvPr/>
        </p:nvCxnSpPr>
        <p:spPr>
          <a:xfrm flipH="1">
            <a:off x="2808880" y="1838325"/>
            <a:ext cx="1763120" cy="12858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330415"/>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143000"/>
            <a:ext cx="8229600" cy="1143000"/>
          </a:xfrm>
        </p:spPr>
        <p:txBody>
          <a:bodyPr>
            <a:normAutofit fontScale="90000"/>
          </a:bodyPr>
          <a:lstStyle/>
          <a:p>
            <a:r>
              <a:rPr lang="en-US" dirty="0" err="1" smtClean="0"/>
              <a:t>Ejemplo</a:t>
            </a:r>
            <a:r>
              <a:rPr lang="en-US" dirty="0" smtClean="0"/>
              <a:t> de un </a:t>
            </a:r>
            <a:r>
              <a:rPr lang="en-US" dirty="0" err="1" smtClean="0"/>
              <a:t>estudiante</a:t>
            </a:r>
            <a:r>
              <a:rPr lang="en-US" dirty="0" smtClean="0"/>
              <a:t> con </a:t>
            </a:r>
            <a:br>
              <a:rPr lang="en-US" dirty="0" smtClean="0"/>
            </a:br>
            <a:r>
              <a:rPr lang="en-US" dirty="0" err="1" smtClean="0">
                <a:solidFill>
                  <a:srgbClr val="EAAB00"/>
                </a:solidFill>
              </a:rPr>
              <a:t>baja</a:t>
            </a:r>
            <a:r>
              <a:rPr lang="en-US" dirty="0" smtClean="0">
                <a:solidFill>
                  <a:srgbClr val="EAAB00"/>
                </a:solidFill>
              </a:rPr>
              <a:t> </a:t>
            </a:r>
            <a:r>
              <a:rPr lang="en-US" dirty="0" err="1" smtClean="0">
                <a:solidFill>
                  <a:srgbClr val="EAAB00"/>
                </a:solidFill>
              </a:rPr>
              <a:t>necesidad</a:t>
            </a:r>
            <a:endParaRPr lang="en-US" dirty="0"/>
          </a:p>
        </p:txBody>
      </p:sp>
      <p:sp>
        <p:nvSpPr>
          <p:cNvPr id="3" name="Content Placeholder 2"/>
          <p:cNvSpPr>
            <a:spLocks noGrp="1"/>
          </p:cNvSpPr>
          <p:nvPr>
            <p:ph idx="4294967295"/>
          </p:nvPr>
        </p:nvSpPr>
        <p:spPr>
          <a:xfrm>
            <a:off x="1286483" y="2362200"/>
            <a:ext cx="6400800" cy="2285999"/>
          </a:xfrm>
        </p:spPr>
        <p:txBody>
          <a:bodyPr>
            <a:normAutofit fontScale="92500"/>
          </a:bodyPr>
          <a:lstStyle/>
          <a:p>
            <a:pPr marL="0" indent="0">
              <a:buNone/>
            </a:pPr>
            <a:endParaRPr lang="en-US" sz="1800" dirty="0"/>
          </a:p>
          <a:p>
            <a:pPr marL="0" indent="0">
              <a:buNone/>
            </a:pPr>
            <a:r>
              <a:rPr lang="en-US" sz="2000" dirty="0" err="1" smtClean="0">
                <a:solidFill>
                  <a:srgbClr val="002664"/>
                </a:solidFill>
              </a:rPr>
              <a:t>Familia</a:t>
            </a:r>
            <a:r>
              <a:rPr lang="en-US" sz="2000" dirty="0" smtClean="0">
                <a:solidFill>
                  <a:srgbClr val="002664"/>
                </a:solidFill>
              </a:rPr>
              <a:t> de 4</a:t>
            </a:r>
            <a:endParaRPr lang="en-US" sz="2000" dirty="0">
              <a:solidFill>
                <a:srgbClr val="002664"/>
              </a:solidFill>
            </a:endParaRPr>
          </a:p>
          <a:p>
            <a:pPr marL="0" indent="0">
              <a:buNone/>
            </a:pPr>
            <a:r>
              <a:rPr lang="en-US" sz="2000" dirty="0" err="1" smtClean="0">
                <a:solidFill>
                  <a:srgbClr val="002664"/>
                </a:solidFill>
              </a:rPr>
              <a:t>Ingreso</a:t>
            </a:r>
            <a:r>
              <a:rPr lang="en-US" sz="2000" dirty="0" smtClean="0">
                <a:solidFill>
                  <a:srgbClr val="002664"/>
                </a:solidFill>
              </a:rPr>
              <a:t> </a:t>
            </a:r>
            <a:r>
              <a:rPr lang="en-US" sz="2000" dirty="0" err="1" smtClean="0">
                <a:solidFill>
                  <a:srgbClr val="002664"/>
                </a:solidFill>
              </a:rPr>
              <a:t>Bruto</a:t>
            </a:r>
            <a:r>
              <a:rPr lang="en-US" sz="2000" dirty="0" smtClean="0">
                <a:solidFill>
                  <a:srgbClr val="002664"/>
                </a:solidFill>
              </a:rPr>
              <a:t> </a:t>
            </a:r>
            <a:r>
              <a:rPr lang="en-US" sz="2000" dirty="0" err="1" smtClean="0">
                <a:solidFill>
                  <a:srgbClr val="002664"/>
                </a:solidFill>
              </a:rPr>
              <a:t>Ajustado</a:t>
            </a:r>
            <a:r>
              <a:rPr lang="en-US" sz="2000" dirty="0" smtClean="0">
                <a:solidFill>
                  <a:srgbClr val="002664"/>
                </a:solidFill>
              </a:rPr>
              <a:t> de los padres	</a:t>
            </a:r>
            <a:r>
              <a:rPr lang="en-US" sz="2000" dirty="0">
                <a:solidFill>
                  <a:srgbClr val="002664"/>
                </a:solidFill>
              </a:rPr>
              <a:t>	</a:t>
            </a:r>
            <a:r>
              <a:rPr lang="en-US" sz="2000" dirty="0" smtClean="0">
                <a:solidFill>
                  <a:srgbClr val="002664"/>
                </a:solidFill>
              </a:rPr>
              <a:t>$130,000</a:t>
            </a:r>
            <a:endParaRPr lang="en-US" sz="2000" dirty="0">
              <a:solidFill>
                <a:srgbClr val="002664"/>
              </a:solidFill>
            </a:endParaRPr>
          </a:p>
          <a:p>
            <a:pPr marL="0" indent="0">
              <a:buNone/>
            </a:pPr>
            <a:r>
              <a:rPr lang="en-US" sz="2000" dirty="0" err="1" smtClean="0">
                <a:solidFill>
                  <a:srgbClr val="002664"/>
                </a:solidFill>
              </a:rPr>
              <a:t>Ingreso</a:t>
            </a:r>
            <a:r>
              <a:rPr lang="en-US" sz="2000" dirty="0" smtClean="0">
                <a:solidFill>
                  <a:srgbClr val="002664"/>
                </a:solidFill>
              </a:rPr>
              <a:t> </a:t>
            </a:r>
            <a:r>
              <a:rPr lang="en-US" sz="2000" dirty="0" err="1" smtClean="0">
                <a:solidFill>
                  <a:srgbClr val="002664"/>
                </a:solidFill>
              </a:rPr>
              <a:t>Bruto</a:t>
            </a:r>
            <a:r>
              <a:rPr lang="en-US" sz="2000" dirty="0" smtClean="0">
                <a:solidFill>
                  <a:srgbClr val="002664"/>
                </a:solidFill>
              </a:rPr>
              <a:t> </a:t>
            </a:r>
            <a:r>
              <a:rPr lang="en-US" sz="2000" dirty="0" err="1" smtClean="0">
                <a:solidFill>
                  <a:srgbClr val="002664"/>
                </a:solidFill>
              </a:rPr>
              <a:t>Ajustado</a:t>
            </a:r>
            <a:r>
              <a:rPr lang="en-US" sz="2000" dirty="0" smtClean="0">
                <a:solidFill>
                  <a:srgbClr val="002664"/>
                </a:solidFill>
              </a:rPr>
              <a:t> del </a:t>
            </a:r>
            <a:r>
              <a:rPr lang="en-US" sz="2000" dirty="0" err="1" smtClean="0">
                <a:solidFill>
                  <a:srgbClr val="002664"/>
                </a:solidFill>
              </a:rPr>
              <a:t>estudiante</a:t>
            </a:r>
            <a:r>
              <a:rPr lang="en-US" sz="2000" dirty="0">
                <a:solidFill>
                  <a:srgbClr val="002664"/>
                </a:solidFill>
              </a:rPr>
              <a:t>		$0</a:t>
            </a:r>
          </a:p>
          <a:p>
            <a:pPr marL="0" indent="0">
              <a:buNone/>
            </a:pPr>
            <a:r>
              <a:rPr lang="en-US" sz="2000" dirty="0" err="1" smtClean="0">
                <a:solidFill>
                  <a:srgbClr val="002664"/>
                </a:solidFill>
              </a:rPr>
              <a:t>Activos</a:t>
            </a:r>
            <a:r>
              <a:rPr lang="en-US" sz="2000" dirty="0" smtClean="0">
                <a:solidFill>
                  <a:srgbClr val="002664"/>
                </a:solidFill>
              </a:rPr>
              <a:t> de los padres	</a:t>
            </a:r>
            <a:r>
              <a:rPr lang="en-US" sz="2000" dirty="0">
                <a:solidFill>
                  <a:srgbClr val="002664"/>
                </a:solidFill>
              </a:rPr>
              <a:t>		</a:t>
            </a:r>
            <a:r>
              <a:rPr lang="en-US" sz="2000" dirty="0" smtClean="0">
                <a:solidFill>
                  <a:srgbClr val="002664"/>
                </a:solidFill>
              </a:rPr>
              <a:t>$10,000</a:t>
            </a:r>
            <a:endParaRPr lang="en-US" sz="2000" dirty="0">
              <a:solidFill>
                <a:srgbClr val="002664"/>
              </a:solidFill>
            </a:endParaRPr>
          </a:p>
          <a:p>
            <a:pPr marL="0" indent="0">
              <a:buNone/>
            </a:pPr>
            <a:r>
              <a:rPr lang="en-US" sz="2000" dirty="0" err="1" smtClean="0">
                <a:solidFill>
                  <a:srgbClr val="002664"/>
                </a:solidFill>
              </a:rPr>
              <a:t>Activos</a:t>
            </a:r>
            <a:r>
              <a:rPr lang="en-US" sz="2000" dirty="0" smtClean="0">
                <a:solidFill>
                  <a:srgbClr val="002664"/>
                </a:solidFill>
              </a:rPr>
              <a:t> del </a:t>
            </a:r>
            <a:r>
              <a:rPr lang="en-US" sz="2000" dirty="0" err="1" smtClean="0">
                <a:solidFill>
                  <a:srgbClr val="002664"/>
                </a:solidFill>
              </a:rPr>
              <a:t>estudiante</a:t>
            </a:r>
            <a:r>
              <a:rPr lang="en-US" sz="2000" dirty="0" smtClean="0">
                <a:solidFill>
                  <a:srgbClr val="002664"/>
                </a:solidFill>
              </a:rPr>
              <a:t>	</a:t>
            </a:r>
            <a:r>
              <a:rPr lang="en-US" sz="2000" dirty="0">
                <a:solidFill>
                  <a:srgbClr val="002664"/>
                </a:solidFill>
              </a:rPr>
              <a:t>		$2,000</a:t>
            </a:r>
          </a:p>
          <a:p>
            <a:pPr marL="0" indent="0">
              <a:buNone/>
            </a:pPr>
            <a:endParaRPr lang="en-US" sz="1800" dirty="0"/>
          </a:p>
          <a:p>
            <a:pPr marL="0" indent="0">
              <a:buNone/>
            </a:pPr>
            <a:endParaRPr lang="en-US" sz="1800" dirty="0"/>
          </a:p>
        </p:txBody>
      </p:sp>
      <p:sp>
        <p:nvSpPr>
          <p:cNvPr id="4" name="TextBox 3"/>
          <p:cNvSpPr txBox="1"/>
          <p:nvPr/>
        </p:nvSpPr>
        <p:spPr>
          <a:xfrm>
            <a:off x="1257300" y="5029200"/>
            <a:ext cx="6629400" cy="769441"/>
          </a:xfrm>
          <a:prstGeom prst="rect">
            <a:avLst/>
          </a:prstGeom>
          <a:noFill/>
        </p:spPr>
        <p:txBody>
          <a:bodyPr wrap="square" rtlCol="0">
            <a:spAutoFit/>
          </a:bodyPr>
          <a:lstStyle/>
          <a:p>
            <a:pPr algn="ctr"/>
            <a:r>
              <a:rPr lang="en-US" sz="4400" dirty="0" smtClean="0"/>
              <a:t>EFC del </a:t>
            </a:r>
            <a:r>
              <a:rPr lang="en-US" sz="4400" dirty="0" err="1" smtClean="0"/>
              <a:t>Estudiante</a:t>
            </a:r>
            <a:r>
              <a:rPr lang="en-US" sz="4400" dirty="0" smtClean="0"/>
              <a:t>= </a:t>
            </a:r>
            <a:r>
              <a:rPr lang="en-US" sz="4400" dirty="0" smtClean="0">
                <a:solidFill>
                  <a:srgbClr val="EAAB00"/>
                </a:solidFill>
              </a:rPr>
              <a:t>21,958</a:t>
            </a:r>
            <a:endParaRPr lang="en-US" sz="4400" dirty="0">
              <a:solidFill>
                <a:srgbClr val="EAAB00"/>
              </a:solidFill>
            </a:endParaRPr>
          </a:p>
        </p:txBody>
      </p:sp>
    </p:spTree>
    <p:extLst>
      <p:ext uri="{BB962C8B-B14F-4D97-AF65-F5344CB8AC3E}">
        <p14:creationId xmlns:p14="http://schemas.microsoft.com/office/powerpoint/2010/main" val="3251116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143000"/>
            <a:ext cx="8229600" cy="1143000"/>
          </a:xfrm>
        </p:spPr>
        <p:txBody>
          <a:bodyPr>
            <a:normAutofit fontScale="90000"/>
          </a:bodyPr>
          <a:lstStyle/>
          <a:p>
            <a:r>
              <a:rPr lang="en-US" dirty="0" err="1" smtClean="0"/>
              <a:t>Ejemplo</a:t>
            </a:r>
            <a:r>
              <a:rPr lang="en-US" dirty="0" smtClean="0"/>
              <a:t> de un </a:t>
            </a:r>
            <a:r>
              <a:rPr lang="en-US" dirty="0" err="1" smtClean="0"/>
              <a:t>estudiante</a:t>
            </a:r>
            <a:r>
              <a:rPr lang="en-US" dirty="0" smtClean="0"/>
              <a:t> con </a:t>
            </a:r>
            <a:br>
              <a:rPr lang="en-US" dirty="0" smtClean="0"/>
            </a:br>
            <a:r>
              <a:rPr lang="en-US" dirty="0" err="1" smtClean="0">
                <a:solidFill>
                  <a:srgbClr val="EAAB00"/>
                </a:solidFill>
              </a:rPr>
              <a:t>alta</a:t>
            </a:r>
            <a:r>
              <a:rPr lang="en-US" dirty="0" smtClean="0">
                <a:solidFill>
                  <a:srgbClr val="EAAB00"/>
                </a:solidFill>
              </a:rPr>
              <a:t> </a:t>
            </a:r>
            <a:r>
              <a:rPr lang="en-US" dirty="0" err="1" smtClean="0">
                <a:solidFill>
                  <a:srgbClr val="EAAB00"/>
                </a:solidFill>
              </a:rPr>
              <a:t>necesidad</a:t>
            </a:r>
            <a:endParaRPr lang="en-US" dirty="0"/>
          </a:p>
        </p:txBody>
      </p:sp>
      <p:sp>
        <p:nvSpPr>
          <p:cNvPr id="3" name="Content Placeholder 2"/>
          <p:cNvSpPr>
            <a:spLocks noGrp="1"/>
          </p:cNvSpPr>
          <p:nvPr>
            <p:ph idx="4294967295"/>
          </p:nvPr>
        </p:nvSpPr>
        <p:spPr>
          <a:xfrm>
            <a:off x="1219200" y="2362200"/>
            <a:ext cx="6705600" cy="2438400"/>
          </a:xfrm>
        </p:spPr>
        <p:txBody>
          <a:bodyPr>
            <a:normAutofit/>
          </a:bodyPr>
          <a:lstStyle/>
          <a:p>
            <a:pPr marL="0" indent="0">
              <a:buNone/>
            </a:pPr>
            <a:endParaRPr lang="en-US" sz="2000" dirty="0" smtClean="0"/>
          </a:p>
          <a:p>
            <a:pPr marL="0" indent="0">
              <a:buNone/>
            </a:pPr>
            <a:r>
              <a:rPr lang="en-US" sz="1900" dirty="0" err="1" smtClean="0">
                <a:solidFill>
                  <a:srgbClr val="002664"/>
                </a:solidFill>
              </a:rPr>
              <a:t>Familia</a:t>
            </a:r>
            <a:r>
              <a:rPr lang="en-US" sz="1900" dirty="0" smtClean="0">
                <a:solidFill>
                  <a:srgbClr val="002664"/>
                </a:solidFill>
              </a:rPr>
              <a:t> de 4</a:t>
            </a:r>
            <a:endParaRPr lang="en-US" sz="1900" dirty="0">
              <a:solidFill>
                <a:srgbClr val="002664"/>
              </a:solidFill>
            </a:endParaRPr>
          </a:p>
          <a:p>
            <a:pPr marL="0" indent="0">
              <a:buNone/>
            </a:pPr>
            <a:r>
              <a:rPr lang="en-US" sz="1900" dirty="0" err="1">
                <a:solidFill>
                  <a:srgbClr val="002664"/>
                </a:solidFill>
              </a:rPr>
              <a:t>Ingreso</a:t>
            </a:r>
            <a:r>
              <a:rPr lang="en-US" sz="1900" dirty="0">
                <a:solidFill>
                  <a:srgbClr val="002664"/>
                </a:solidFill>
              </a:rPr>
              <a:t> </a:t>
            </a:r>
            <a:r>
              <a:rPr lang="en-US" sz="1900" dirty="0" err="1">
                <a:solidFill>
                  <a:srgbClr val="002664"/>
                </a:solidFill>
              </a:rPr>
              <a:t>Bruto</a:t>
            </a:r>
            <a:r>
              <a:rPr lang="en-US" sz="1900" dirty="0">
                <a:solidFill>
                  <a:srgbClr val="002664"/>
                </a:solidFill>
              </a:rPr>
              <a:t> </a:t>
            </a:r>
            <a:r>
              <a:rPr lang="en-US" sz="1900" dirty="0" err="1">
                <a:solidFill>
                  <a:srgbClr val="002664"/>
                </a:solidFill>
              </a:rPr>
              <a:t>Ajustado</a:t>
            </a:r>
            <a:r>
              <a:rPr lang="en-US" sz="1900" dirty="0">
                <a:solidFill>
                  <a:srgbClr val="002664"/>
                </a:solidFill>
              </a:rPr>
              <a:t> de los padres </a:t>
            </a:r>
            <a:r>
              <a:rPr lang="en-US" sz="1900" dirty="0" smtClean="0">
                <a:solidFill>
                  <a:srgbClr val="002664"/>
                </a:solidFill>
              </a:rPr>
              <a:t>	</a:t>
            </a:r>
            <a:r>
              <a:rPr lang="en-US" sz="1900" dirty="0">
                <a:solidFill>
                  <a:srgbClr val="002664"/>
                </a:solidFill>
              </a:rPr>
              <a:t>	</a:t>
            </a:r>
            <a:r>
              <a:rPr lang="en-US" sz="1900" dirty="0" smtClean="0">
                <a:solidFill>
                  <a:srgbClr val="002664"/>
                </a:solidFill>
              </a:rPr>
              <a:t>$60,000</a:t>
            </a:r>
            <a:endParaRPr lang="en-US" sz="1900" dirty="0">
              <a:solidFill>
                <a:srgbClr val="002664"/>
              </a:solidFill>
            </a:endParaRPr>
          </a:p>
          <a:p>
            <a:pPr marL="0" indent="0">
              <a:buNone/>
            </a:pPr>
            <a:r>
              <a:rPr lang="en-US" sz="1900" dirty="0" err="1">
                <a:solidFill>
                  <a:srgbClr val="002664"/>
                </a:solidFill>
              </a:rPr>
              <a:t>Ingreso</a:t>
            </a:r>
            <a:r>
              <a:rPr lang="en-US" sz="1900" dirty="0">
                <a:solidFill>
                  <a:srgbClr val="002664"/>
                </a:solidFill>
              </a:rPr>
              <a:t> </a:t>
            </a:r>
            <a:r>
              <a:rPr lang="en-US" sz="1900" dirty="0" err="1">
                <a:solidFill>
                  <a:srgbClr val="002664"/>
                </a:solidFill>
              </a:rPr>
              <a:t>Bruto</a:t>
            </a:r>
            <a:r>
              <a:rPr lang="en-US" sz="1900" dirty="0">
                <a:solidFill>
                  <a:srgbClr val="002664"/>
                </a:solidFill>
              </a:rPr>
              <a:t> </a:t>
            </a:r>
            <a:r>
              <a:rPr lang="en-US" sz="1900" dirty="0" err="1">
                <a:solidFill>
                  <a:srgbClr val="002664"/>
                </a:solidFill>
              </a:rPr>
              <a:t>Ajustado</a:t>
            </a:r>
            <a:r>
              <a:rPr lang="en-US" sz="1900" dirty="0">
                <a:solidFill>
                  <a:srgbClr val="002664"/>
                </a:solidFill>
              </a:rPr>
              <a:t> del </a:t>
            </a:r>
            <a:r>
              <a:rPr lang="en-US" sz="1900" dirty="0" err="1">
                <a:solidFill>
                  <a:srgbClr val="002664"/>
                </a:solidFill>
              </a:rPr>
              <a:t>estudiante</a:t>
            </a:r>
            <a:r>
              <a:rPr lang="en-US" sz="1900" dirty="0">
                <a:solidFill>
                  <a:srgbClr val="002664"/>
                </a:solidFill>
              </a:rPr>
              <a:t>	</a:t>
            </a:r>
            <a:r>
              <a:rPr lang="en-US" sz="1900" dirty="0" smtClean="0">
                <a:solidFill>
                  <a:srgbClr val="002664"/>
                </a:solidFill>
              </a:rPr>
              <a:t>	$</a:t>
            </a:r>
            <a:r>
              <a:rPr lang="en-US" sz="1900" dirty="0">
                <a:solidFill>
                  <a:srgbClr val="002664"/>
                </a:solidFill>
              </a:rPr>
              <a:t>0</a:t>
            </a:r>
          </a:p>
          <a:p>
            <a:pPr marL="0" indent="0">
              <a:buNone/>
            </a:pPr>
            <a:r>
              <a:rPr lang="en-US" sz="1900" dirty="0" err="1">
                <a:solidFill>
                  <a:srgbClr val="002664"/>
                </a:solidFill>
              </a:rPr>
              <a:t>Activos</a:t>
            </a:r>
            <a:r>
              <a:rPr lang="en-US" sz="1900" dirty="0">
                <a:solidFill>
                  <a:srgbClr val="002664"/>
                </a:solidFill>
              </a:rPr>
              <a:t> de los padres 		</a:t>
            </a:r>
            <a:r>
              <a:rPr lang="en-US" sz="1900" dirty="0" smtClean="0">
                <a:solidFill>
                  <a:srgbClr val="002664"/>
                </a:solidFill>
              </a:rPr>
              <a:t>	$</a:t>
            </a:r>
            <a:r>
              <a:rPr lang="en-US" sz="1900" dirty="0">
                <a:solidFill>
                  <a:srgbClr val="002664"/>
                </a:solidFill>
              </a:rPr>
              <a:t>5</a:t>
            </a:r>
            <a:r>
              <a:rPr lang="en-US" sz="1900" dirty="0" smtClean="0">
                <a:solidFill>
                  <a:srgbClr val="002664"/>
                </a:solidFill>
              </a:rPr>
              <a:t>,000</a:t>
            </a:r>
            <a:endParaRPr lang="en-US" sz="1900" dirty="0">
              <a:solidFill>
                <a:srgbClr val="002664"/>
              </a:solidFill>
            </a:endParaRPr>
          </a:p>
          <a:p>
            <a:pPr marL="0" indent="0">
              <a:buNone/>
            </a:pPr>
            <a:r>
              <a:rPr lang="en-US" sz="1900" dirty="0" err="1">
                <a:solidFill>
                  <a:srgbClr val="002664"/>
                </a:solidFill>
              </a:rPr>
              <a:t>Activos</a:t>
            </a:r>
            <a:r>
              <a:rPr lang="en-US" sz="1900" dirty="0">
                <a:solidFill>
                  <a:srgbClr val="002664"/>
                </a:solidFill>
              </a:rPr>
              <a:t> del </a:t>
            </a:r>
            <a:r>
              <a:rPr lang="en-US" sz="1900" dirty="0" err="1">
                <a:solidFill>
                  <a:srgbClr val="002664"/>
                </a:solidFill>
              </a:rPr>
              <a:t>estudiante</a:t>
            </a:r>
            <a:r>
              <a:rPr lang="en-US" sz="1900" dirty="0">
                <a:solidFill>
                  <a:srgbClr val="002664"/>
                </a:solidFill>
              </a:rPr>
              <a:t> 		</a:t>
            </a:r>
            <a:r>
              <a:rPr lang="en-US" sz="1900" dirty="0" smtClean="0">
                <a:solidFill>
                  <a:srgbClr val="002664"/>
                </a:solidFill>
              </a:rPr>
              <a:t>	$</a:t>
            </a:r>
            <a:r>
              <a:rPr lang="en-US" sz="1900" dirty="0">
                <a:solidFill>
                  <a:srgbClr val="002664"/>
                </a:solidFill>
              </a:rPr>
              <a:t>2,000</a:t>
            </a:r>
          </a:p>
          <a:p>
            <a:pPr marL="0" indent="0">
              <a:buNone/>
            </a:pPr>
            <a:endParaRPr lang="en-US" sz="3600" dirty="0"/>
          </a:p>
          <a:p>
            <a:pPr marL="0" indent="0">
              <a:buNone/>
            </a:pPr>
            <a:endParaRPr lang="en-US" sz="3600" dirty="0"/>
          </a:p>
        </p:txBody>
      </p:sp>
      <p:sp>
        <p:nvSpPr>
          <p:cNvPr id="4" name="TextBox 3"/>
          <p:cNvSpPr txBox="1"/>
          <p:nvPr/>
        </p:nvSpPr>
        <p:spPr>
          <a:xfrm>
            <a:off x="1485900" y="5029199"/>
            <a:ext cx="6172200" cy="769441"/>
          </a:xfrm>
          <a:prstGeom prst="rect">
            <a:avLst/>
          </a:prstGeom>
          <a:noFill/>
        </p:spPr>
        <p:txBody>
          <a:bodyPr wrap="square" rtlCol="0">
            <a:spAutoFit/>
          </a:bodyPr>
          <a:lstStyle/>
          <a:p>
            <a:pPr algn="ctr"/>
            <a:r>
              <a:rPr lang="en-US" sz="4400" dirty="0" smtClean="0"/>
              <a:t>EFC del </a:t>
            </a:r>
            <a:r>
              <a:rPr lang="en-US" sz="4400" dirty="0" err="1" smtClean="0"/>
              <a:t>estudiante</a:t>
            </a:r>
            <a:r>
              <a:rPr lang="en-US" sz="4400" dirty="0" smtClean="0"/>
              <a:t> </a:t>
            </a:r>
            <a:r>
              <a:rPr lang="en-US" sz="4400" dirty="0"/>
              <a:t>= </a:t>
            </a:r>
            <a:r>
              <a:rPr lang="en-US" sz="4400" dirty="0" smtClean="0">
                <a:solidFill>
                  <a:srgbClr val="EAAB00"/>
                </a:solidFill>
              </a:rPr>
              <a:t>4,816</a:t>
            </a:r>
            <a:endParaRPr lang="en-US" sz="4400" dirty="0">
              <a:solidFill>
                <a:srgbClr val="EAAB00"/>
              </a:solidFill>
            </a:endParaRPr>
          </a:p>
        </p:txBody>
      </p:sp>
    </p:spTree>
    <p:extLst>
      <p:ext uri="{BB962C8B-B14F-4D97-AF65-F5344CB8AC3E}">
        <p14:creationId xmlns:p14="http://schemas.microsoft.com/office/powerpoint/2010/main" val="5136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143000"/>
            <a:ext cx="8229600" cy="1143000"/>
          </a:xfrm>
        </p:spPr>
        <p:txBody>
          <a:bodyPr>
            <a:noAutofit/>
          </a:bodyPr>
          <a:lstStyle/>
          <a:p>
            <a:r>
              <a:rPr lang="en-US" dirty="0" err="1" smtClean="0"/>
              <a:t>Ejemplo</a:t>
            </a:r>
            <a:r>
              <a:rPr lang="en-US" dirty="0" smtClean="0"/>
              <a:t> de </a:t>
            </a:r>
            <a:r>
              <a:rPr lang="en-US" dirty="0" smtClean="0">
                <a:solidFill>
                  <a:srgbClr val="EAAB00"/>
                </a:solidFill>
              </a:rPr>
              <a:t>dos </a:t>
            </a:r>
            <a:r>
              <a:rPr lang="en-US" dirty="0" err="1" smtClean="0"/>
              <a:t>estudiantes</a:t>
            </a:r>
            <a:r>
              <a:rPr lang="en-US" dirty="0" smtClean="0"/>
              <a:t> </a:t>
            </a:r>
            <a:br>
              <a:rPr lang="en-US" dirty="0" smtClean="0"/>
            </a:br>
            <a:r>
              <a:rPr lang="en-US" dirty="0" err="1" smtClean="0"/>
              <a:t>en</a:t>
            </a:r>
            <a:r>
              <a:rPr lang="en-US" dirty="0" smtClean="0"/>
              <a:t> el </a:t>
            </a:r>
            <a:r>
              <a:rPr lang="en-US" dirty="0" err="1" smtClean="0"/>
              <a:t>hogar</a:t>
            </a:r>
            <a:endParaRPr lang="en-US" dirty="0"/>
          </a:p>
        </p:txBody>
      </p:sp>
      <p:sp>
        <p:nvSpPr>
          <p:cNvPr id="3" name="Content Placeholder 2"/>
          <p:cNvSpPr>
            <a:spLocks noGrp="1"/>
          </p:cNvSpPr>
          <p:nvPr>
            <p:ph idx="4294967295"/>
          </p:nvPr>
        </p:nvSpPr>
        <p:spPr>
          <a:xfrm>
            <a:off x="1676400" y="2590800"/>
            <a:ext cx="6172200" cy="1348581"/>
          </a:xfrm>
        </p:spPr>
        <p:txBody>
          <a:bodyPr>
            <a:normAutofit/>
          </a:bodyPr>
          <a:lstStyle/>
          <a:p>
            <a:pPr marL="0" indent="0">
              <a:buNone/>
            </a:pPr>
            <a:r>
              <a:rPr lang="en-US" sz="2000" dirty="0" err="1" smtClean="0">
                <a:solidFill>
                  <a:srgbClr val="002664"/>
                </a:solidFill>
              </a:rPr>
              <a:t>Familia</a:t>
            </a:r>
            <a:r>
              <a:rPr lang="en-US" sz="2000" dirty="0" smtClean="0">
                <a:solidFill>
                  <a:srgbClr val="002664"/>
                </a:solidFill>
              </a:rPr>
              <a:t> de 4</a:t>
            </a:r>
          </a:p>
          <a:p>
            <a:pPr marL="0" indent="0">
              <a:buNone/>
            </a:pPr>
            <a:r>
              <a:rPr lang="en-US" sz="2000" dirty="0" err="1">
                <a:solidFill>
                  <a:srgbClr val="002664"/>
                </a:solidFill>
              </a:rPr>
              <a:t>Ingreso</a:t>
            </a:r>
            <a:r>
              <a:rPr lang="en-US" sz="2000" dirty="0">
                <a:solidFill>
                  <a:srgbClr val="002664"/>
                </a:solidFill>
              </a:rPr>
              <a:t> </a:t>
            </a:r>
            <a:r>
              <a:rPr lang="en-US" sz="2000" dirty="0" err="1">
                <a:solidFill>
                  <a:srgbClr val="002664"/>
                </a:solidFill>
              </a:rPr>
              <a:t>Bruto</a:t>
            </a:r>
            <a:r>
              <a:rPr lang="en-US" sz="2000" dirty="0">
                <a:solidFill>
                  <a:srgbClr val="002664"/>
                </a:solidFill>
              </a:rPr>
              <a:t> </a:t>
            </a:r>
            <a:r>
              <a:rPr lang="en-US" sz="2000" dirty="0" err="1">
                <a:solidFill>
                  <a:srgbClr val="002664"/>
                </a:solidFill>
              </a:rPr>
              <a:t>Ajustado</a:t>
            </a:r>
            <a:r>
              <a:rPr lang="en-US" sz="2000" dirty="0">
                <a:solidFill>
                  <a:srgbClr val="002664"/>
                </a:solidFill>
              </a:rPr>
              <a:t> de los padres	</a:t>
            </a:r>
            <a:r>
              <a:rPr lang="en-US" sz="2000" dirty="0" smtClean="0">
                <a:solidFill>
                  <a:srgbClr val="002664"/>
                </a:solidFill>
              </a:rPr>
              <a:t>$60,000</a:t>
            </a:r>
          </a:p>
          <a:p>
            <a:pPr marL="0" indent="0">
              <a:buNone/>
            </a:pPr>
            <a:r>
              <a:rPr lang="en-US" sz="2000" dirty="0" err="1">
                <a:solidFill>
                  <a:srgbClr val="002664"/>
                </a:solidFill>
              </a:rPr>
              <a:t>Activos</a:t>
            </a:r>
            <a:r>
              <a:rPr lang="en-US" sz="2000" dirty="0">
                <a:solidFill>
                  <a:srgbClr val="002664"/>
                </a:solidFill>
              </a:rPr>
              <a:t> de los padres </a:t>
            </a:r>
            <a:r>
              <a:rPr lang="en-US" sz="2000" dirty="0" smtClean="0">
                <a:solidFill>
                  <a:srgbClr val="002664"/>
                </a:solidFill>
              </a:rPr>
              <a:t>			$5,000</a:t>
            </a:r>
            <a:endParaRPr lang="en-US" sz="2000" dirty="0">
              <a:solidFill>
                <a:srgbClr val="002664"/>
              </a:solidFill>
            </a:endParaRPr>
          </a:p>
        </p:txBody>
      </p:sp>
      <p:sp>
        <p:nvSpPr>
          <p:cNvPr id="4" name="TextBox 3"/>
          <p:cNvSpPr txBox="1"/>
          <p:nvPr/>
        </p:nvSpPr>
        <p:spPr>
          <a:xfrm>
            <a:off x="914400" y="4343400"/>
            <a:ext cx="7467600" cy="1631216"/>
          </a:xfrm>
          <a:prstGeom prst="rect">
            <a:avLst/>
          </a:prstGeom>
          <a:noFill/>
        </p:spPr>
        <p:txBody>
          <a:bodyPr wrap="square" rtlCol="0">
            <a:spAutoFit/>
          </a:bodyPr>
          <a:lstStyle/>
          <a:p>
            <a:r>
              <a:rPr lang="en-US" sz="2000" dirty="0" err="1">
                <a:solidFill>
                  <a:srgbClr val="002664"/>
                </a:solidFill>
              </a:rPr>
              <a:t>Ingreso</a:t>
            </a:r>
            <a:r>
              <a:rPr lang="en-US" sz="2000" dirty="0">
                <a:solidFill>
                  <a:srgbClr val="002664"/>
                </a:solidFill>
              </a:rPr>
              <a:t> </a:t>
            </a:r>
            <a:r>
              <a:rPr lang="en-US" sz="2000" dirty="0" err="1">
                <a:solidFill>
                  <a:srgbClr val="002664"/>
                </a:solidFill>
              </a:rPr>
              <a:t>Bruto</a:t>
            </a:r>
            <a:r>
              <a:rPr lang="en-US" sz="2000" dirty="0">
                <a:solidFill>
                  <a:srgbClr val="002664"/>
                </a:solidFill>
              </a:rPr>
              <a:t> </a:t>
            </a:r>
            <a:r>
              <a:rPr lang="en-US" sz="2000" dirty="0" err="1">
                <a:solidFill>
                  <a:srgbClr val="002664"/>
                </a:solidFill>
              </a:rPr>
              <a:t>Ajustado</a:t>
            </a:r>
            <a:r>
              <a:rPr lang="en-US" sz="2000" dirty="0">
                <a:solidFill>
                  <a:srgbClr val="002664"/>
                </a:solidFill>
              </a:rPr>
              <a:t> del </a:t>
            </a:r>
            <a:r>
              <a:rPr lang="en-US" sz="2000" dirty="0" err="1" smtClean="0">
                <a:solidFill>
                  <a:srgbClr val="002664"/>
                </a:solidFill>
              </a:rPr>
              <a:t>estudiante</a:t>
            </a:r>
            <a:r>
              <a:rPr lang="en-US" sz="2000" dirty="0" smtClean="0">
                <a:solidFill>
                  <a:srgbClr val="002664"/>
                </a:solidFill>
              </a:rPr>
              <a:t> 1</a:t>
            </a:r>
            <a:r>
              <a:rPr lang="en-US" sz="2000" dirty="0">
                <a:solidFill>
                  <a:srgbClr val="002664"/>
                </a:solidFill>
              </a:rPr>
              <a:t>	</a:t>
            </a:r>
            <a:r>
              <a:rPr lang="en-US" sz="2000" dirty="0" smtClean="0">
                <a:solidFill>
                  <a:srgbClr val="002664"/>
                </a:solidFill>
              </a:rPr>
              <a:t>$0</a:t>
            </a:r>
          </a:p>
          <a:p>
            <a:r>
              <a:rPr lang="en-US" sz="2000" dirty="0" err="1">
                <a:solidFill>
                  <a:srgbClr val="002664"/>
                </a:solidFill>
              </a:rPr>
              <a:t>Activos</a:t>
            </a:r>
            <a:r>
              <a:rPr lang="en-US" sz="2000" dirty="0">
                <a:solidFill>
                  <a:srgbClr val="002664"/>
                </a:solidFill>
              </a:rPr>
              <a:t> del </a:t>
            </a:r>
            <a:r>
              <a:rPr lang="en-US" sz="2000" dirty="0" err="1">
                <a:solidFill>
                  <a:srgbClr val="002664"/>
                </a:solidFill>
              </a:rPr>
              <a:t>estudiante</a:t>
            </a:r>
            <a:r>
              <a:rPr lang="en-US" sz="2000" dirty="0">
                <a:solidFill>
                  <a:srgbClr val="002664"/>
                </a:solidFill>
              </a:rPr>
              <a:t> </a:t>
            </a:r>
            <a:r>
              <a:rPr lang="en-US" sz="2000" dirty="0" smtClean="0">
                <a:solidFill>
                  <a:srgbClr val="002664"/>
                </a:solidFill>
              </a:rPr>
              <a:t>1			$2,000</a:t>
            </a:r>
          </a:p>
          <a:p>
            <a:endParaRPr lang="en-US" sz="2000" dirty="0">
              <a:solidFill>
                <a:srgbClr val="002664"/>
              </a:solidFill>
            </a:endParaRPr>
          </a:p>
          <a:p>
            <a:r>
              <a:rPr lang="en-US" sz="2000" dirty="0" err="1">
                <a:solidFill>
                  <a:srgbClr val="002664"/>
                </a:solidFill>
              </a:rPr>
              <a:t>Ingreso</a:t>
            </a:r>
            <a:r>
              <a:rPr lang="en-US" sz="2000" dirty="0">
                <a:solidFill>
                  <a:srgbClr val="002664"/>
                </a:solidFill>
              </a:rPr>
              <a:t> </a:t>
            </a:r>
            <a:r>
              <a:rPr lang="en-US" sz="2000" dirty="0" err="1">
                <a:solidFill>
                  <a:srgbClr val="002664"/>
                </a:solidFill>
              </a:rPr>
              <a:t>Bruto</a:t>
            </a:r>
            <a:r>
              <a:rPr lang="en-US" sz="2000" dirty="0">
                <a:solidFill>
                  <a:srgbClr val="002664"/>
                </a:solidFill>
              </a:rPr>
              <a:t> </a:t>
            </a:r>
            <a:r>
              <a:rPr lang="en-US" sz="2000" dirty="0" err="1">
                <a:solidFill>
                  <a:srgbClr val="002664"/>
                </a:solidFill>
              </a:rPr>
              <a:t>Ajustado</a:t>
            </a:r>
            <a:r>
              <a:rPr lang="en-US" sz="2000" dirty="0">
                <a:solidFill>
                  <a:srgbClr val="002664"/>
                </a:solidFill>
              </a:rPr>
              <a:t> del </a:t>
            </a:r>
            <a:r>
              <a:rPr lang="en-US" sz="2000" dirty="0" err="1">
                <a:solidFill>
                  <a:srgbClr val="002664"/>
                </a:solidFill>
              </a:rPr>
              <a:t>estudiante</a:t>
            </a:r>
            <a:r>
              <a:rPr lang="en-US" sz="2000" dirty="0">
                <a:solidFill>
                  <a:srgbClr val="002664"/>
                </a:solidFill>
              </a:rPr>
              <a:t> </a:t>
            </a:r>
            <a:r>
              <a:rPr lang="en-US" sz="2000" dirty="0" smtClean="0">
                <a:solidFill>
                  <a:srgbClr val="002664"/>
                </a:solidFill>
              </a:rPr>
              <a:t>2 	$2,000</a:t>
            </a:r>
          </a:p>
          <a:p>
            <a:r>
              <a:rPr lang="en-US" sz="2000" dirty="0" err="1">
                <a:solidFill>
                  <a:srgbClr val="002664"/>
                </a:solidFill>
              </a:rPr>
              <a:t>Activos</a:t>
            </a:r>
            <a:r>
              <a:rPr lang="en-US" sz="2000" dirty="0">
                <a:solidFill>
                  <a:srgbClr val="002664"/>
                </a:solidFill>
              </a:rPr>
              <a:t> del </a:t>
            </a:r>
            <a:r>
              <a:rPr lang="en-US" sz="2000" dirty="0" err="1">
                <a:solidFill>
                  <a:srgbClr val="002664"/>
                </a:solidFill>
              </a:rPr>
              <a:t>estudiante</a:t>
            </a:r>
            <a:r>
              <a:rPr lang="en-US" sz="2000" dirty="0">
                <a:solidFill>
                  <a:srgbClr val="002664"/>
                </a:solidFill>
              </a:rPr>
              <a:t> </a:t>
            </a:r>
            <a:r>
              <a:rPr lang="en-US" sz="2000" dirty="0" smtClean="0">
                <a:solidFill>
                  <a:srgbClr val="002664"/>
                </a:solidFill>
              </a:rPr>
              <a:t>2			$3,000</a:t>
            </a:r>
            <a:endParaRPr lang="en-US" sz="2000" dirty="0">
              <a:solidFill>
                <a:srgbClr val="002664"/>
              </a:solidFill>
            </a:endParaRPr>
          </a:p>
        </p:txBody>
      </p:sp>
      <p:sp>
        <p:nvSpPr>
          <p:cNvPr id="5" name="TextBox 4"/>
          <p:cNvSpPr txBox="1"/>
          <p:nvPr/>
        </p:nvSpPr>
        <p:spPr>
          <a:xfrm>
            <a:off x="6792338" y="4495800"/>
            <a:ext cx="1752600" cy="400110"/>
          </a:xfrm>
          <a:prstGeom prst="rect">
            <a:avLst/>
          </a:prstGeom>
          <a:noFill/>
        </p:spPr>
        <p:txBody>
          <a:bodyPr wrap="square" rtlCol="0">
            <a:spAutoFit/>
          </a:bodyPr>
          <a:lstStyle/>
          <a:p>
            <a:r>
              <a:rPr lang="en-US" sz="2000" dirty="0" smtClean="0"/>
              <a:t>EFC = </a:t>
            </a:r>
            <a:r>
              <a:rPr lang="en-US" sz="2000" dirty="0" smtClean="0">
                <a:solidFill>
                  <a:srgbClr val="EAAB00"/>
                </a:solidFill>
              </a:rPr>
              <a:t>3,042</a:t>
            </a:r>
            <a:endParaRPr lang="en-US" sz="2000" dirty="0">
              <a:solidFill>
                <a:srgbClr val="EAAB00"/>
              </a:solidFill>
            </a:endParaRPr>
          </a:p>
        </p:txBody>
      </p:sp>
      <p:sp>
        <p:nvSpPr>
          <p:cNvPr id="6" name="TextBox 5"/>
          <p:cNvSpPr txBox="1"/>
          <p:nvPr/>
        </p:nvSpPr>
        <p:spPr>
          <a:xfrm>
            <a:off x="6792338" y="5380107"/>
            <a:ext cx="1447800" cy="400110"/>
          </a:xfrm>
          <a:prstGeom prst="rect">
            <a:avLst/>
          </a:prstGeom>
          <a:noFill/>
        </p:spPr>
        <p:txBody>
          <a:bodyPr wrap="square" rtlCol="0">
            <a:spAutoFit/>
          </a:bodyPr>
          <a:lstStyle/>
          <a:p>
            <a:r>
              <a:rPr lang="en-US" sz="2000" dirty="0" smtClean="0"/>
              <a:t>EFC =</a:t>
            </a:r>
            <a:r>
              <a:rPr lang="en-US" sz="2000" dirty="0" smtClean="0">
                <a:solidFill>
                  <a:srgbClr val="EAAB00"/>
                </a:solidFill>
              </a:rPr>
              <a:t> 3,242</a:t>
            </a:r>
            <a:endParaRPr lang="en-US" sz="2000" dirty="0">
              <a:solidFill>
                <a:srgbClr val="EAAB00"/>
              </a:solidFill>
            </a:endParaRPr>
          </a:p>
        </p:txBody>
      </p:sp>
    </p:spTree>
    <p:extLst>
      <p:ext uri="{BB962C8B-B14F-4D97-AF65-F5344CB8AC3E}">
        <p14:creationId xmlns:p14="http://schemas.microsoft.com/office/powerpoint/2010/main" val="24346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2892552"/>
          </a:xfrm>
        </p:spPr>
        <p:txBody>
          <a:bodyPr>
            <a:noAutofit/>
          </a:bodyPr>
          <a:lstStyle/>
          <a:p>
            <a:r>
              <a:rPr lang="en-US" sz="8800" dirty="0" err="1" smtClean="0">
                <a:latin typeface="Calibri Light" panose="020F0302020204030204" pitchFamily="34" charset="0"/>
              </a:rPr>
              <a:t>Costo</a:t>
            </a:r>
            <a:r>
              <a:rPr lang="en-US" sz="8800" dirty="0" smtClean="0">
                <a:latin typeface="Calibri Light" panose="020F0302020204030204" pitchFamily="34" charset="0"/>
              </a:rPr>
              <a:t> de </a:t>
            </a:r>
            <a:r>
              <a:rPr lang="en-US" sz="8800" dirty="0" err="1" smtClean="0">
                <a:latin typeface="Calibri Light" panose="020F0302020204030204" pitchFamily="34" charset="0"/>
              </a:rPr>
              <a:t>Estudiar</a:t>
            </a:r>
            <a:r>
              <a:rPr lang="en-US" sz="8800" dirty="0" smtClean="0">
                <a:latin typeface="Calibri Light" panose="020F0302020204030204" pitchFamily="34" charset="0"/>
              </a:rPr>
              <a:t/>
            </a:r>
            <a:br>
              <a:rPr lang="en-US" sz="8800" dirty="0" smtClean="0">
                <a:latin typeface="Calibri Light" panose="020F0302020204030204" pitchFamily="34" charset="0"/>
              </a:rPr>
            </a:br>
            <a:r>
              <a:rPr lang="en-US" sz="4000" dirty="0" smtClean="0">
                <a:latin typeface="Calibri Light" panose="020F0302020204030204" pitchFamily="34" charset="0"/>
              </a:rPr>
              <a:t>(Cost of Attendance)</a:t>
            </a:r>
            <a:endParaRPr lang="en-US" sz="8800" dirty="0">
              <a:latin typeface="Calibri Light" panose="020F0302020204030204" pitchFamily="34" charset="0"/>
            </a:endParaRPr>
          </a:p>
        </p:txBody>
      </p:sp>
      <p:sp>
        <p:nvSpPr>
          <p:cNvPr id="3" name="Content Placeholder 2"/>
          <p:cNvSpPr>
            <a:spLocks noGrp="1"/>
          </p:cNvSpPr>
          <p:nvPr>
            <p:ph idx="1"/>
          </p:nvPr>
        </p:nvSpPr>
        <p:spPr>
          <a:xfrm>
            <a:off x="457200" y="4648200"/>
            <a:ext cx="8229600" cy="1782763"/>
          </a:xfrm>
        </p:spPr>
        <p:txBody>
          <a:bodyPr/>
          <a:lstStyle/>
          <a:p>
            <a:pPr marL="0" indent="0" algn="ctr">
              <a:buNone/>
            </a:pPr>
            <a:r>
              <a:rPr lang="en-US" sz="2400" dirty="0" err="1" smtClean="0">
                <a:latin typeface="Calibri Light" panose="020F0302020204030204" pitchFamily="34" charset="0"/>
              </a:rPr>
              <a:t>Gastos</a:t>
            </a:r>
            <a:r>
              <a:rPr lang="en-US" sz="2400" dirty="0" smtClean="0">
                <a:solidFill>
                  <a:srgbClr val="002664"/>
                </a:solidFill>
                <a:latin typeface="Calibri Light" panose="020F0302020204030204" pitchFamily="34" charset="0"/>
              </a:rPr>
              <a:t> </a:t>
            </a:r>
            <a:r>
              <a:rPr lang="en-US" sz="3600" dirty="0" err="1">
                <a:solidFill>
                  <a:srgbClr val="002664"/>
                </a:solidFill>
                <a:latin typeface="Calibri Light" panose="020F0302020204030204" pitchFamily="34" charset="0"/>
              </a:rPr>
              <a:t>d</a:t>
            </a:r>
            <a:r>
              <a:rPr lang="en-US" sz="3600" dirty="0" err="1" smtClean="0">
                <a:solidFill>
                  <a:srgbClr val="002664"/>
                </a:solidFill>
                <a:latin typeface="Calibri Light" panose="020F0302020204030204" pitchFamily="34" charset="0"/>
              </a:rPr>
              <a:t>irectos</a:t>
            </a:r>
            <a:r>
              <a:rPr lang="en-US" dirty="0" smtClean="0">
                <a:latin typeface="Calibri Light" panose="020F0302020204030204" pitchFamily="34" charset="0"/>
              </a:rPr>
              <a:t> </a:t>
            </a:r>
            <a:r>
              <a:rPr lang="en-US" sz="2400" dirty="0">
                <a:latin typeface="Calibri Light" panose="020F0302020204030204" pitchFamily="34" charset="0"/>
              </a:rPr>
              <a:t>e</a:t>
            </a:r>
            <a:r>
              <a:rPr lang="en-US" sz="2800" dirty="0" smtClean="0">
                <a:latin typeface="Calibri Light" panose="020F0302020204030204" pitchFamily="34" charset="0"/>
              </a:rPr>
              <a:t> </a:t>
            </a:r>
            <a:r>
              <a:rPr lang="en-US" sz="3600" dirty="0" err="1">
                <a:solidFill>
                  <a:srgbClr val="002664"/>
                </a:solidFill>
                <a:latin typeface="Calibri Light" panose="020F0302020204030204" pitchFamily="34" charset="0"/>
              </a:rPr>
              <a:t>i</a:t>
            </a:r>
            <a:r>
              <a:rPr lang="en-US" sz="3600" dirty="0" err="1" smtClean="0">
                <a:solidFill>
                  <a:srgbClr val="002664"/>
                </a:solidFill>
                <a:latin typeface="Calibri Light" panose="020F0302020204030204" pitchFamily="34" charset="0"/>
              </a:rPr>
              <a:t>ndirectos</a:t>
            </a:r>
            <a:r>
              <a:rPr lang="en-US" sz="3600" dirty="0" smtClean="0">
                <a:solidFill>
                  <a:srgbClr val="002664"/>
                </a:solidFill>
                <a:latin typeface="Calibri Light" panose="020F0302020204030204" pitchFamily="34" charset="0"/>
              </a:rPr>
              <a:t> </a:t>
            </a:r>
            <a:r>
              <a:rPr lang="en-US" sz="2400" dirty="0" err="1" smtClean="0">
                <a:latin typeface="Calibri Light" panose="020F0302020204030204" pitchFamily="34" charset="0"/>
              </a:rPr>
              <a:t>que</a:t>
            </a:r>
            <a:r>
              <a:rPr lang="en-US" sz="2400" dirty="0" smtClean="0">
                <a:latin typeface="Calibri Light" panose="020F0302020204030204" pitchFamily="34" charset="0"/>
              </a:rPr>
              <a:t> </a:t>
            </a:r>
            <a:r>
              <a:rPr lang="en-US" sz="2400" dirty="0" err="1" smtClean="0">
                <a:latin typeface="Calibri Light" panose="020F0302020204030204" pitchFamily="34" charset="0"/>
              </a:rPr>
              <a:t>contribuyen</a:t>
            </a:r>
            <a:r>
              <a:rPr lang="en-US" sz="2400" dirty="0" smtClean="0">
                <a:latin typeface="Calibri Light" panose="020F0302020204030204" pitchFamily="34" charset="0"/>
              </a:rPr>
              <a:t> al </a:t>
            </a:r>
          </a:p>
          <a:p>
            <a:pPr marL="0" indent="0" algn="ctr">
              <a:buNone/>
            </a:pPr>
            <a:r>
              <a:rPr lang="en-US" sz="2400" dirty="0" err="1" smtClean="0">
                <a:latin typeface="Calibri Light" panose="020F0302020204030204" pitchFamily="34" charset="0"/>
              </a:rPr>
              <a:t>Costo</a:t>
            </a:r>
            <a:r>
              <a:rPr lang="en-US" sz="2400" dirty="0" smtClean="0">
                <a:latin typeface="Calibri Light" panose="020F0302020204030204" pitchFamily="34" charset="0"/>
              </a:rPr>
              <a:t> de </a:t>
            </a:r>
            <a:r>
              <a:rPr lang="en-US" sz="2400" dirty="0" err="1" smtClean="0">
                <a:latin typeface="Calibri Light" panose="020F0302020204030204" pitchFamily="34" charset="0"/>
              </a:rPr>
              <a:t>Estudiar</a:t>
            </a:r>
            <a:endParaRPr lang="en-US" sz="2400" dirty="0" smtClean="0">
              <a:latin typeface="Calibri Light" panose="020F0302020204030204" pitchFamily="34" charset="0"/>
            </a:endParaRPr>
          </a:p>
        </p:txBody>
      </p:sp>
    </p:spTree>
    <p:extLst>
      <p:ext uri="{BB962C8B-B14F-4D97-AF65-F5344CB8AC3E}">
        <p14:creationId xmlns:p14="http://schemas.microsoft.com/office/powerpoint/2010/main" val="12669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Costo</a:t>
            </a:r>
            <a:r>
              <a:rPr lang="en-US" sz="5400" dirty="0" smtClean="0">
                <a:latin typeface="Calibri Light" panose="020F0302020204030204" pitchFamily="34" charset="0"/>
              </a:rPr>
              <a:t> de </a:t>
            </a:r>
            <a:r>
              <a:rPr lang="en-US" sz="5400" dirty="0" err="1" smtClean="0">
                <a:latin typeface="Calibri Light" panose="020F0302020204030204" pitchFamily="34" charset="0"/>
              </a:rPr>
              <a:t>Estudiar</a:t>
            </a:r>
            <a:endParaRPr lang="en-US" sz="5400" dirty="0">
              <a:latin typeface="Calibri Light" panose="020F0302020204030204" pitchFamily="34" charset="0"/>
            </a:endParaRPr>
          </a:p>
        </p:txBody>
      </p:sp>
      <p:sp>
        <p:nvSpPr>
          <p:cNvPr id="3" name="Content Placeholder 2"/>
          <p:cNvSpPr>
            <a:spLocks noGrp="1"/>
          </p:cNvSpPr>
          <p:nvPr>
            <p:ph idx="1"/>
          </p:nvPr>
        </p:nvSpPr>
        <p:spPr>
          <a:xfrm>
            <a:off x="533400" y="2493449"/>
            <a:ext cx="3352800" cy="3532971"/>
          </a:xfrm>
        </p:spPr>
        <p:txBody>
          <a:bodyPr>
            <a:normAutofit fontScale="92500" lnSpcReduction="20000"/>
          </a:bodyPr>
          <a:lstStyle/>
          <a:p>
            <a:pPr marL="0" indent="0">
              <a:buNone/>
            </a:pPr>
            <a:r>
              <a:rPr lang="en-US" sz="2200" dirty="0" err="1" smtClean="0">
                <a:latin typeface="Calibri Light" panose="020F0302020204030204" pitchFamily="34" charset="0"/>
              </a:rPr>
              <a:t>Matrícula</a:t>
            </a:r>
            <a:r>
              <a:rPr lang="en-US" sz="1700" dirty="0" smtClean="0">
                <a:latin typeface="Calibri Light" panose="020F0302020204030204" pitchFamily="34" charset="0"/>
              </a:rPr>
              <a:t>*</a:t>
            </a:r>
          </a:p>
          <a:p>
            <a:pPr marL="0" indent="0">
              <a:buNone/>
            </a:pPr>
            <a:endParaRPr lang="en-US" sz="2000" dirty="0" smtClean="0">
              <a:latin typeface="Calibri Light" panose="020F0302020204030204" pitchFamily="34" charset="0"/>
            </a:endParaRPr>
          </a:p>
          <a:p>
            <a:pPr marL="0" indent="0">
              <a:buNone/>
            </a:pPr>
            <a:r>
              <a:rPr lang="en-US" sz="2200" dirty="0" err="1" smtClean="0">
                <a:latin typeface="Calibri Light" panose="020F0302020204030204" pitchFamily="34" charset="0"/>
              </a:rPr>
              <a:t>Habitación</a:t>
            </a:r>
            <a:r>
              <a:rPr lang="en-US" sz="2200" dirty="0" smtClean="0">
                <a:latin typeface="Calibri Light" panose="020F0302020204030204" pitchFamily="34" charset="0"/>
              </a:rPr>
              <a:t> </a:t>
            </a:r>
            <a:r>
              <a:rPr lang="en-US" sz="2200" dirty="0" err="1">
                <a:latin typeface="Calibri Light" panose="020F0302020204030204" pitchFamily="34" charset="0"/>
              </a:rPr>
              <a:t>d</a:t>
            </a:r>
            <a:r>
              <a:rPr lang="en-US" sz="2200" dirty="0" err="1" smtClean="0">
                <a:latin typeface="Calibri Light" panose="020F0302020204030204" pitchFamily="34" charset="0"/>
              </a:rPr>
              <a:t>oble</a:t>
            </a:r>
            <a:r>
              <a:rPr lang="en-US" sz="2200" dirty="0" smtClean="0">
                <a:latin typeface="Calibri Light" panose="020F0302020204030204" pitchFamily="34" charset="0"/>
              </a:rPr>
              <a:t> </a:t>
            </a:r>
            <a:r>
              <a:rPr lang="en-US" sz="2200" dirty="0" err="1">
                <a:latin typeface="Calibri Light" panose="020F0302020204030204" pitchFamily="34" charset="0"/>
              </a:rPr>
              <a:t>e</a:t>
            </a:r>
            <a:r>
              <a:rPr lang="en-US" sz="2200" dirty="0" err="1" smtClean="0">
                <a:latin typeface="Calibri Light" panose="020F0302020204030204" pitchFamily="34" charset="0"/>
              </a:rPr>
              <a:t>stándar</a:t>
            </a:r>
            <a:r>
              <a:rPr lang="en-US" sz="1700" dirty="0" smtClean="0">
                <a:latin typeface="Calibri Light" panose="020F0302020204030204" pitchFamily="34" charset="0"/>
              </a:rPr>
              <a:t>*</a:t>
            </a:r>
            <a:r>
              <a:rPr lang="en-US" sz="2200" dirty="0" smtClean="0">
                <a:latin typeface="Calibri Light" panose="020F0302020204030204" pitchFamily="34" charset="0"/>
              </a:rPr>
              <a:t> </a:t>
            </a:r>
          </a:p>
          <a:p>
            <a:pPr marL="0" indent="0">
              <a:buNone/>
            </a:pPr>
            <a:endParaRPr lang="en-US" sz="2200" dirty="0">
              <a:latin typeface="Calibri Light" panose="020F0302020204030204" pitchFamily="34" charset="0"/>
            </a:endParaRPr>
          </a:p>
          <a:p>
            <a:pPr marL="0" indent="0">
              <a:buNone/>
            </a:pPr>
            <a:r>
              <a:rPr lang="en-US" sz="2200" dirty="0" smtClean="0">
                <a:latin typeface="Calibri Light" panose="020F0302020204030204" pitchFamily="34" charset="0"/>
              </a:rPr>
              <a:t>Plan de </a:t>
            </a:r>
            <a:r>
              <a:rPr lang="en-US" sz="2200" dirty="0" err="1">
                <a:latin typeface="Calibri Light" panose="020F0302020204030204" pitchFamily="34" charset="0"/>
              </a:rPr>
              <a:t>a</a:t>
            </a:r>
            <a:r>
              <a:rPr lang="en-US" sz="2200" dirty="0" err="1" smtClean="0">
                <a:latin typeface="Calibri Light" panose="020F0302020204030204" pitchFamily="34" charset="0"/>
              </a:rPr>
              <a:t>limentación</a:t>
            </a:r>
            <a:r>
              <a:rPr lang="en-US" sz="2200" dirty="0" smtClean="0">
                <a:latin typeface="Calibri Light" panose="020F0302020204030204" pitchFamily="34" charset="0"/>
              </a:rPr>
              <a:t> </a:t>
            </a:r>
            <a:r>
              <a:rPr lang="en-US" sz="2200" dirty="0" err="1">
                <a:latin typeface="Calibri Light" panose="020F0302020204030204" pitchFamily="34" charset="0"/>
              </a:rPr>
              <a:t>b</a:t>
            </a:r>
            <a:r>
              <a:rPr lang="en-US" sz="2200" dirty="0" err="1" smtClean="0">
                <a:latin typeface="Calibri Light" panose="020F0302020204030204" pitchFamily="34" charset="0"/>
              </a:rPr>
              <a:t>ásico</a:t>
            </a:r>
            <a:r>
              <a:rPr lang="en-US" sz="1700" dirty="0" smtClean="0">
                <a:latin typeface="Calibri Light" panose="020F0302020204030204" pitchFamily="34" charset="0"/>
              </a:rPr>
              <a:t>*</a:t>
            </a:r>
          </a:p>
          <a:p>
            <a:pPr marL="0" indent="0">
              <a:buNone/>
            </a:pPr>
            <a:endParaRPr lang="en-US" sz="2000" dirty="0" smtClean="0">
              <a:latin typeface="Calibri Light" panose="020F0302020204030204" pitchFamily="34" charset="0"/>
            </a:endParaRPr>
          </a:p>
          <a:p>
            <a:pPr marL="0" indent="0">
              <a:buNone/>
            </a:pPr>
            <a:r>
              <a:rPr lang="en-US" sz="2000" dirty="0" err="1" smtClean="0">
                <a:latin typeface="Calibri Light" panose="020F0302020204030204" pitchFamily="34" charset="0"/>
              </a:rPr>
              <a:t>Libros</a:t>
            </a:r>
            <a:r>
              <a:rPr lang="en-US" sz="2000" dirty="0" smtClean="0">
                <a:latin typeface="Calibri Light" panose="020F0302020204030204" pitchFamily="34" charset="0"/>
              </a:rPr>
              <a:t> y </a:t>
            </a:r>
            <a:r>
              <a:rPr lang="en-US" sz="2000" dirty="0" err="1">
                <a:latin typeface="Calibri Light" panose="020F0302020204030204" pitchFamily="34" charset="0"/>
              </a:rPr>
              <a:t>ú</a:t>
            </a:r>
            <a:r>
              <a:rPr lang="en-US" sz="2000" dirty="0" err="1" smtClean="0">
                <a:latin typeface="Calibri Light" panose="020F0302020204030204" pitchFamily="34" charset="0"/>
              </a:rPr>
              <a:t>tiles</a:t>
            </a:r>
            <a:r>
              <a:rPr lang="en-US" sz="2000" dirty="0" smtClean="0">
                <a:latin typeface="Calibri Light" panose="020F0302020204030204" pitchFamily="34" charset="0"/>
              </a:rPr>
              <a:t> </a:t>
            </a:r>
            <a:r>
              <a:rPr lang="en-US" sz="2000" dirty="0" err="1">
                <a:latin typeface="Calibri Light" panose="020F0302020204030204" pitchFamily="34" charset="0"/>
              </a:rPr>
              <a:t>e</a:t>
            </a:r>
            <a:r>
              <a:rPr lang="en-US" sz="2000" dirty="0" err="1" smtClean="0">
                <a:latin typeface="Calibri Light" panose="020F0302020204030204" pitchFamily="34" charset="0"/>
              </a:rPr>
              <a:t>scolares</a:t>
            </a:r>
            <a:endParaRPr lang="en-US" sz="2000" dirty="0" smtClean="0">
              <a:latin typeface="Calibri Light" panose="020F0302020204030204" pitchFamily="34" charset="0"/>
            </a:endParaRPr>
          </a:p>
          <a:p>
            <a:pPr marL="0" indent="0">
              <a:buNone/>
            </a:pPr>
            <a:endParaRPr lang="en-US" sz="2000" dirty="0" smtClean="0">
              <a:latin typeface="Calibri Light" panose="020F0302020204030204" pitchFamily="34" charset="0"/>
            </a:endParaRPr>
          </a:p>
          <a:p>
            <a:pPr marL="0" indent="0">
              <a:buNone/>
            </a:pPr>
            <a:r>
              <a:rPr lang="en-US" sz="2000" dirty="0" err="1" smtClean="0">
                <a:latin typeface="Calibri Light" panose="020F0302020204030204" pitchFamily="34" charset="0"/>
              </a:rPr>
              <a:t>Transportación</a:t>
            </a:r>
            <a:endParaRPr lang="en-US" sz="2000" dirty="0" smtClean="0">
              <a:latin typeface="Calibri Light" panose="020F0302020204030204" pitchFamily="34" charset="0"/>
            </a:endParaRPr>
          </a:p>
          <a:p>
            <a:pPr marL="0" indent="0">
              <a:buNone/>
            </a:pPr>
            <a:endParaRPr lang="en-US" sz="2000" dirty="0" smtClean="0">
              <a:latin typeface="Calibri Light" panose="020F0302020204030204" pitchFamily="34" charset="0"/>
            </a:endParaRPr>
          </a:p>
          <a:p>
            <a:pPr marL="0" indent="0">
              <a:buNone/>
            </a:pPr>
            <a:r>
              <a:rPr lang="en-US" sz="2000" dirty="0" err="1" smtClean="0">
                <a:latin typeface="Calibri Light" panose="020F0302020204030204" pitchFamily="34" charset="0"/>
              </a:rPr>
              <a:t>Gastos</a:t>
            </a:r>
            <a:r>
              <a:rPr lang="en-US" sz="2000" dirty="0" smtClean="0">
                <a:latin typeface="Calibri Light" panose="020F0302020204030204" pitchFamily="34" charset="0"/>
              </a:rPr>
              <a:t> </a:t>
            </a:r>
            <a:r>
              <a:rPr lang="en-US" sz="2000" dirty="0" err="1">
                <a:latin typeface="Calibri Light" panose="020F0302020204030204" pitchFamily="34" charset="0"/>
              </a:rPr>
              <a:t>p</a:t>
            </a:r>
            <a:r>
              <a:rPr lang="en-US" sz="2000" dirty="0" err="1" smtClean="0">
                <a:latin typeface="Calibri Light" panose="020F0302020204030204" pitchFamily="34" charset="0"/>
              </a:rPr>
              <a:t>ersonales</a:t>
            </a:r>
            <a:r>
              <a:rPr lang="en-US" sz="2000" dirty="0" smtClean="0">
                <a:latin typeface="Calibri Light" panose="020F0302020204030204" pitchFamily="34" charset="0"/>
              </a:rPr>
              <a:t> y </a:t>
            </a:r>
            <a:r>
              <a:rPr lang="en-US" sz="2000" dirty="0" err="1">
                <a:latin typeface="Calibri Light" panose="020F0302020204030204" pitchFamily="34" charset="0"/>
              </a:rPr>
              <a:t>m</a:t>
            </a:r>
            <a:r>
              <a:rPr lang="en-US" sz="2000" dirty="0" err="1" smtClean="0">
                <a:latin typeface="Calibri Light" panose="020F0302020204030204" pitchFamily="34" charset="0"/>
              </a:rPr>
              <a:t>isceláneos</a:t>
            </a:r>
            <a:endParaRPr lang="en-US" sz="2000" dirty="0" smtClean="0">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095697"/>
            <a:ext cx="548693" cy="685866"/>
          </a:xfrm>
          <a:prstGeom prst="rect">
            <a:avLst/>
          </a:prstGeom>
        </p:spPr>
      </p:pic>
      <p:sp>
        <p:nvSpPr>
          <p:cNvPr id="7" name="TextBox 6"/>
          <p:cNvSpPr txBox="1"/>
          <p:nvPr/>
        </p:nvSpPr>
        <p:spPr>
          <a:xfrm>
            <a:off x="4377098" y="1992898"/>
            <a:ext cx="1498167" cy="646331"/>
          </a:xfrm>
          <a:prstGeom prst="rect">
            <a:avLst/>
          </a:prstGeom>
          <a:noFill/>
        </p:spPr>
        <p:txBody>
          <a:bodyPr wrap="none" rtlCol="0">
            <a:spAutoFit/>
          </a:bodyPr>
          <a:lstStyle/>
          <a:p>
            <a:pPr algn="ctr"/>
            <a:r>
              <a:rPr lang="en-US" b="1" dirty="0" err="1" smtClean="0">
                <a:latin typeface="Calibri Light" panose="020F0302020204030204" pitchFamily="34" charset="0"/>
              </a:rPr>
              <a:t>Residentes</a:t>
            </a:r>
            <a:r>
              <a:rPr lang="en-US" b="1" dirty="0">
                <a:latin typeface="Calibri Light" panose="020F0302020204030204" pitchFamily="34" charset="0"/>
              </a:rPr>
              <a:t> </a:t>
            </a:r>
            <a:r>
              <a:rPr lang="en-US" b="1" dirty="0" smtClean="0">
                <a:latin typeface="Calibri Light" panose="020F0302020204030204" pitchFamily="34" charset="0"/>
              </a:rPr>
              <a:t>de </a:t>
            </a:r>
          </a:p>
          <a:p>
            <a:pPr algn="ctr"/>
            <a:r>
              <a:rPr lang="en-US" b="1" dirty="0" smtClean="0">
                <a:latin typeface="Calibri Light" panose="020F0302020204030204" pitchFamily="34" charset="0"/>
              </a:rPr>
              <a:t>Ohio</a:t>
            </a:r>
            <a:endParaRPr lang="en-US" b="1" dirty="0">
              <a:latin typeface="Calibri Light" panose="020F0302020204030204" pitchFamily="34" charset="0"/>
            </a:endParaRPr>
          </a:p>
        </p:txBody>
      </p:sp>
      <p:sp>
        <p:nvSpPr>
          <p:cNvPr id="8" name="TextBox 7"/>
          <p:cNvSpPr txBox="1"/>
          <p:nvPr/>
        </p:nvSpPr>
        <p:spPr>
          <a:xfrm>
            <a:off x="6637134" y="1996594"/>
            <a:ext cx="1771767" cy="646331"/>
          </a:xfrm>
          <a:prstGeom prst="rect">
            <a:avLst/>
          </a:prstGeom>
          <a:noFill/>
        </p:spPr>
        <p:txBody>
          <a:bodyPr wrap="none" rtlCol="0">
            <a:spAutoFit/>
          </a:bodyPr>
          <a:lstStyle/>
          <a:p>
            <a:pPr algn="ctr"/>
            <a:r>
              <a:rPr lang="en-US" b="1" i="1" dirty="0" smtClean="0">
                <a:latin typeface="Calibri Light" panose="020F0302020204030204" pitchFamily="34" charset="0"/>
              </a:rPr>
              <a:t>No</a:t>
            </a:r>
            <a:r>
              <a:rPr lang="en-US" b="1" dirty="0" smtClean="0">
                <a:latin typeface="Calibri Light" panose="020F0302020204030204" pitchFamily="34" charset="0"/>
              </a:rPr>
              <a:t> </a:t>
            </a:r>
            <a:r>
              <a:rPr lang="en-US" b="1" dirty="0" err="1" smtClean="0">
                <a:latin typeface="Calibri Light" panose="020F0302020204030204" pitchFamily="34" charset="0"/>
              </a:rPr>
              <a:t>residentes</a:t>
            </a:r>
            <a:r>
              <a:rPr lang="en-US" b="1" dirty="0" smtClean="0">
                <a:latin typeface="Calibri Light" panose="020F0302020204030204" pitchFamily="34" charset="0"/>
              </a:rPr>
              <a:t> de </a:t>
            </a:r>
          </a:p>
          <a:p>
            <a:pPr algn="ctr"/>
            <a:r>
              <a:rPr lang="en-US" b="1" dirty="0" smtClean="0">
                <a:latin typeface="Calibri Light" panose="020F0302020204030204" pitchFamily="34" charset="0"/>
              </a:rPr>
              <a:t>Ohio</a:t>
            </a:r>
            <a:endParaRPr lang="en-US" b="1" dirty="0">
              <a:latin typeface="Calibri Light" panose="020F0302020204030204" pitchFamily="34" charset="0"/>
            </a:endParaRPr>
          </a:p>
        </p:txBody>
      </p:sp>
      <p:sp>
        <p:nvSpPr>
          <p:cNvPr id="9" name="Rounded Rectangle 8"/>
          <p:cNvSpPr/>
          <p:nvPr/>
        </p:nvSpPr>
        <p:spPr>
          <a:xfrm>
            <a:off x="4156364" y="1981200"/>
            <a:ext cx="1939636" cy="4267200"/>
          </a:xfrm>
          <a:prstGeom prst="roundRect">
            <a:avLst/>
          </a:prstGeom>
          <a:noFill/>
          <a:ln/>
          <a:effectLst>
            <a:glow rad="228600">
              <a:schemeClr val="bg1">
                <a:lumMod val="75000"/>
                <a:alpha val="20000"/>
              </a:schemeClr>
            </a:glow>
            <a:outerShdw blurRad="254000" dist="38100" dir="2700000" algn="tl" rotWithShape="0">
              <a:prstClr val="black">
                <a:alpha val="6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noFill/>
            </a:endParaRPr>
          </a:p>
        </p:txBody>
      </p:sp>
      <p:sp>
        <p:nvSpPr>
          <p:cNvPr id="10" name="Rounded Rectangle 9"/>
          <p:cNvSpPr/>
          <p:nvPr/>
        </p:nvSpPr>
        <p:spPr>
          <a:xfrm>
            <a:off x="6553200" y="1981200"/>
            <a:ext cx="1939636" cy="4267200"/>
          </a:xfrm>
          <a:prstGeom prst="roundRect">
            <a:avLst/>
          </a:prstGeom>
          <a:noFill/>
          <a:ln/>
          <a:effectLst>
            <a:glow rad="228600">
              <a:schemeClr val="bg1">
                <a:lumMod val="75000"/>
                <a:alpha val="20000"/>
              </a:schemeClr>
            </a:glow>
            <a:outerShdw blurRad="254000" dist="38100" dir="2700000" algn="tl" rotWithShape="0">
              <a:prstClr val="black">
                <a:alpha val="68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noFill/>
            </a:endParaRPr>
          </a:p>
        </p:txBody>
      </p:sp>
      <p:sp>
        <p:nvSpPr>
          <p:cNvPr id="11" name="TextBox 10"/>
          <p:cNvSpPr txBox="1"/>
          <p:nvPr/>
        </p:nvSpPr>
        <p:spPr>
          <a:xfrm>
            <a:off x="248055" y="6208322"/>
            <a:ext cx="4635564" cy="338554"/>
          </a:xfrm>
          <a:prstGeom prst="rect">
            <a:avLst/>
          </a:prstGeom>
          <a:noFill/>
        </p:spPr>
        <p:txBody>
          <a:bodyPr wrap="none" rtlCol="0">
            <a:spAutoFit/>
          </a:bodyPr>
          <a:lstStyle/>
          <a:p>
            <a:r>
              <a:rPr lang="en-US" sz="1600" dirty="0" smtClean="0">
                <a:latin typeface="Calibri Light" panose="020F0302020204030204" pitchFamily="34" charset="0"/>
              </a:rPr>
              <a:t>*</a:t>
            </a:r>
            <a:r>
              <a:rPr lang="en-US" sz="1600" dirty="0" err="1" smtClean="0">
                <a:latin typeface="Calibri Light" panose="020F0302020204030204" pitchFamily="34" charset="0"/>
              </a:rPr>
              <a:t>Costos</a:t>
            </a:r>
            <a:r>
              <a:rPr lang="en-US" sz="1600" dirty="0" smtClean="0">
                <a:latin typeface="Calibri Light" panose="020F0302020204030204" pitchFamily="34" charset="0"/>
              </a:rPr>
              <a:t> </a:t>
            </a:r>
            <a:r>
              <a:rPr lang="en-US" sz="1600" dirty="0" err="1">
                <a:latin typeface="Calibri Light" panose="020F0302020204030204" pitchFamily="34" charset="0"/>
              </a:rPr>
              <a:t>d</a:t>
            </a:r>
            <a:r>
              <a:rPr lang="en-US" sz="1600" dirty="0" err="1" smtClean="0">
                <a:latin typeface="Calibri Light" panose="020F0302020204030204" pitchFamily="34" charset="0"/>
              </a:rPr>
              <a:t>irectos</a:t>
            </a:r>
            <a:r>
              <a:rPr lang="en-US" sz="1600" dirty="0" smtClean="0">
                <a:latin typeface="Calibri Light" panose="020F0302020204030204" pitchFamily="34" charset="0"/>
              </a:rPr>
              <a:t> </a:t>
            </a:r>
            <a:r>
              <a:rPr lang="en-US" sz="1600" dirty="0" err="1" smtClean="0">
                <a:latin typeface="Calibri Light" panose="020F0302020204030204" pitchFamily="34" charset="0"/>
              </a:rPr>
              <a:t>basado</a:t>
            </a:r>
            <a:r>
              <a:rPr lang="en-US" sz="1600" dirty="0" smtClean="0">
                <a:latin typeface="Calibri Light" panose="020F0302020204030204" pitchFamily="34" charset="0"/>
              </a:rPr>
              <a:t> </a:t>
            </a:r>
            <a:r>
              <a:rPr lang="en-US" sz="1600" dirty="0" err="1" smtClean="0">
                <a:latin typeface="Calibri Light" panose="020F0302020204030204" pitchFamily="34" charset="0"/>
              </a:rPr>
              <a:t>en</a:t>
            </a:r>
            <a:r>
              <a:rPr lang="en-US" sz="1600" dirty="0" smtClean="0">
                <a:latin typeface="Calibri Light" panose="020F0302020204030204" pitchFamily="34" charset="0"/>
              </a:rPr>
              <a:t> </a:t>
            </a:r>
            <a:r>
              <a:rPr lang="en-US" sz="1600" dirty="0" err="1" smtClean="0">
                <a:latin typeface="Calibri Light" panose="020F0302020204030204" pitchFamily="34" charset="0"/>
              </a:rPr>
              <a:t>cantidades</a:t>
            </a:r>
            <a:r>
              <a:rPr lang="en-US" sz="1600" dirty="0" smtClean="0">
                <a:latin typeface="Calibri Light" panose="020F0302020204030204" pitchFamily="34" charset="0"/>
              </a:rPr>
              <a:t> de 2015-2016</a:t>
            </a:r>
            <a:endParaRPr lang="en-US" sz="1600" dirty="0">
              <a:latin typeface="Calibri Light" panose="020F0302020204030204" pitchFamily="34" charset="0"/>
            </a:endParaRPr>
          </a:p>
        </p:txBody>
      </p:sp>
      <p:sp>
        <p:nvSpPr>
          <p:cNvPr id="12" name="Content Placeholder 2"/>
          <p:cNvSpPr txBox="1">
            <a:spLocks/>
          </p:cNvSpPr>
          <p:nvPr/>
        </p:nvSpPr>
        <p:spPr>
          <a:xfrm>
            <a:off x="4605131" y="2639229"/>
            <a:ext cx="1109869" cy="35329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latin typeface="Calibri Light" panose="020F0302020204030204" pitchFamily="34" charset="0"/>
              </a:rPr>
              <a:t>$10,012</a:t>
            </a:r>
            <a:endParaRPr lang="en-US" sz="1700" dirty="0" smtClean="0">
              <a:latin typeface="Calibri Light" panose="020F0302020204030204" pitchFamily="34" charset="0"/>
            </a:endParaRP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200" dirty="0" smtClean="0">
                <a:latin typeface="Calibri Light" panose="020F0302020204030204" pitchFamily="34" charset="0"/>
              </a:rPr>
              <a:t>$6,464</a:t>
            </a:r>
          </a:p>
          <a:p>
            <a:pPr marL="0" indent="0">
              <a:buFont typeface="Arial" panose="020B0604020202020204" pitchFamily="34" charset="0"/>
              <a:buNone/>
            </a:pPr>
            <a:endParaRPr lang="en-US" sz="2200" dirty="0" smtClean="0">
              <a:latin typeface="Calibri Light" panose="020F0302020204030204" pitchFamily="34" charset="0"/>
            </a:endParaRPr>
          </a:p>
          <a:p>
            <a:pPr marL="0" indent="0">
              <a:buFont typeface="Arial" panose="020B0604020202020204" pitchFamily="34" charset="0"/>
              <a:buNone/>
            </a:pPr>
            <a:r>
              <a:rPr lang="en-US" sz="2200" dirty="0" smtClean="0">
                <a:latin typeface="Calibri Light" panose="020F0302020204030204" pitchFamily="34" charset="0"/>
              </a:rPr>
              <a:t>$3,870</a:t>
            </a:r>
            <a:endParaRPr lang="en-US" sz="1700" dirty="0" smtClean="0">
              <a:latin typeface="Calibri Light" panose="020F0302020204030204" pitchFamily="34" charset="0"/>
            </a:endParaRP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000" dirty="0" smtClean="0">
                <a:latin typeface="Calibri Light" panose="020F0302020204030204" pitchFamily="34" charset="0"/>
              </a:rPr>
              <a:t>$1,408</a:t>
            </a: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000" dirty="0" smtClean="0">
                <a:latin typeface="Calibri Light" panose="020F0302020204030204" pitchFamily="34" charset="0"/>
              </a:rPr>
              <a:t>$1,752</a:t>
            </a: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000" dirty="0" smtClean="0">
                <a:latin typeface="Calibri Light" panose="020F0302020204030204" pitchFamily="34" charset="0"/>
              </a:rPr>
              <a:t>$2,144</a:t>
            </a:r>
          </a:p>
        </p:txBody>
      </p:sp>
      <p:sp>
        <p:nvSpPr>
          <p:cNvPr id="13" name="Content Placeholder 2"/>
          <p:cNvSpPr txBox="1">
            <a:spLocks/>
          </p:cNvSpPr>
          <p:nvPr/>
        </p:nvSpPr>
        <p:spPr>
          <a:xfrm>
            <a:off x="7043531" y="2675351"/>
            <a:ext cx="1109869" cy="35329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smtClean="0">
                <a:latin typeface="Calibri Light" panose="020F0302020204030204" pitchFamily="34" charset="0"/>
              </a:rPr>
              <a:t>$18,212</a:t>
            </a:r>
            <a:endParaRPr lang="en-US" sz="1700" dirty="0" smtClean="0">
              <a:latin typeface="Calibri Light" panose="020F0302020204030204" pitchFamily="34" charset="0"/>
            </a:endParaRP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200" dirty="0" smtClean="0">
                <a:latin typeface="Calibri Light" panose="020F0302020204030204" pitchFamily="34" charset="0"/>
              </a:rPr>
              <a:t>$6,464</a:t>
            </a:r>
          </a:p>
          <a:p>
            <a:pPr marL="0" indent="0">
              <a:buFont typeface="Arial" panose="020B0604020202020204" pitchFamily="34" charset="0"/>
              <a:buNone/>
            </a:pPr>
            <a:endParaRPr lang="en-US" sz="2200" dirty="0" smtClean="0">
              <a:latin typeface="Calibri Light" panose="020F0302020204030204" pitchFamily="34" charset="0"/>
            </a:endParaRPr>
          </a:p>
          <a:p>
            <a:pPr marL="0" indent="0">
              <a:buFont typeface="Arial" panose="020B0604020202020204" pitchFamily="34" charset="0"/>
              <a:buNone/>
            </a:pPr>
            <a:r>
              <a:rPr lang="en-US" sz="2200" dirty="0" smtClean="0">
                <a:latin typeface="Calibri Light" panose="020F0302020204030204" pitchFamily="34" charset="0"/>
              </a:rPr>
              <a:t>$3,870</a:t>
            </a:r>
            <a:endParaRPr lang="en-US" sz="1700" dirty="0" smtClean="0">
              <a:latin typeface="Calibri Light" panose="020F0302020204030204" pitchFamily="34" charset="0"/>
            </a:endParaRP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000" dirty="0" smtClean="0">
                <a:latin typeface="Calibri Light" panose="020F0302020204030204" pitchFamily="34" charset="0"/>
              </a:rPr>
              <a:t>$1,408</a:t>
            </a: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000" dirty="0" smtClean="0">
                <a:latin typeface="Calibri Light" panose="020F0302020204030204" pitchFamily="34" charset="0"/>
              </a:rPr>
              <a:t>$1,752</a:t>
            </a:r>
          </a:p>
          <a:p>
            <a:pPr marL="0" indent="0">
              <a:buFont typeface="Arial" panose="020B0604020202020204" pitchFamily="34" charset="0"/>
              <a:buNone/>
            </a:pPr>
            <a:endParaRPr lang="en-US" sz="2000" dirty="0" smtClean="0">
              <a:latin typeface="Calibri Light" panose="020F0302020204030204" pitchFamily="34" charset="0"/>
            </a:endParaRPr>
          </a:p>
          <a:p>
            <a:pPr marL="0" indent="0">
              <a:buFont typeface="Arial" panose="020B0604020202020204" pitchFamily="34" charset="0"/>
              <a:buNone/>
            </a:pPr>
            <a:r>
              <a:rPr lang="en-US" sz="2000" dirty="0" smtClean="0">
                <a:latin typeface="Calibri Light" panose="020F0302020204030204" pitchFamily="34" charset="0"/>
              </a:rPr>
              <a:t>$2,144</a:t>
            </a:r>
          </a:p>
        </p:txBody>
      </p:sp>
    </p:spTree>
    <p:extLst>
      <p:ext uri="{BB962C8B-B14F-4D97-AF65-F5344CB8AC3E}">
        <p14:creationId xmlns:p14="http://schemas.microsoft.com/office/powerpoint/2010/main" val="26958191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3453" y="1484104"/>
            <a:ext cx="6587829" cy="1015663"/>
          </a:xfrm>
          <a:prstGeom prst="rect">
            <a:avLst/>
          </a:prstGeom>
          <a:noFill/>
        </p:spPr>
        <p:txBody>
          <a:bodyPr wrap="none" rtlCol="0">
            <a:spAutoFit/>
          </a:bodyPr>
          <a:lstStyle/>
          <a:p>
            <a:r>
              <a:rPr lang="en-US" sz="2800" dirty="0" err="1" smtClean="0">
                <a:latin typeface="Calibri Light" panose="020F0302020204030204" pitchFamily="34" charset="0"/>
              </a:rPr>
              <a:t>Costo</a:t>
            </a:r>
            <a:r>
              <a:rPr lang="en-US" sz="2800" dirty="0" smtClean="0">
                <a:latin typeface="Calibri Light" panose="020F0302020204030204" pitchFamily="34" charset="0"/>
              </a:rPr>
              <a:t> de </a:t>
            </a:r>
            <a:r>
              <a:rPr lang="en-US" sz="2800" dirty="0" err="1" smtClean="0">
                <a:latin typeface="Calibri Light" panose="020F0302020204030204" pitchFamily="34" charset="0"/>
              </a:rPr>
              <a:t>Estudiar</a:t>
            </a:r>
            <a:r>
              <a:rPr lang="en-US" sz="2800" dirty="0" smtClean="0">
                <a:latin typeface="Calibri Light" panose="020F0302020204030204" pitchFamily="34" charset="0"/>
              </a:rPr>
              <a:t> </a:t>
            </a:r>
            <a:r>
              <a:rPr lang="en-US" sz="3200" dirty="0" err="1" smtClean="0">
                <a:solidFill>
                  <a:srgbClr val="EAAB00"/>
                </a:solidFill>
                <a:latin typeface="Calibri Light" panose="020F0302020204030204" pitchFamily="34" charset="0"/>
              </a:rPr>
              <a:t>estimado</a:t>
            </a:r>
            <a:r>
              <a:rPr lang="en-US" sz="3200" dirty="0" smtClean="0">
                <a:solidFill>
                  <a:srgbClr val="EAAB00"/>
                </a:solidFill>
                <a:latin typeface="Calibri Light" panose="020F0302020204030204" pitchFamily="34" charset="0"/>
              </a:rPr>
              <a:t> </a:t>
            </a:r>
            <a:r>
              <a:rPr lang="en-US" sz="2800" dirty="0" smtClean="0">
                <a:latin typeface="Calibri Light" panose="020F0302020204030204" pitchFamily="34" charset="0"/>
              </a:rPr>
              <a:t>de Suzie Kent </a:t>
            </a:r>
          </a:p>
          <a:p>
            <a:pPr algn="ctr"/>
            <a:r>
              <a:rPr lang="en-US" sz="2800" dirty="0" smtClean="0">
                <a:latin typeface="Calibri Light" panose="020F0302020204030204" pitchFamily="34" charset="0"/>
              </a:rPr>
              <a:t>$25,650</a:t>
            </a:r>
            <a:endParaRPr lang="en-US" sz="2800" dirty="0">
              <a:latin typeface="Calibri Light" panose="020F0302020204030204" pitchFamily="34" charset="0"/>
            </a:endParaRPr>
          </a:p>
        </p:txBody>
      </p:sp>
      <p:pic>
        <p:nvPicPr>
          <p:cNvPr id="1026" name="Picture 2" descr="D:\2016 PHOTOS\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16764"/>
            <a:ext cx="3200400" cy="51514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902" y="3361600"/>
            <a:ext cx="557998" cy="2184837"/>
          </a:xfrm>
          <a:prstGeom prst="rect">
            <a:avLst/>
          </a:prstGeom>
        </p:spPr>
      </p:pic>
      <p:sp>
        <p:nvSpPr>
          <p:cNvPr id="4" name="TextBox 3"/>
          <p:cNvSpPr txBox="1"/>
          <p:nvPr/>
        </p:nvSpPr>
        <p:spPr>
          <a:xfrm>
            <a:off x="1890873" y="3325640"/>
            <a:ext cx="4206601" cy="2677656"/>
          </a:xfrm>
          <a:prstGeom prst="rect">
            <a:avLst/>
          </a:prstGeom>
          <a:noFill/>
        </p:spPr>
        <p:txBody>
          <a:bodyPr wrap="none" rtlCol="0">
            <a:spAutoFit/>
          </a:bodyPr>
          <a:lstStyle/>
          <a:p>
            <a:r>
              <a:rPr lang="en-US" sz="2400" dirty="0" err="1" smtClean="0">
                <a:latin typeface="Calibri Light" panose="020F0302020204030204" pitchFamily="34" charset="0"/>
              </a:rPr>
              <a:t>Matrícula</a:t>
            </a:r>
            <a:endParaRPr lang="en-US" sz="2400" dirty="0" smtClean="0">
              <a:latin typeface="Calibri Light" panose="020F0302020204030204" pitchFamily="34" charset="0"/>
            </a:endParaRPr>
          </a:p>
          <a:p>
            <a:r>
              <a:rPr lang="en-US" sz="2400" dirty="0" err="1" smtClean="0">
                <a:latin typeface="Calibri Light" panose="020F0302020204030204" pitchFamily="34" charset="0"/>
              </a:rPr>
              <a:t>Habitación</a:t>
            </a:r>
            <a:r>
              <a:rPr lang="en-US" sz="2400" dirty="0" smtClean="0">
                <a:latin typeface="Calibri Light" panose="020F0302020204030204" pitchFamily="34" charset="0"/>
              </a:rPr>
              <a:t> </a:t>
            </a:r>
            <a:r>
              <a:rPr lang="en-US" sz="2400" dirty="0" err="1">
                <a:latin typeface="Calibri Light" panose="020F0302020204030204" pitchFamily="34" charset="0"/>
              </a:rPr>
              <a:t>d</a:t>
            </a:r>
            <a:r>
              <a:rPr lang="en-US" sz="2400" dirty="0" err="1" smtClean="0">
                <a:latin typeface="Calibri Light" panose="020F0302020204030204" pitchFamily="34" charset="0"/>
              </a:rPr>
              <a:t>oble</a:t>
            </a:r>
            <a:r>
              <a:rPr lang="en-US" sz="2400" dirty="0" smtClean="0">
                <a:latin typeface="Calibri Light" panose="020F0302020204030204" pitchFamily="34" charset="0"/>
              </a:rPr>
              <a:t> </a:t>
            </a:r>
            <a:r>
              <a:rPr lang="en-US" sz="2400" dirty="0" err="1">
                <a:latin typeface="Calibri Light" panose="020F0302020204030204" pitchFamily="34" charset="0"/>
              </a:rPr>
              <a:t>e</a:t>
            </a:r>
            <a:r>
              <a:rPr lang="en-US" sz="2400" dirty="0" err="1" smtClean="0">
                <a:latin typeface="Calibri Light" panose="020F0302020204030204" pitchFamily="34" charset="0"/>
              </a:rPr>
              <a:t>stándar</a:t>
            </a:r>
            <a:endParaRPr lang="en-US" sz="2400" dirty="0" smtClean="0">
              <a:latin typeface="Calibri Light" panose="020F0302020204030204" pitchFamily="34" charset="0"/>
            </a:endParaRPr>
          </a:p>
          <a:p>
            <a:r>
              <a:rPr lang="en-US" sz="2400" dirty="0" smtClean="0">
                <a:latin typeface="Calibri Light" panose="020F0302020204030204" pitchFamily="34" charset="0"/>
              </a:rPr>
              <a:t>Plan de </a:t>
            </a:r>
            <a:r>
              <a:rPr lang="en-US" sz="2400" dirty="0" err="1">
                <a:latin typeface="Calibri Light" panose="020F0302020204030204" pitchFamily="34" charset="0"/>
              </a:rPr>
              <a:t>a</a:t>
            </a:r>
            <a:r>
              <a:rPr lang="en-US" sz="2400" dirty="0" err="1" smtClean="0">
                <a:latin typeface="Calibri Light" panose="020F0302020204030204" pitchFamily="34" charset="0"/>
              </a:rPr>
              <a:t>limentación</a:t>
            </a:r>
            <a:r>
              <a:rPr lang="en-US" sz="2400" dirty="0" smtClean="0">
                <a:latin typeface="Calibri Light" panose="020F0302020204030204" pitchFamily="34" charset="0"/>
              </a:rPr>
              <a:t> </a:t>
            </a:r>
            <a:r>
              <a:rPr lang="en-US" sz="2400" dirty="0" err="1">
                <a:latin typeface="Calibri Light" panose="020F0302020204030204" pitchFamily="34" charset="0"/>
              </a:rPr>
              <a:t>b</a:t>
            </a:r>
            <a:r>
              <a:rPr lang="en-US" sz="2400" dirty="0" err="1" smtClean="0">
                <a:latin typeface="Calibri Light" panose="020F0302020204030204" pitchFamily="34" charset="0"/>
              </a:rPr>
              <a:t>ásico</a:t>
            </a:r>
            <a:endParaRPr lang="en-US" sz="2400" dirty="0" smtClean="0">
              <a:latin typeface="Calibri Light" panose="020F0302020204030204" pitchFamily="34" charset="0"/>
            </a:endParaRPr>
          </a:p>
          <a:p>
            <a:r>
              <a:rPr lang="en-US" sz="2400" dirty="0" err="1" smtClean="0">
                <a:latin typeface="Calibri Light" panose="020F0302020204030204" pitchFamily="34" charset="0"/>
              </a:rPr>
              <a:t>Libros</a:t>
            </a:r>
            <a:r>
              <a:rPr lang="en-US" sz="2400" dirty="0" smtClean="0">
                <a:latin typeface="Calibri Light" panose="020F0302020204030204" pitchFamily="34" charset="0"/>
              </a:rPr>
              <a:t> y </a:t>
            </a:r>
            <a:r>
              <a:rPr lang="en-US" sz="2400" dirty="0" err="1">
                <a:latin typeface="Calibri Light" panose="020F0302020204030204" pitchFamily="34" charset="0"/>
              </a:rPr>
              <a:t>ú</a:t>
            </a:r>
            <a:r>
              <a:rPr lang="en-US" sz="2400" dirty="0" err="1" smtClean="0">
                <a:latin typeface="Calibri Light" panose="020F0302020204030204" pitchFamily="34" charset="0"/>
              </a:rPr>
              <a:t>tiles</a:t>
            </a:r>
            <a:r>
              <a:rPr lang="en-US" sz="2400" dirty="0" smtClean="0">
                <a:latin typeface="Calibri Light" panose="020F0302020204030204" pitchFamily="34" charset="0"/>
              </a:rPr>
              <a:t> </a:t>
            </a:r>
            <a:r>
              <a:rPr lang="en-US" sz="2400" dirty="0" err="1">
                <a:latin typeface="Calibri Light" panose="020F0302020204030204" pitchFamily="34" charset="0"/>
              </a:rPr>
              <a:t>e</a:t>
            </a:r>
            <a:r>
              <a:rPr lang="en-US" sz="2400" dirty="0" err="1" smtClean="0">
                <a:latin typeface="Calibri Light" panose="020F0302020204030204" pitchFamily="34" charset="0"/>
              </a:rPr>
              <a:t>scolares</a:t>
            </a:r>
            <a:endParaRPr lang="en-US" sz="2400" dirty="0" smtClean="0">
              <a:latin typeface="Calibri Light" panose="020F0302020204030204" pitchFamily="34" charset="0"/>
            </a:endParaRPr>
          </a:p>
          <a:p>
            <a:r>
              <a:rPr lang="en-US" sz="2400" dirty="0" err="1" smtClean="0">
                <a:latin typeface="Calibri Light" panose="020F0302020204030204" pitchFamily="34" charset="0"/>
              </a:rPr>
              <a:t>Transportación</a:t>
            </a:r>
            <a:endParaRPr lang="en-US" sz="2400" dirty="0" smtClean="0">
              <a:latin typeface="Calibri Light" panose="020F0302020204030204" pitchFamily="34" charset="0"/>
            </a:endParaRPr>
          </a:p>
          <a:p>
            <a:r>
              <a:rPr lang="en-US" sz="2400" dirty="0" err="1" smtClean="0">
                <a:latin typeface="Calibri Light" panose="020F0302020204030204" pitchFamily="34" charset="0"/>
              </a:rPr>
              <a:t>Gastos</a:t>
            </a:r>
            <a:r>
              <a:rPr lang="en-US" sz="2400" dirty="0" smtClean="0">
                <a:latin typeface="Calibri Light" panose="020F0302020204030204" pitchFamily="34" charset="0"/>
              </a:rPr>
              <a:t> </a:t>
            </a:r>
            <a:r>
              <a:rPr lang="en-US" sz="2400" dirty="0" err="1">
                <a:latin typeface="Calibri Light" panose="020F0302020204030204" pitchFamily="34" charset="0"/>
              </a:rPr>
              <a:t>p</a:t>
            </a:r>
            <a:r>
              <a:rPr lang="en-US" sz="2400" dirty="0" err="1" smtClean="0">
                <a:latin typeface="Calibri Light" panose="020F0302020204030204" pitchFamily="34" charset="0"/>
              </a:rPr>
              <a:t>ersonales</a:t>
            </a:r>
            <a:r>
              <a:rPr lang="en-US" sz="2400" dirty="0" smtClean="0">
                <a:latin typeface="Calibri Light" panose="020F0302020204030204" pitchFamily="34" charset="0"/>
              </a:rPr>
              <a:t> y </a:t>
            </a:r>
            <a:r>
              <a:rPr lang="en-US" sz="2400" dirty="0" err="1" smtClean="0">
                <a:latin typeface="Calibri Light" panose="020F0302020204030204" pitchFamily="34" charset="0"/>
              </a:rPr>
              <a:t>miscelaneós</a:t>
            </a:r>
            <a:endParaRPr lang="en-US" sz="2400" dirty="0" smtClean="0">
              <a:latin typeface="Calibri Light" panose="020F0302020204030204" pitchFamily="34" charset="0"/>
            </a:endParaRPr>
          </a:p>
          <a:p>
            <a:endParaRPr lang="en-US" sz="2400" dirty="0">
              <a:latin typeface="Calibri Light" panose="020F0302020204030204" pitchFamily="34" charset="0"/>
            </a:endParaRPr>
          </a:p>
        </p:txBody>
      </p:sp>
      <p:sp>
        <p:nvSpPr>
          <p:cNvPr id="5" name="TextBox 4"/>
          <p:cNvSpPr txBox="1"/>
          <p:nvPr/>
        </p:nvSpPr>
        <p:spPr>
          <a:xfrm>
            <a:off x="381000" y="742515"/>
            <a:ext cx="2971800" cy="523220"/>
          </a:xfrm>
          <a:prstGeom prst="rect">
            <a:avLst/>
          </a:prstGeom>
          <a:noFill/>
        </p:spPr>
        <p:txBody>
          <a:bodyPr wrap="square" rtlCol="0">
            <a:spAutoFit/>
          </a:bodyPr>
          <a:lstStyle/>
          <a:p>
            <a:r>
              <a:rPr lang="en-US" sz="2800" dirty="0" err="1" smtClean="0"/>
              <a:t>Ejemplo</a:t>
            </a:r>
            <a:r>
              <a:rPr lang="en-US" sz="2800" dirty="0" smtClean="0"/>
              <a:t>:</a:t>
            </a:r>
            <a:endParaRPr lang="en-US" sz="2800" dirty="0"/>
          </a:p>
        </p:txBody>
      </p:sp>
    </p:spTree>
    <p:extLst>
      <p:ext uri="{BB962C8B-B14F-4D97-AF65-F5344CB8AC3E}">
        <p14:creationId xmlns:p14="http://schemas.microsoft.com/office/powerpoint/2010/main" val="131616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0"/>
            <a:ext cx="8229600" cy="1143000"/>
          </a:xfrm>
        </p:spPr>
        <p:txBody>
          <a:bodyPr>
            <a:normAutofit/>
          </a:bodyPr>
          <a:lstStyle/>
          <a:p>
            <a:pPr algn="l"/>
            <a:r>
              <a:rPr lang="en-US" sz="4000" dirty="0" err="1" smtClean="0"/>
              <a:t>Costo</a:t>
            </a:r>
            <a:r>
              <a:rPr lang="en-US" sz="4000" dirty="0" smtClean="0"/>
              <a:t> de </a:t>
            </a:r>
            <a:r>
              <a:rPr lang="en-US" sz="4000" dirty="0" err="1" smtClean="0"/>
              <a:t>Estudiar</a:t>
            </a:r>
            <a:r>
              <a:rPr lang="en-US" sz="4000" dirty="0" smtClean="0"/>
              <a:t> </a:t>
            </a:r>
            <a:r>
              <a:rPr lang="en-US" sz="4000" dirty="0" smtClean="0">
                <a:solidFill>
                  <a:srgbClr val="EAAB00"/>
                </a:solidFill>
              </a:rPr>
              <a:t>(COA)</a:t>
            </a:r>
            <a:endParaRPr lang="en-US" sz="4000" dirty="0">
              <a:solidFill>
                <a:srgbClr val="EAAB00"/>
              </a:solidFill>
            </a:endParaRPr>
          </a:p>
        </p:txBody>
      </p:sp>
      <p:sp>
        <p:nvSpPr>
          <p:cNvPr id="3" name="Content Placeholder 2"/>
          <p:cNvSpPr>
            <a:spLocks noGrp="1"/>
          </p:cNvSpPr>
          <p:nvPr>
            <p:ph idx="1"/>
          </p:nvPr>
        </p:nvSpPr>
        <p:spPr>
          <a:xfrm>
            <a:off x="1227083" y="3087414"/>
            <a:ext cx="7612117" cy="762000"/>
          </a:xfrm>
        </p:spPr>
        <p:txBody>
          <a:bodyPr>
            <a:normAutofit/>
          </a:bodyPr>
          <a:lstStyle/>
          <a:p>
            <a:pPr marL="0" indent="0">
              <a:buNone/>
            </a:pPr>
            <a:r>
              <a:rPr lang="en-US" sz="4000" dirty="0" err="1" smtClean="0"/>
              <a:t>Contribución</a:t>
            </a:r>
            <a:r>
              <a:rPr lang="en-US" sz="4000" dirty="0" smtClean="0"/>
              <a:t> Familiar </a:t>
            </a:r>
            <a:r>
              <a:rPr lang="en-US" sz="4000" dirty="0" err="1" smtClean="0"/>
              <a:t>Esperada</a:t>
            </a:r>
            <a:r>
              <a:rPr lang="en-US" sz="4000" dirty="0" smtClean="0">
                <a:solidFill>
                  <a:srgbClr val="EAAB00"/>
                </a:solidFill>
              </a:rPr>
              <a:t>(EFC)</a:t>
            </a:r>
            <a:endParaRPr lang="en-US" sz="4000" dirty="0">
              <a:solidFill>
                <a:srgbClr val="EAAB00"/>
              </a:solidFill>
            </a:endParaRPr>
          </a:p>
        </p:txBody>
      </p:sp>
      <p:cxnSp>
        <p:nvCxnSpPr>
          <p:cNvPr id="5" name="Straight Connector 4"/>
          <p:cNvCxnSpPr/>
          <p:nvPr/>
        </p:nvCxnSpPr>
        <p:spPr>
          <a:xfrm>
            <a:off x="1143000" y="4160982"/>
            <a:ext cx="67056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838200" y="4688853"/>
            <a:ext cx="7606057" cy="1107996"/>
          </a:xfrm>
          <a:prstGeom prst="rect">
            <a:avLst/>
          </a:prstGeom>
          <a:noFill/>
        </p:spPr>
        <p:txBody>
          <a:bodyPr wrap="none" rtlCol="0">
            <a:spAutoFit/>
          </a:bodyPr>
          <a:lstStyle/>
          <a:p>
            <a:r>
              <a:rPr lang="en-US" sz="6600" dirty="0" err="1" smtClean="0">
                <a:solidFill>
                  <a:srgbClr val="002664"/>
                </a:solidFill>
              </a:rPr>
              <a:t>Necesidad</a:t>
            </a:r>
            <a:r>
              <a:rPr lang="en-US" sz="6600" dirty="0" smtClean="0">
                <a:solidFill>
                  <a:srgbClr val="002664"/>
                </a:solidFill>
              </a:rPr>
              <a:t> </a:t>
            </a:r>
            <a:r>
              <a:rPr lang="en-US" sz="6600" dirty="0" err="1" smtClean="0">
                <a:solidFill>
                  <a:srgbClr val="002664"/>
                </a:solidFill>
              </a:rPr>
              <a:t>económica</a:t>
            </a:r>
            <a:endParaRPr lang="en-US" sz="6000" dirty="0">
              <a:solidFill>
                <a:srgbClr val="002664"/>
              </a:solidFill>
            </a:endParaRPr>
          </a:p>
        </p:txBody>
      </p:sp>
      <p:cxnSp>
        <p:nvCxnSpPr>
          <p:cNvPr id="8" name="Straight Connector 7"/>
          <p:cNvCxnSpPr/>
          <p:nvPr/>
        </p:nvCxnSpPr>
        <p:spPr>
          <a:xfrm>
            <a:off x="685800" y="3429000"/>
            <a:ext cx="3048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2286000" y="5849033"/>
            <a:ext cx="4419600" cy="646331"/>
          </a:xfrm>
          <a:prstGeom prst="rect">
            <a:avLst/>
          </a:prstGeom>
          <a:noFill/>
        </p:spPr>
        <p:txBody>
          <a:bodyPr wrap="square" rtlCol="0">
            <a:spAutoFit/>
          </a:bodyPr>
          <a:lstStyle/>
          <a:p>
            <a:pPr algn="ctr"/>
            <a:r>
              <a:rPr lang="en-US" dirty="0" smtClean="0">
                <a:solidFill>
                  <a:srgbClr val="DEA400"/>
                </a:solidFill>
              </a:rPr>
              <a:t>(COA) Cost of Attendance </a:t>
            </a:r>
          </a:p>
          <a:p>
            <a:pPr algn="ctr"/>
            <a:r>
              <a:rPr lang="en-US" dirty="0" smtClean="0">
                <a:solidFill>
                  <a:srgbClr val="DEA400"/>
                </a:solidFill>
              </a:rPr>
              <a:t>(EFC) Expected Family Contribution</a:t>
            </a:r>
            <a:endParaRPr lang="en-US" dirty="0">
              <a:solidFill>
                <a:srgbClr val="DEA400"/>
              </a:solidFill>
            </a:endParaRPr>
          </a:p>
        </p:txBody>
      </p:sp>
      <p:sp>
        <p:nvSpPr>
          <p:cNvPr id="7" name="TextBox 6"/>
          <p:cNvSpPr txBox="1"/>
          <p:nvPr/>
        </p:nvSpPr>
        <p:spPr>
          <a:xfrm>
            <a:off x="381000" y="1065561"/>
            <a:ext cx="8458200" cy="815608"/>
          </a:xfrm>
          <a:prstGeom prst="rect">
            <a:avLst/>
          </a:prstGeom>
          <a:noFill/>
        </p:spPr>
        <p:txBody>
          <a:bodyPr wrap="square" rtlCol="0">
            <a:spAutoFit/>
          </a:bodyPr>
          <a:lstStyle/>
          <a:p>
            <a:pPr algn="ctr"/>
            <a:r>
              <a:rPr lang="en-US" sz="4700" dirty="0" err="1" smtClean="0">
                <a:solidFill>
                  <a:srgbClr val="EAAB00"/>
                </a:solidFill>
              </a:rPr>
              <a:t>Calcular</a:t>
            </a:r>
            <a:r>
              <a:rPr lang="en-US" sz="4700" dirty="0" smtClean="0"/>
              <a:t> la </a:t>
            </a:r>
            <a:r>
              <a:rPr lang="en-US" sz="4700" dirty="0" err="1" smtClean="0"/>
              <a:t>necesidad</a:t>
            </a:r>
            <a:r>
              <a:rPr lang="en-US" sz="4700" dirty="0" smtClean="0"/>
              <a:t> </a:t>
            </a:r>
            <a:r>
              <a:rPr lang="en-US" sz="4700" dirty="0" err="1" smtClean="0"/>
              <a:t>económica</a:t>
            </a:r>
            <a:endParaRPr lang="en-US" sz="4700" dirty="0"/>
          </a:p>
        </p:txBody>
      </p:sp>
    </p:spTree>
    <p:extLst>
      <p:ext uri="{BB962C8B-B14F-4D97-AF65-F5344CB8AC3E}">
        <p14:creationId xmlns:p14="http://schemas.microsoft.com/office/powerpoint/2010/main" val="366997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noAutofit/>
          </a:bodyPr>
          <a:lstStyle/>
          <a:p>
            <a:r>
              <a:rPr lang="en-US" sz="3200" dirty="0" err="1" smtClean="0"/>
              <a:t>Contribución</a:t>
            </a:r>
            <a:r>
              <a:rPr lang="en-US" sz="3200" dirty="0" smtClean="0"/>
              <a:t> Familiar </a:t>
            </a:r>
            <a:r>
              <a:rPr lang="en-US" sz="3200" dirty="0" err="1" smtClean="0"/>
              <a:t>Esperada</a:t>
            </a:r>
            <a:r>
              <a:rPr lang="en-US" sz="3200" dirty="0" smtClean="0"/>
              <a:t> </a:t>
            </a:r>
            <a:r>
              <a:rPr lang="en-US" sz="3200" dirty="0" smtClean="0">
                <a:solidFill>
                  <a:srgbClr val="DEA400"/>
                </a:solidFill>
              </a:rPr>
              <a:t>(EFC) </a:t>
            </a:r>
            <a:r>
              <a:rPr lang="en-US" sz="3200" dirty="0" err="1" smtClean="0"/>
              <a:t>estimada</a:t>
            </a:r>
            <a:r>
              <a:rPr lang="en-US" sz="3200" dirty="0" smtClean="0"/>
              <a:t> de Suzie Kent </a:t>
            </a:r>
            <a:r>
              <a:rPr lang="en-US" sz="3200" dirty="0" err="1" smtClean="0"/>
              <a:t>es</a:t>
            </a:r>
            <a:r>
              <a:rPr lang="en-US" sz="3200" dirty="0" smtClean="0"/>
              <a:t> </a:t>
            </a:r>
            <a:r>
              <a:rPr lang="en-US" sz="3600" dirty="0" smtClean="0">
                <a:solidFill>
                  <a:srgbClr val="002664"/>
                </a:solidFill>
              </a:rPr>
              <a:t>4,816</a:t>
            </a:r>
            <a:endParaRPr lang="en-US" sz="3600" dirty="0">
              <a:solidFill>
                <a:srgbClr val="002664"/>
              </a:solidFill>
            </a:endParaRPr>
          </a:p>
        </p:txBody>
      </p:sp>
      <p:sp>
        <p:nvSpPr>
          <p:cNvPr id="3" name="Content Placeholder 2"/>
          <p:cNvSpPr>
            <a:spLocks noGrp="1"/>
          </p:cNvSpPr>
          <p:nvPr>
            <p:ph idx="1"/>
          </p:nvPr>
        </p:nvSpPr>
        <p:spPr>
          <a:xfrm>
            <a:off x="457200" y="3124200"/>
            <a:ext cx="8229600" cy="3306763"/>
          </a:xfrm>
        </p:spPr>
        <p:txBody>
          <a:bodyPr/>
          <a:lstStyle/>
          <a:p>
            <a:pPr marL="0" indent="0" algn="ctr">
              <a:buNone/>
            </a:pPr>
            <a:r>
              <a:rPr lang="en-US" sz="4800" dirty="0" smtClean="0"/>
              <a:t>$25, 650 </a:t>
            </a:r>
            <a:r>
              <a:rPr lang="en-US" sz="4800" dirty="0" smtClean="0">
                <a:solidFill>
                  <a:srgbClr val="DEA400"/>
                </a:solidFill>
              </a:rPr>
              <a:t>(COA)</a:t>
            </a:r>
          </a:p>
          <a:p>
            <a:pPr marL="0" indent="0" algn="ctr">
              <a:buNone/>
            </a:pPr>
            <a:r>
              <a:rPr lang="en-US" sz="4800" dirty="0" smtClean="0"/>
              <a:t>    4,816 </a:t>
            </a:r>
            <a:r>
              <a:rPr lang="en-US" sz="4800" dirty="0" smtClean="0">
                <a:solidFill>
                  <a:srgbClr val="DEA400"/>
                </a:solidFill>
              </a:rPr>
              <a:t>(EFC)</a:t>
            </a:r>
          </a:p>
          <a:p>
            <a:pPr marL="0" indent="0" algn="ctr">
              <a:buNone/>
            </a:pPr>
            <a:endParaRPr lang="en-US" dirty="0"/>
          </a:p>
        </p:txBody>
      </p:sp>
      <p:cxnSp>
        <p:nvCxnSpPr>
          <p:cNvPr id="4" name="Straight Connector 3"/>
          <p:cNvCxnSpPr/>
          <p:nvPr/>
        </p:nvCxnSpPr>
        <p:spPr>
          <a:xfrm>
            <a:off x="2362200" y="4876800"/>
            <a:ext cx="4419600"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21823" y="5126374"/>
            <a:ext cx="8801100" cy="923330"/>
          </a:xfrm>
          <a:prstGeom prst="rect">
            <a:avLst/>
          </a:prstGeom>
          <a:noFill/>
        </p:spPr>
        <p:txBody>
          <a:bodyPr wrap="square" rtlCol="0">
            <a:spAutoFit/>
          </a:bodyPr>
          <a:lstStyle/>
          <a:p>
            <a:r>
              <a:rPr lang="en-US" sz="5200" dirty="0" smtClean="0">
                <a:solidFill>
                  <a:srgbClr val="EAAB00"/>
                </a:solidFill>
              </a:rPr>
              <a:t>$20,834  </a:t>
            </a:r>
            <a:r>
              <a:rPr lang="en-US" sz="5200" dirty="0" err="1" smtClean="0">
                <a:solidFill>
                  <a:srgbClr val="EAAB00"/>
                </a:solidFill>
              </a:rPr>
              <a:t>Necesidad</a:t>
            </a:r>
            <a:r>
              <a:rPr lang="en-US" sz="5200" dirty="0" smtClean="0">
                <a:solidFill>
                  <a:srgbClr val="EAAB00"/>
                </a:solidFill>
              </a:rPr>
              <a:t> </a:t>
            </a:r>
            <a:r>
              <a:rPr lang="en-US" sz="5200" dirty="0" err="1">
                <a:solidFill>
                  <a:srgbClr val="EAAB00"/>
                </a:solidFill>
              </a:rPr>
              <a:t>e</a:t>
            </a:r>
            <a:r>
              <a:rPr lang="en-US" sz="5200" dirty="0" err="1" smtClean="0">
                <a:solidFill>
                  <a:srgbClr val="EAAB00"/>
                </a:solidFill>
              </a:rPr>
              <a:t>conómica</a:t>
            </a:r>
            <a:endParaRPr lang="en-US" sz="5200" dirty="0">
              <a:solidFill>
                <a:srgbClr val="EAAB00"/>
              </a:solidFill>
            </a:endParaRPr>
          </a:p>
        </p:txBody>
      </p:sp>
      <p:cxnSp>
        <p:nvCxnSpPr>
          <p:cNvPr id="8" name="Straight Connector 7"/>
          <p:cNvCxnSpPr/>
          <p:nvPr/>
        </p:nvCxnSpPr>
        <p:spPr>
          <a:xfrm>
            <a:off x="2743200" y="4419600"/>
            <a:ext cx="45720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457200" y="614690"/>
            <a:ext cx="2971800" cy="523220"/>
          </a:xfrm>
          <a:prstGeom prst="rect">
            <a:avLst/>
          </a:prstGeom>
          <a:noFill/>
        </p:spPr>
        <p:txBody>
          <a:bodyPr wrap="square" rtlCol="0">
            <a:spAutoFit/>
          </a:bodyPr>
          <a:lstStyle/>
          <a:p>
            <a:r>
              <a:rPr lang="en-US" sz="2800" dirty="0" err="1" smtClean="0"/>
              <a:t>Ejemplo</a:t>
            </a:r>
            <a:r>
              <a:rPr lang="en-US" sz="2800" dirty="0" smtClean="0"/>
              <a:t>:</a:t>
            </a:r>
            <a:endParaRPr lang="en-US" sz="2800" dirty="0"/>
          </a:p>
        </p:txBody>
      </p:sp>
    </p:spTree>
    <p:extLst>
      <p:ext uri="{BB962C8B-B14F-4D97-AF65-F5344CB8AC3E}">
        <p14:creationId xmlns:p14="http://schemas.microsoft.com/office/powerpoint/2010/main" val="3743151636"/>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7500"/>
            <a:ext cx="8229600" cy="1143000"/>
          </a:xfrm>
          <a:effectLst/>
        </p:spPr>
        <p:txBody>
          <a:bodyPr>
            <a:noAutofit/>
          </a:bodyPr>
          <a:lstStyle/>
          <a:p>
            <a:r>
              <a:rPr lang="en-US" sz="8000" dirty="0" err="1" smtClean="0">
                <a:effectLst/>
              </a:rPr>
              <a:t>Programas</a:t>
            </a:r>
            <a:r>
              <a:rPr lang="en-US" sz="8000" dirty="0" smtClean="0">
                <a:effectLst/>
              </a:rPr>
              <a:t> de </a:t>
            </a:r>
            <a:r>
              <a:rPr lang="en-US" sz="8000" dirty="0" err="1"/>
              <a:t>a</a:t>
            </a:r>
            <a:r>
              <a:rPr lang="en-US" sz="8000" dirty="0" err="1" smtClean="0">
                <a:effectLst/>
              </a:rPr>
              <a:t>sistencia</a:t>
            </a:r>
            <a:r>
              <a:rPr lang="en-US" sz="8000" dirty="0" smtClean="0">
                <a:effectLst/>
              </a:rPr>
              <a:t/>
            </a:r>
            <a:br>
              <a:rPr lang="en-US" sz="8000" dirty="0" smtClean="0">
                <a:effectLst/>
              </a:rPr>
            </a:br>
            <a:r>
              <a:rPr lang="en-US" sz="8000" dirty="0" err="1">
                <a:effectLst>
                  <a:reflection blurRad="12700" stA="39000" endPos="34000" dist="12700" dir="5400000" sy="-100000" algn="bl" rotWithShape="0"/>
                </a:effectLst>
              </a:rPr>
              <a:t>e</a:t>
            </a:r>
            <a:r>
              <a:rPr lang="en-US" sz="8000" dirty="0" err="1" smtClean="0">
                <a:effectLst>
                  <a:reflection blurRad="12700" stA="39000" endPos="34000" dist="12700" dir="5400000" sy="-100000" algn="bl" rotWithShape="0"/>
                </a:effectLst>
              </a:rPr>
              <a:t>conómica</a:t>
            </a:r>
            <a:endParaRPr lang="en-US" sz="8000" dirty="0">
              <a:effectLst>
                <a:reflection blurRad="12700" stA="39000" endPos="34000" dist="12700" dir="5400000" sy="-100000" algn="bl" rotWithShape="0"/>
              </a:effectLst>
            </a:endParaRPr>
          </a:p>
        </p:txBody>
      </p:sp>
    </p:spTree>
    <p:extLst>
      <p:ext uri="{BB962C8B-B14F-4D97-AF65-F5344CB8AC3E}">
        <p14:creationId xmlns:p14="http://schemas.microsoft.com/office/powerpoint/2010/main" val="42895464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rgbClr val="002664"/>
                </a:solidFill>
                <a:latin typeface="Calibri Light" panose="020F0302020204030204" pitchFamily="34" charset="0"/>
              </a:rPr>
              <a:t>Becas</a:t>
            </a:r>
            <a:r>
              <a:rPr lang="en-US" dirty="0" smtClean="0">
                <a:solidFill>
                  <a:srgbClr val="002664"/>
                </a:solidFill>
                <a:latin typeface="Calibri Light" panose="020F0302020204030204" pitchFamily="34" charset="0"/>
              </a:rPr>
              <a:t> para </a:t>
            </a:r>
            <a:r>
              <a:rPr lang="en-US" dirty="0" err="1" smtClean="0">
                <a:solidFill>
                  <a:srgbClr val="002664"/>
                </a:solidFill>
                <a:latin typeface="Calibri Light" panose="020F0302020204030204" pitchFamily="34" charset="0"/>
              </a:rPr>
              <a:t>estudiantes</a:t>
            </a:r>
            <a:r>
              <a:rPr lang="en-US" dirty="0" smtClean="0">
                <a:solidFill>
                  <a:srgbClr val="002664"/>
                </a:solidFill>
                <a:latin typeface="Calibri Light" panose="020F0302020204030204" pitchFamily="34" charset="0"/>
              </a:rPr>
              <a:t> de </a:t>
            </a:r>
            <a:r>
              <a:rPr lang="en-US" dirty="0" err="1" smtClean="0">
                <a:solidFill>
                  <a:srgbClr val="002664"/>
                </a:solidFill>
                <a:latin typeface="Calibri Light" panose="020F0302020204030204" pitchFamily="34" charset="0"/>
              </a:rPr>
              <a:t>nuevo</a:t>
            </a:r>
            <a:r>
              <a:rPr lang="en-US" dirty="0" smtClean="0">
                <a:solidFill>
                  <a:srgbClr val="002664"/>
                </a:solidFill>
                <a:latin typeface="Calibri Light" panose="020F0302020204030204" pitchFamily="34" charset="0"/>
              </a:rPr>
              <a:t> </a:t>
            </a:r>
            <a:r>
              <a:rPr lang="en-US" dirty="0" err="1" smtClean="0">
                <a:solidFill>
                  <a:srgbClr val="002664"/>
                </a:solidFill>
                <a:latin typeface="Calibri Light" panose="020F0302020204030204" pitchFamily="34" charset="0"/>
              </a:rPr>
              <a:t>ingreso</a:t>
            </a:r>
            <a:endParaRPr lang="en-US" dirty="0">
              <a:solidFill>
                <a:srgbClr val="002664"/>
              </a:solidFill>
              <a:latin typeface="Calibri Light" panose="020F0302020204030204" pitchFamily="34" charset="0"/>
            </a:endParaRPr>
          </a:p>
        </p:txBody>
      </p:sp>
      <p:sp>
        <p:nvSpPr>
          <p:cNvPr id="3" name="Content Placeholder 2"/>
          <p:cNvSpPr>
            <a:spLocks noGrp="1"/>
          </p:cNvSpPr>
          <p:nvPr>
            <p:ph idx="1"/>
          </p:nvPr>
        </p:nvSpPr>
        <p:spPr>
          <a:xfrm>
            <a:off x="609600" y="2133600"/>
            <a:ext cx="5029200" cy="3124200"/>
          </a:xfrm>
        </p:spPr>
        <p:txBody>
          <a:bodyPr>
            <a:normAutofit fontScale="85000" lnSpcReduction="20000"/>
          </a:bodyPr>
          <a:lstStyle/>
          <a:p>
            <a:pPr marL="0" indent="0">
              <a:buNone/>
            </a:pPr>
            <a:endParaRPr lang="en-US" dirty="0"/>
          </a:p>
          <a:p>
            <a:pPr marL="0" indent="0">
              <a:buNone/>
            </a:pPr>
            <a:r>
              <a:rPr lang="en-US" sz="2600" dirty="0" smtClean="0">
                <a:latin typeface="Calibri Light" panose="020F0302020204030204" pitchFamily="34" charset="0"/>
              </a:rPr>
              <a:t>La</a:t>
            </a:r>
            <a:r>
              <a:rPr lang="en-US" sz="3000" dirty="0" smtClean="0">
                <a:solidFill>
                  <a:srgbClr val="EAAB00"/>
                </a:solidFill>
                <a:latin typeface="Calibri Light" panose="020F0302020204030204" pitchFamily="34" charset="0"/>
              </a:rPr>
              <a:t> </a:t>
            </a:r>
            <a:r>
              <a:rPr lang="en-US" sz="3000" dirty="0" err="1">
                <a:solidFill>
                  <a:srgbClr val="EAAB00"/>
                </a:solidFill>
                <a:latin typeface="Calibri Light" panose="020F0302020204030204" pitchFamily="34" charset="0"/>
              </a:rPr>
              <a:t>e</a:t>
            </a:r>
            <a:r>
              <a:rPr lang="en-US" sz="3000" dirty="0" err="1" smtClean="0">
                <a:solidFill>
                  <a:srgbClr val="EAAB00"/>
                </a:solidFill>
                <a:latin typeface="Calibri Light" panose="020F0302020204030204" pitchFamily="34" charset="0"/>
              </a:rPr>
              <a:t>ligibilidad</a:t>
            </a:r>
            <a:r>
              <a:rPr lang="en-US" sz="3000" dirty="0" smtClean="0">
                <a:solidFill>
                  <a:srgbClr val="EAAB00"/>
                </a:solidFill>
                <a:latin typeface="Calibri Light" panose="020F0302020204030204" pitchFamily="34" charset="0"/>
              </a:rPr>
              <a:t> </a:t>
            </a:r>
            <a:r>
              <a:rPr lang="en-US" sz="2600" dirty="0" err="1" smtClean="0">
                <a:latin typeface="Calibri Light" panose="020F0302020204030204" pitchFamily="34" charset="0"/>
              </a:rPr>
              <a:t>es</a:t>
            </a:r>
            <a:r>
              <a:rPr lang="en-US" sz="2600" dirty="0" smtClean="0">
                <a:latin typeface="Calibri Light" panose="020F0302020204030204" pitchFamily="34" charset="0"/>
              </a:rPr>
              <a:t> </a:t>
            </a:r>
            <a:r>
              <a:rPr lang="en-US" sz="2600" dirty="0" err="1" smtClean="0">
                <a:latin typeface="Calibri Light" panose="020F0302020204030204" pitchFamily="34" charset="0"/>
              </a:rPr>
              <a:t>basada</a:t>
            </a:r>
            <a:r>
              <a:rPr lang="en-US" sz="2600" dirty="0" smtClean="0">
                <a:latin typeface="Calibri Light" panose="020F0302020204030204" pitchFamily="34" charset="0"/>
              </a:rPr>
              <a:t> </a:t>
            </a:r>
            <a:r>
              <a:rPr lang="en-US" sz="2600" dirty="0" err="1" smtClean="0">
                <a:latin typeface="Calibri Light" panose="020F0302020204030204" pitchFamily="34" charset="0"/>
              </a:rPr>
              <a:t>en</a:t>
            </a:r>
            <a:r>
              <a:rPr lang="en-US" sz="2600" dirty="0" smtClean="0">
                <a:latin typeface="Calibri Light" panose="020F0302020204030204" pitchFamily="34" charset="0"/>
              </a:rPr>
              <a:t> la </a:t>
            </a:r>
            <a:r>
              <a:rPr lang="en-US" sz="2600" dirty="0" err="1" smtClean="0">
                <a:latin typeface="Calibri Light" panose="020F0302020204030204" pitchFamily="34" charset="0"/>
              </a:rPr>
              <a:t>solicitud</a:t>
            </a:r>
            <a:r>
              <a:rPr lang="en-US" sz="2600" dirty="0" smtClean="0">
                <a:latin typeface="Calibri Light" panose="020F0302020204030204" pitchFamily="34" charset="0"/>
              </a:rPr>
              <a:t> de </a:t>
            </a:r>
            <a:r>
              <a:rPr lang="en-US" sz="2600" dirty="0" err="1" smtClean="0">
                <a:latin typeface="Calibri Light" panose="020F0302020204030204" pitchFamily="34" charset="0"/>
              </a:rPr>
              <a:t>admisión</a:t>
            </a:r>
            <a:r>
              <a:rPr lang="en-US" sz="2600" dirty="0" smtClean="0">
                <a:latin typeface="Calibri Light" panose="020F0302020204030204" pitchFamily="34" charset="0"/>
              </a:rPr>
              <a:t> a Kent State antes del 15 de </a:t>
            </a:r>
            <a:r>
              <a:rPr lang="en-US" sz="2600" dirty="0" err="1" smtClean="0">
                <a:latin typeface="Calibri Light" panose="020F0302020204030204" pitchFamily="34" charset="0"/>
              </a:rPr>
              <a:t>enero</a:t>
            </a:r>
            <a:r>
              <a:rPr lang="en-US" sz="2600" dirty="0" smtClean="0">
                <a:latin typeface="Calibri Light" panose="020F0302020204030204" pitchFamily="34" charset="0"/>
              </a:rPr>
              <a:t> del 2016</a:t>
            </a:r>
            <a:endParaRPr lang="en-US" sz="2600" dirty="0">
              <a:latin typeface="Calibri Light" panose="020F0302020204030204" pitchFamily="34" charset="0"/>
            </a:endParaRPr>
          </a:p>
          <a:p>
            <a:pPr marL="0" indent="0">
              <a:buNone/>
            </a:pPr>
            <a:endParaRPr lang="en-US" sz="2600" dirty="0">
              <a:latin typeface="Calibri Light" panose="020F0302020204030204" pitchFamily="34" charset="0"/>
            </a:endParaRPr>
          </a:p>
          <a:p>
            <a:pPr marL="0" indent="0">
              <a:buNone/>
            </a:pPr>
            <a:r>
              <a:rPr lang="en-US" sz="3000" dirty="0" err="1" smtClean="0">
                <a:solidFill>
                  <a:srgbClr val="EAAB00"/>
                </a:solidFill>
                <a:latin typeface="Calibri Light" panose="020F0302020204030204" pitchFamily="34" charset="0"/>
              </a:rPr>
              <a:t>Varia</a:t>
            </a:r>
            <a:r>
              <a:rPr lang="en-US" sz="2600" dirty="0" smtClean="0">
                <a:latin typeface="Calibri Light" panose="020F0302020204030204" pitchFamily="34" charset="0"/>
              </a:rPr>
              <a:t> </a:t>
            </a:r>
            <a:r>
              <a:rPr lang="en-US" sz="2600" dirty="0" err="1" smtClean="0">
                <a:latin typeface="Calibri Light" panose="020F0302020204030204" pitchFamily="34" charset="0"/>
              </a:rPr>
              <a:t>desde</a:t>
            </a:r>
            <a:r>
              <a:rPr lang="en-US" sz="2600" dirty="0" smtClean="0">
                <a:latin typeface="Calibri Light" panose="020F0302020204030204" pitchFamily="34" charset="0"/>
              </a:rPr>
              <a:t> </a:t>
            </a:r>
            <a:r>
              <a:rPr lang="en-US" sz="2600" dirty="0">
                <a:latin typeface="Calibri Light" panose="020F0302020204030204" pitchFamily="34" charset="0"/>
              </a:rPr>
              <a:t>$1,000 </a:t>
            </a:r>
            <a:r>
              <a:rPr lang="en-US" sz="2600" dirty="0" smtClean="0">
                <a:latin typeface="Calibri Light" panose="020F0302020204030204" pitchFamily="34" charset="0"/>
              </a:rPr>
              <a:t>a </a:t>
            </a:r>
            <a:r>
              <a:rPr lang="en-US" sz="2600" dirty="0" err="1" smtClean="0">
                <a:latin typeface="Calibri Light" panose="020F0302020204030204" pitchFamily="34" charset="0"/>
              </a:rPr>
              <a:t>cubrir</a:t>
            </a:r>
            <a:r>
              <a:rPr lang="en-US" sz="2600" dirty="0" smtClean="0">
                <a:latin typeface="Calibri Light" panose="020F0302020204030204" pitchFamily="34" charset="0"/>
              </a:rPr>
              <a:t> la </a:t>
            </a:r>
            <a:r>
              <a:rPr lang="en-US" sz="2600" dirty="0" err="1" smtClean="0">
                <a:latin typeface="Calibri Light" panose="020F0302020204030204" pitchFamily="34" charset="0"/>
              </a:rPr>
              <a:t>matrícula</a:t>
            </a:r>
            <a:r>
              <a:rPr lang="en-US" sz="2600" dirty="0" smtClean="0">
                <a:latin typeface="Calibri Light" panose="020F0302020204030204" pitchFamily="34" charset="0"/>
              </a:rPr>
              <a:t> </a:t>
            </a:r>
            <a:r>
              <a:rPr lang="en-US" sz="2600" dirty="0" err="1" smtClean="0">
                <a:latin typeface="Calibri Light" panose="020F0302020204030204" pitchFamily="34" charset="0"/>
              </a:rPr>
              <a:t>completa</a:t>
            </a:r>
            <a:endParaRPr lang="en-US" sz="2600" dirty="0">
              <a:latin typeface="Calibri Light" panose="020F0302020204030204" pitchFamily="34" charset="0"/>
            </a:endParaRPr>
          </a:p>
          <a:p>
            <a:pPr marL="0" indent="0">
              <a:buNone/>
            </a:pPr>
            <a:endParaRPr lang="en-US" sz="2800" dirty="0">
              <a:latin typeface="Calibri Light" panose="020F0302020204030204" pitchFamily="34" charset="0"/>
            </a:endParaRPr>
          </a:p>
          <a:p>
            <a:pPr marL="0" indent="0">
              <a:buNone/>
            </a:pPr>
            <a:r>
              <a:rPr lang="en-US" sz="2800" dirty="0">
                <a:latin typeface="Calibri Light" panose="020F0302020204030204" pitchFamily="34" charset="0"/>
              </a:rPr>
              <a:t>	</a:t>
            </a:r>
            <a:r>
              <a:rPr lang="en-US" sz="2800" dirty="0" smtClean="0">
                <a:solidFill>
                  <a:srgbClr val="009DD8"/>
                </a:solidFill>
                <a:latin typeface="Calibri Light" panose="020F0302020204030204" pitchFamily="34" charset="0"/>
              </a:rPr>
              <a:t> </a:t>
            </a:r>
            <a:endParaRPr lang="en-US" sz="2800" dirty="0">
              <a:solidFill>
                <a:srgbClr val="009DD8"/>
              </a:solidFill>
              <a:latin typeface="Calibri Light" panose="020F0302020204030204" pitchFamily="34" charset="0"/>
            </a:endParaRPr>
          </a:p>
          <a:p>
            <a:pPr marL="0" indent="0">
              <a:buNone/>
            </a:pPr>
            <a:endParaRPr lang="en-US" dirty="0">
              <a:solidFill>
                <a:srgbClr val="009DD8"/>
              </a:solidFill>
              <a:latin typeface="Calibri Light" panose="020F0302020204030204" pitchFamily="34" charset="0"/>
            </a:endParaRPr>
          </a:p>
          <a:p>
            <a:pPr marL="0" indent="0">
              <a:buNone/>
            </a:pPr>
            <a:endParaRPr lang="en-US" dirty="0">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5385661"/>
            <a:ext cx="503382" cy="629227"/>
          </a:xfrm>
          <a:prstGeom prst="rect">
            <a:avLst/>
          </a:prstGeom>
        </p:spPr>
      </p:pic>
      <p:sp>
        <p:nvSpPr>
          <p:cNvPr id="6" name="Rectangle 5"/>
          <p:cNvSpPr/>
          <p:nvPr/>
        </p:nvSpPr>
        <p:spPr>
          <a:xfrm>
            <a:off x="1341582" y="5438664"/>
            <a:ext cx="3435749" cy="461665"/>
          </a:xfrm>
          <a:prstGeom prst="rect">
            <a:avLst/>
          </a:prstGeom>
        </p:spPr>
        <p:txBody>
          <a:bodyPr wrap="none">
            <a:spAutoFit/>
          </a:bodyPr>
          <a:lstStyle/>
          <a:p>
            <a:r>
              <a:rPr lang="en-US" sz="2400" dirty="0">
                <a:solidFill>
                  <a:srgbClr val="009DD8"/>
                </a:solidFill>
                <a:latin typeface="Calibri Light" panose="020F0302020204030204" pitchFamily="34" charset="0"/>
              </a:rPr>
              <a:t>www.kent.edu/admissions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722" y="1828801"/>
            <a:ext cx="2598822"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83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474" y="1138136"/>
            <a:ext cx="4334135" cy="923330"/>
          </a:xfrm>
          <a:prstGeom prst="rect">
            <a:avLst/>
          </a:prstGeom>
          <a:noFill/>
        </p:spPr>
        <p:txBody>
          <a:bodyPr wrap="none" rtlCol="0">
            <a:spAutoFit/>
          </a:bodyPr>
          <a:lstStyle/>
          <a:p>
            <a:r>
              <a:rPr lang="en-US" sz="5400" dirty="0" err="1" smtClean="0">
                <a:latin typeface="Calibri Light" panose="020F0302020204030204" pitchFamily="34" charset="0"/>
              </a:rPr>
              <a:t>Tipos</a:t>
            </a:r>
            <a:r>
              <a:rPr lang="en-US" sz="5400" dirty="0" smtClean="0">
                <a:latin typeface="Calibri Light" panose="020F0302020204030204" pitchFamily="34" charset="0"/>
              </a:rPr>
              <a:t> de </a:t>
            </a:r>
            <a:r>
              <a:rPr lang="en-US" sz="5400" dirty="0" err="1" smtClean="0">
                <a:latin typeface="Calibri Light" panose="020F0302020204030204" pitchFamily="34" charset="0"/>
              </a:rPr>
              <a:t>ayuda</a:t>
            </a:r>
            <a:endParaRPr lang="en-US" sz="5400" dirty="0">
              <a:latin typeface="Calibri Light" panose="020F0302020204030204" pitchFamily="34" charset="0"/>
            </a:endParaRPr>
          </a:p>
        </p:txBody>
      </p:sp>
      <p:sp>
        <p:nvSpPr>
          <p:cNvPr id="3" name="TextBox 2"/>
          <p:cNvSpPr txBox="1"/>
          <p:nvPr/>
        </p:nvSpPr>
        <p:spPr>
          <a:xfrm>
            <a:off x="457200" y="2514600"/>
            <a:ext cx="4176409" cy="2923877"/>
          </a:xfrm>
          <a:prstGeom prst="rect">
            <a:avLst/>
          </a:prstGeom>
          <a:noFill/>
        </p:spPr>
        <p:txBody>
          <a:bodyPr wrap="square" rtlCol="0">
            <a:spAutoFit/>
          </a:bodyPr>
          <a:lstStyle/>
          <a:p>
            <a:r>
              <a:rPr lang="en-US" sz="3200" dirty="0" err="1" smtClean="0">
                <a:solidFill>
                  <a:srgbClr val="EAAB00"/>
                </a:solidFill>
                <a:latin typeface="Calibri Light" panose="020F0302020204030204" pitchFamily="34" charset="0"/>
              </a:rPr>
              <a:t>Becas</a:t>
            </a:r>
            <a:endParaRPr lang="en-US" sz="3200" dirty="0" smtClean="0">
              <a:solidFill>
                <a:srgbClr val="EAAB00"/>
              </a:solidFill>
              <a:latin typeface="Calibri Light" panose="020F0302020204030204" pitchFamily="34" charset="0"/>
            </a:endParaRPr>
          </a:p>
          <a:p>
            <a:endParaRPr lang="en-US" sz="2400" dirty="0">
              <a:latin typeface="Calibri Light" panose="020F0302020204030204" pitchFamily="34" charset="0"/>
            </a:endParaRPr>
          </a:p>
          <a:p>
            <a:r>
              <a:rPr lang="en-US" sz="3600" dirty="0" err="1" smtClean="0">
                <a:solidFill>
                  <a:srgbClr val="EAAB00"/>
                </a:solidFill>
                <a:latin typeface="Calibri Light" panose="020F0302020204030204" pitchFamily="34" charset="0"/>
              </a:rPr>
              <a:t>Préstamos</a:t>
            </a:r>
            <a:endParaRPr lang="en-US" sz="2800" dirty="0" smtClean="0">
              <a:latin typeface="Calibri Light" panose="020F0302020204030204" pitchFamily="34" charset="0"/>
            </a:endParaRPr>
          </a:p>
          <a:p>
            <a:endParaRPr lang="en-US" sz="2800" dirty="0">
              <a:solidFill>
                <a:srgbClr val="EAAB00"/>
              </a:solidFill>
              <a:latin typeface="Calibri Light" panose="020F0302020204030204" pitchFamily="34" charset="0"/>
            </a:endParaRPr>
          </a:p>
          <a:p>
            <a:r>
              <a:rPr lang="en-US" sz="3200" dirty="0" err="1" smtClean="0">
                <a:solidFill>
                  <a:srgbClr val="EAAB00"/>
                </a:solidFill>
                <a:latin typeface="Calibri Light" panose="020F0302020204030204" pitchFamily="34" charset="0"/>
              </a:rPr>
              <a:t>Programa</a:t>
            </a:r>
            <a:r>
              <a:rPr lang="en-US" sz="3200" dirty="0" smtClean="0">
                <a:solidFill>
                  <a:srgbClr val="EAAB00"/>
                </a:solidFill>
                <a:latin typeface="Calibri Light" panose="020F0302020204030204" pitchFamily="34" charset="0"/>
              </a:rPr>
              <a:t> de </a:t>
            </a:r>
            <a:r>
              <a:rPr lang="en-US" sz="3200" dirty="0" err="1" smtClean="0">
                <a:solidFill>
                  <a:srgbClr val="EAAB00"/>
                </a:solidFill>
                <a:latin typeface="Calibri Light" panose="020F0302020204030204" pitchFamily="34" charset="0"/>
              </a:rPr>
              <a:t>Estudio</a:t>
            </a:r>
            <a:r>
              <a:rPr lang="en-US" sz="3200" dirty="0" smtClean="0">
                <a:solidFill>
                  <a:srgbClr val="EAAB00"/>
                </a:solidFill>
                <a:latin typeface="Calibri Light" panose="020F0302020204030204" pitchFamily="34" charset="0"/>
              </a:rPr>
              <a:t> y </a:t>
            </a:r>
          </a:p>
          <a:p>
            <a:r>
              <a:rPr lang="en-US" sz="3200" dirty="0" err="1" smtClean="0">
                <a:solidFill>
                  <a:srgbClr val="EAAB00"/>
                </a:solidFill>
                <a:latin typeface="Calibri Light" panose="020F0302020204030204" pitchFamily="34" charset="0"/>
              </a:rPr>
              <a:t>Trabajo</a:t>
            </a:r>
            <a:endParaRPr lang="en-US" sz="2400" dirty="0">
              <a:solidFill>
                <a:srgbClr val="EAAB00"/>
              </a:solidFill>
              <a:latin typeface="Calibri Light" panose="020F03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3609" y="1194880"/>
            <a:ext cx="3886200" cy="50442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2371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219200"/>
            <a:ext cx="7543800" cy="1143000"/>
          </a:xfrm>
        </p:spPr>
        <p:txBody>
          <a:bodyPr>
            <a:noAutofit/>
          </a:bodyPr>
          <a:lstStyle/>
          <a:p>
            <a:r>
              <a:rPr lang="en-US" sz="6600" dirty="0" err="1" smtClean="0">
                <a:solidFill>
                  <a:srgbClr val="EAAB00"/>
                </a:solidFill>
              </a:rPr>
              <a:t>Becas</a:t>
            </a:r>
            <a:r>
              <a:rPr lang="en-US" sz="6600" dirty="0" smtClean="0">
                <a:solidFill>
                  <a:srgbClr val="EAAB00"/>
                </a:solidFill>
              </a:rPr>
              <a:t> </a:t>
            </a:r>
            <a:r>
              <a:rPr lang="en-US" sz="6600" dirty="0" err="1">
                <a:solidFill>
                  <a:srgbClr val="EAAB00"/>
                </a:solidFill>
              </a:rPr>
              <a:t>f</a:t>
            </a:r>
            <a:r>
              <a:rPr lang="en-US" sz="6600" dirty="0" err="1" smtClean="0">
                <a:solidFill>
                  <a:srgbClr val="EAAB00"/>
                </a:solidFill>
              </a:rPr>
              <a:t>ederales</a:t>
            </a:r>
            <a:endParaRPr lang="en-US" sz="6600" dirty="0">
              <a:solidFill>
                <a:srgbClr val="EAAB00"/>
              </a:solidFill>
            </a:endParaRPr>
          </a:p>
        </p:txBody>
      </p:sp>
      <p:sp>
        <p:nvSpPr>
          <p:cNvPr id="3" name="Rounded Rectangle 2"/>
          <p:cNvSpPr/>
          <p:nvPr/>
        </p:nvSpPr>
        <p:spPr>
          <a:xfrm>
            <a:off x="990600" y="2667000"/>
            <a:ext cx="7162800" cy="838200"/>
          </a:xfrm>
          <a:prstGeom prst="roundRect">
            <a:avLst/>
          </a:prstGeom>
          <a:solidFill>
            <a:srgbClr val="E1DED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rgbClr val="002664"/>
                </a:solidFill>
              </a:rPr>
              <a:t>Beca</a:t>
            </a:r>
            <a:r>
              <a:rPr lang="en-US" sz="3200" dirty="0" smtClean="0">
                <a:solidFill>
                  <a:srgbClr val="002664"/>
                </a:solidFill>
              </a:rPr>
              <a:t> Federal Pell</a:t>
            </a:r>
            <a:endParaRPr lang="en-US" sz="3200" dirty="0">
              <a:solidFill>
                <a:srgbClr val="002664"/>
              </a:solidFill>
            </a:endParaRPr>
          </a:p>
        </p:txBody>
      </p:sp>
      <p:sp>
        <p:nvSpPr>
          <p:cNvPr id="4" name="TextBox 3"/>
          <p:cNvSpPr txBox="1"/>
          <p:nvPr/>
        </p:nvSpPr>
        <p:spPr>
          <a:xfrm>
            <a:off x="6191351" y="2808717"/>
            <a:ext cx="2286001" cy="523220"/>
          </a:xfrm>
          <a:prstGeom prst="rect">
            <a:avLst/>
          </a:prstGeom>
          <a:noFill/>
        </p:spPr>
        <p:txBody>
          <a:bodyPr wrap="square" rtlCol="0">
            <a:spAutoFit/>
          </a:bodyPr>
          <a:lstStyle/>
          <a:p>
            <a:r>
              <a:rPr lang="en-US" dirty="0" err="1" smtClean="0"/>
              <a:t>máximo</a:t>
            </a:r>
            <a:r>
              <a:rPr lang="en-US" dirty="0" smtClean="0"/>
              <a:t> </a:t>
            </a:r>
            <a:r>
              <a:rPr lang="en-US" sz="2800" dirty="0" smtClean="0">
                <a:solidFill>
                  <a:srgbClr val="EAAB00"/>
                </a:solidFill>
              </a:rPr>
              <a:t>$5,815</a:t>
            </a:r>
            <a:endParaRPr lang="en-US" dirty="0">
              <a:solidFill>
                <a:srgbClr val="EAAB00"/>
              </a:solidFill>
            </a:endParaRPr>
          </a:p>
        </p:txBody>
      </p:sp>
      <p:sp>
        <p:nvSpPr>
          <p:cNvPr id="5" name="TextBox 4"/>
          <p:cNvSpPr txBox="1"/>
          <p:nvPr/>
        </p:nvSpPr>
        <p:spPr>
          <a:xfrm>
            <a:off x="1063084" y="3228201"/>
            <a:ext cx="1772088" cy="276999"/>
          </a:xfrm>
          <a:prstGeom prst="rect">
            <a:avLst/>
          </a:prstGeom>
          <a:noFill/>
        </p:spPr>
        <p:txBody>
          <a:bodyPr wrap="none" rtlCol="0">
            <a:spAutoFit/>
          </a:bodyPr>
          <a:lstStyle/>
          <a:p>
            <a:r>
              <a:rPr lang="en-US" sz="1200" dirty="0" err="1"/>
              <a:t>c</a:t>
            </a:r>
            <a:r>
              <a:rPr lang="en-US" sz="1200" dirty="0" err="1" smtClean="0"/>
              <a:t>antidad</a:t>
            </a:r>
            <a:r>
              <a:rPr lang="en-US" sz="1200" dirty="0" smtClean="0"/>
              <a:t> para 2016-2017 </a:t>
            </a:r>
            <a:endParaRPr lang="en-US" sz="1200" dirty="0"/>
          </a:p>
        </p:txBody>
      </p:sp>
      <p:sp>
        <p:nvSpPr>
          <p:cNvPr id="6" name="Rounded Rectangle 5"/>
          <p:cNvSpPr/>
          <p:nvPr/>
        </p:nvSpPr>
        <p:spPr>
          <a:xfrm>
            <a:off x="990600" y="3657600"/>
            <a:ext cx="7162800" cy="838200"/>
          </a:xfrm>
          <a:prstGeom prst="roundRect">
            <a:avLst/>
          </a:prstGeom>
          <a:solidFill>
            <a:srgbClr val="E1DED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rgbClr val="002664"/>
                </a:solidFill>
              </a:rPr>
              <a:t>Beca</a:t>
            </a:r>
            <a:r>
              <a:rPr lang="en-US" sz="3200" dirty="0" smtClean="0">
                <a:solidFill>
                  <a:srgbClr val="002664"/>
                </a:solidFill>
              </a:rPr>
              <a:t> TEACH</a:t>
            </a:r>
            <a:endParaRPr lang="en-US" sz="2600" dirty="0">
              <a:solidFill>
                <a:srgbClr val="002664"/>
              </a:solidFill>
            </a:endParaRPr>
          </a:p>
        </p:txBody>
      </p:sp>
      <p:sp>
        <p:nvSpPr>
          <p:cNvPr id="7" name="TextBox 6"/>
          <p:cNvSpPr txBox="1"/>
          <p:nvPr/>
        </p:nvSpPr>
        <p:spPr>
          <a:xfrm>
            <a:off x="1009116" y="4218801"/>
            <a:ext cx="4430059" cy="276999"/>
          </a:xfrm>
          <a:prstGeom prst="rect">
            <a:avLst/>
          </a:prstGeom>
          <a:noFill/>
        </p:spPr>
        <p:txBody>
          <a:bodyPr wrap="none" rtlCol="0">
            <a:spAutoFit/>
          </a:bodyPr>
          <a:lstStyle/>
          <a:p>
            <a:r>
              <a:rPr lang="en-US" sz="1200" dirty="0" smtClean="0"/>
              <a:t>Teacher Education Assistance for College and Higher Education Grant</a:t>
            </a:r>
            <a:endParaRPr lang="en-US" sz="1200" dirty="0"/>
          </a:p>
        </p:txBody>
      </p:sp>
      <p:sp>
        <p:nvSpPr>
          <p:cNvPr id="8" name="TextBox 7"/>
          <p:cNvSpPr txBox="1"/>
          <p:nvPr/>
        </p:nvSpPr>
        <p:spPr>
          <a:xfrm>
            <a:off x="6202846" y="3834080"/>
            <a:ext cx="1979388" cy="523220"/>
          </a:xfrm>
          <a:prstGeom prst="rect">
            <a:avLst/>
          </a:prstGeom>
          <a:noFill/>
        </p:spPr>
        <p:txBody>
          <a:bodyPr wrap="none" rtlCol="0">
            <a:spAutoFit/>
          </a:bodyPr>
          <a:lstStyle/>
          <a:p>
            <a:r>
              <a:rPr lang="en-US" dirty="0" err="1" smtClean="0"/>
              <a:t>máximo</a:t>
            </a:r>
            <a:r>
              <a:rPr lang="en-US" dirty="0" smtClean="0"/>
              <a:t> </a:t>
            </a:r>
            <a:r>
              <a:rPr lang="en-US" sz="2800" dirty="0" smtClean="0">
                <a:solidFill>
                  <a:srgbClr val="EAAB00"/>
                </a:solidFill>
              </a:rPr>
              <a:t>$3,728</a:t>
            </a:r>
            <a:endParaRPr lang="en-US" sz="2000" dirty="0">
              <a:solidFill>
                <a:srgbClr val="EAAB00"/>
              </a:solidFill>
            </a:endParaRPr>
          </a:p>
        </p:txBody>
      </p:sp>
      <p:sp>
        <p:nvSpPr>
          <p:cNvPr id="9" name="Rounded Rectangle 8"/>
          <p:cNvSpPr/>
          <p:nvPr/>
        </p:nvSpPr>
        <p:spPr>
          <a:xfrm>
            <a:off x="990600" y="4634069"/>
            <a:ext cx="7162800" cy="1066800"/>
          </a:xfrm>
          <a:prstGeom prst="roundRect">
            <a:avLst/>
          </a:prstGeom>
          <a:solidFill>
            <a:srgbClr val="E1DED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b="1" dirty="0">
              <a:solidFill>
                <a:srgbClr val="002664"/>
              </a:solidFill>
            </a:endParaRPr>
          </a:p>
        </p:txBody>
      </p:sp>
      <p:sp>
        <p:nvSpPr>
          <p:cNvPr id="10" name="TextBox 9"/>
          <p:cNvSpPr txBox="1"/>
          <p:nvPr/>
        </p:nvSpPr>
        <p:spPr>
          <a:xfrm>
            <a:off x="1009116" y="5237678"/>
            <a:ext cx="2514600" cy="461665"/>
          </a:xfrm>
          <a:prstGeom prst="rect">
            <a:avLst/>
          </a:prstGeom>
          <a:noFill/>
        </p:spPr>
        <p:txBody>
          <a:bodyPr wrap="square" rtlCol="0">
            <a:spAutoFit/>
          </a:bodyPr>
          <a:lstStyle/>
          <a:p>
            <a:r>
              <a:rPr lang="en-US" sz="1200" dirty="0" err="1" smtClean="0"/>
              <a:t>Beca</a:t>
            </a:r>
            <a:r>
              <a:rPr lang="en-US" sz="1200" dirty="0" smtClean="0"/>
              <a:t> Federal </a:t>
            </a:r>
            <a:r>
              <a:rPr lang="en-US" sz="1200" dirty="0" err="1" smtClean="0"/>
              <a:t>Complementaria</a:t>
            </a:r>
            <a:r>
              <a:rPr lang="en-US" sz="1200" dirty="0" smtClean="0"/>
              <a:t> para la </a:t>
            </a:r>
            <a:r>
              <a:rPr lang="en-US" sz="1200" dirty="0" err="1" smtClean="0"/>
              <a:t>Oportunidad</a:t>
            </a:r>
            <a:r>
              <a:rPr lang="en-US" sz="1200" dirty="0" smtClean="0"/>
              <a:t> </a:t>
            </a:r>
            <a:r>
              <a:rPr lang="en-US" sz="1200" dirty="0" err="1" smtClean="0"/>
              <a:t>Educativa</a:t>
            </a:r>
            <a:endParaRPr lang="en-US" sz="1200" dirty="0"/>
          </a:p>
        </p:txBody>
      </p:sp>
      <p:sp>
        <p:nvSpPr>
          <p:cNvPr id="11" name="TextBox 10"/>
          <p:cNvSpPr txBox="1"/>
          <p:nvPr/>
        </p:nvSpPr>
        <p:spPr>
          <a:xfrm>
            <a:off x="5195904" y="5124525"/>
            <a:ext cx="2986330" cy="523220"/>
          </a:xfrm>
          <a:prstGeom prst="rect">
            <a:avLst/>
          </a:prstGeom>
          <a:noFill/>
        </p:spPr>
        <p:txBody>
          <a:bodyPr wrap="none" rtlCol="0">
            <a:spAutoFit/>
          </a:bodyPr>
          <a:lstStyle/>
          <a:p>
            <a:r>
              <a:rPr lang="en-US" sz="1600" dirty="0" smtClean="0"/>
              <a:t>No </a:t>
            </a:r>
            <a:r>
              <a:rPr lang="en-US" sz="1600" dirty="0" err="1" smtClean="0"/>
              <a:t>Residente</a:t>
            </a:r>
            <a:r>
              <a:rPr lang="en-US" sz="1600" dirty="0" smtClean="0"/>
              <a:t> máximo</a:t>
            </a:r>
            <a:r>
              <a:rPr lang="en-US" sz="2800" dirty="0" smtClean="0">
                <a:solidFill>
                  <a:srgbClr val="EAAB00"/>
                </a:solidFill>
              </a:rPr>
              <a:t>$2,000</a:t>
            </a:r>
            <a:endParaRPr lang="en-US" dirty="0">
              <a:solidFill>
                <a:srgbClr val="EAAB00"/>
              </a:solidFill>
            </a:endParaRPr>
          </a:p>
        </p:txBody>
      </p:sp>
      <p:sp>
        <p:nvSpPr>
          <p:cNvPr id="12" name="TextBox 11"/>
          <p:cNvSpPr txBox="1"/>
          <p:nvPr/>
        </p:nvSpPr>
        <p:spPr>
          <a:xfrm>
            <a:off x="5492459" y="4714458"/>
            <a:ext cx="2689775" cy="523220"/>
          </a:xfrm>
          <a:prstGeom prst="rect">
            <a:avLst/>
          </a:prstGeom>
          <a:noFill/>
        </p:spPr>
        <p:txBody>
          <a:bodyPr wrap="none" rtlCol="0">
            <a:spAutoFit/>
          </a:bodyPr>
          <a:lstStyle/>
          <a:p>
            <a:r>
              <a:rPr lang="en-US" sz="1600" dirty="0" err="1" smtClean="0"/>
              <a:t>Residente</a:t>
            </a:r>
            <a:r>
              <a:rPr lang="en-US" sz="1600" dirty="0" smtClean="0"/>
              <a:t> máximo</a:t>
            </a:r>
            <a:r>
              <a:rPr lang="en-US" sz="2800" dirty="0" smtClean="0">
                <a:solidFill>
                  <a:srgbClr val="EAAB00"/>
                </a:solidFill>
              </a:rPr>
              <a:t>$1,200</a:t>
            </a:r>
            <a:endParaRPr lang="en-US" dirty="0">
              <a:solidFill>
                <a:srgbClr val="EAAB00"/>
              </a:solidFill>
            </a:endParaRPr>
          </a:p>
        </p:txBody>
      </p:sp>
      <p:sp>
        <p:nvSpPr>
          <p:cNvPr id="13" name="TextBox 12"/>
          <p:cNvSpPr txBox="1"/>
          <p:nvPr/>
        </p:nvSpPr>
        <p:spPr>
          <a:xfrm>
            <a:off x="1063084" y="4765357"/>
            <a:ext cx="1275477" cy="584775"/>
          </a:xfrm>
          <a:prstGeom prst="rect">
            <a:avLst/>
          </a:prstGeom>
          <a:noFill/>
        </p:spPr>
        <p:txBody>
          <a:bodyPr wrap="none" rtlCol="0">
            <a:spAutoFit/>
          </a:bodyPr>
          <a:lstStyle/>
          <a:p>
            <a:r>
              <a:rPr lang="en-US" sz="3200" dirty="0" smtClean="0">
                <a:solidFill>
                  <a:srgbClr val="002664"/>
                </a:solidFill>
              </a:rPr>
              <a:t>FSEOG</a:t>
            </a:r>
            <a:endParaRPr lang="en-US" sz="3200" dirty="0">
              <a:solidFill>
                <a:srgbClr val="002664"/>
              </a:solidFill>
            </a:endParaRPr>
          </a:p>
        </p:txBody>
      </p:sp>
      <p:sp>
        <p:nvSpPr>
          <p:cNvPr id="14" name="TextBox 13"/>
          <p:cNvSpPr txBox="1"/>
          <p:nvPr/>
        </p:nvSpPr>
        <p:spPr>
          <a:xfrm>
            <a:off x="304800" y="6227155"/>
            <a:ext cx="3216778" cy="338554"/>
          </a:xfrm>
          <a:prstGeom prst="rect">
            <a:avLst/>
          </a:prstGeom>
          <a:noFill/>
        </p:spPr>
        <p:txBody>
          <a:bodyPr wrap="none" rtlCol="0">
            <a:spAutoFit/>
          </a:bodyPr>
          <a:lstStyle/>
          <a:p>
            <a:r>
              <a:rPr lang="en-US" sz="1600" dirty="0" err="1" smtClean="0"/>
              <a:t>Basado</a:t>
            </a:r>
            <a:r>
              <a:rPr lang="en-US" sz="1600" dirty="0" smtClean="0"/>
              <a:t> </a:t>
            </a:r>
            <a:r>
              <a:rPr lang="en-US" sz="1600" dirty="0" err="1" smtClean="0"/>
              <a:t>en</a:t>
            </a:r>
            <a:r>
              <a:rPr lang="en-US" sz="1600" dirty="0" smtClean="0"/>
              <a:t> </a:t>
            </a:r>
            <a:r>
              <a:rPr lang="en-US" sz="1600" dirty="0" err="1" smtClean="0"/>
              <a:t>cantidades</a:t>
            </a:r>
            <a:r>
              <a:rPr lang="en-US" sz="1600" dirty="0" smtClean="0"/>
              <a:t> del 2015-2016</a:t>
            </a:r>
            <a:endParaRPr lang="en-US" sz="1600" dirty="0"/>
          </a:p>
        </p:txBody>
      </p:sp>
    </p:spTree>
    <p:extLst>
      <p:ext uri="{BB962C8B-B14F-4D97-AF65-F5344CB8AC3E}">
        <p14:creationId xmlns:p14="http://schemas.microsoft.com/office/powerpoint/2010/main" val="318954025"/>
      </p:ext>
    </p:extLst>
  </p:cSld>
  <p:clrMapOvr>
    <a:masterClrMapping/>
  </p:clrMapOvr>
  <p:transition spd="slow">
    <p:push/>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7870" y="2667000"/>
            <a:ext cx="5935599" cy="1323439"/>
          </a:xfrm>
          <a:prstGeom prst="rect">
            <a:avLst/>
          </a:prstGeom>
          <a:noFill/>
        </p:spPr>
        <p:txBody>
          <a:bodyPr wrap="none" rtlCol="0">
            <a:spAutoFit/>
          </a:bodyPr>
          <a:lstStyle/>
          <a:p>
            <a:r>
              <a:rPr lang="en-US" sz="2800" dirty="0" smtClean="0"/>
              <a:t>Ohio College Opportunity Grant </a:t>
            </a:r>
            <a:r>
              <a:rPr lang="en-US" sz="2800" dirty="0" smtClean="0">
                <a:solidFill>
                  <a:srgbClr val="002664"/>
                </a:solidFill>
              </a:rPr>
              <a:t>(OCOG)</a:t>
            </a:r>
          </a:p>
          <a:p>
            <a:r>
              <a:rPr lang="en-US" sz="2800" dirty="0">
                <a:solidFill>
                  <a:srgbClr val="002664"/>
                </a:solidFill>
              </a:rPr>
              <a:t>	</a:t>
            </a:r>
            <a:r>
              <a:rPr lang="en-US" sz="2800" dirty="0" err="1" smtClean="0">
                <a:solidFill>
                  <a:srgbClr val="002664"/>
                </a:solidFill>
              </a:rPr>
              <a:t>máximo</a:t>
            </a:r>
            <a:r>
              <a:rPr lang="en-US" sz="2800" dirty="0" smtClean="0">
                <a:solidFill>
                  <a:srgbClr val="002664"/>
                </a:solidFill>
              </a:rPr>
              <a:t> $1,296</a:t>
            </a:r>
          </a:p>
          <a:p>
            <a:r>
              <a:rPr lang="en-US" sz="2400" dirty="0">
                <a:solidFill>
                  <a:srgbClr val="002664"/>
                </a:solidFill>
              </a:rPr>
              <a:t>	</a:t>
            </a:r>
            <a:r>
              <a:rPr lang="en-US" sz="2400" dirty="0" smtClean="0">
                <a:solidFill>
                  <a:srgbClr val="002664"/>
                </a:solidFill>
              </a:rPr>
              <a:t>	</a:t>
            </a:r>
            <a:r>
              <a:rPr lang="en-US" sz="2400" dirty="0" smtClean="0">
                <a:solidFill>
                  <a:srgbClr val="009DD8"/>
                </a:solidFill>
              </a:rPr>
              <a:t>www.ohiohighered.org</a:t>
            </a:r>
            <a:endParaRPr lang="en-US" sz="2400" dirty="0">
              <a:solidFill>
                <a:srgbClr val="009DD8"/>
              </a:solidFill>
            </a:endParaRPr>
          </a:p>
        </p:txBody>
      </p:sp>
      <p:sp>
        <p:nvSpPr>
          <p:cNvPr id="4" name="TextBox 3"/>
          <p:cNvSpPr txBox="1"/>
          <p:nvPr/>
        </p:nvSpPr>
        <p:spPr>
          <a:xfrm>
            <a:off x="2297870" y="4419600"/>
            <a:ext cx="6324600" cy="1754326"/>
          </a:xfrm>
          <a:prstGeom prst="rect">
            <a:avLst/>
          </a:prstGeom>
          <a:noFill/>
        </p:spPr>
        <p:txBody>
          <a:bodyPr wrap="square" rtlCol="0">
            <a:spAutoFit/>
          </a:bodyPr>
          <a:lstStyle/>
          <a:p>
            <a:r>
              <a:rPr lang="en-US" sz="2800" dirty="0" smtClean="0"/>
              <a:t>Pennsylvania Higher Education</a:t>
            </a:r>
          </a:p>
          <a:p>
            <a:r>
              <a:rPr lang="en-US" sz="2800" dirty="0"/>
              <a:t>	</a:t>
            </a:r>
            <a:r>
              <a:rPr lang="en-US" sz="2800" dirty="0" smtClean="0"/>
              <a:t>	     Assistance Agency </a:t>
            </a:r>
            <a:r>
              <a:rPr lang="en-US" sz="2800" dirty="0" smtClean="0">
                <a:solidFill>
                  <a:srgbClr val="002664"/>
                </a:solidFill>
              </a:rPr>
              <a:t>(PHEAA)</a:t>
            </a:r>
          </a:p>
          <a:p>
            <a:r>
              <a:rPr lang="en-US" sz="2800" dirty="0"/>
              <a:t>	</a:t>
            </a:r>
            <a:r>
              <a:rPr lang="en-US" sz="2800" dirty="0" err="1" smtClean="0">
                <a:solidFill>
                  <a:srgbClr val="002664"/>
                </a:solidFill>
              </a:rPr>
              <a:t>máximo</a:t>
            </a:r>
            <a:r>
              <a:rPr lang="en-US" sz="2800" dirty="0" smtClean="0">
                <a:solidFill>
                  <a:srgbClr val="002664"/>
                </a:solidFill>
              </a:rPr>
              <a:t> $554</a:t>
            </a:r>
          </a:p>
          <a:p>
            <a:r>
              <a:rPr lang="en-US" sz="2400" dirty="0"/>
              <a:t>	</a:t>
            </a:r>
            <a:r>
              <a:rPr lang="en-US" sz="2400" dirty="0" smtClean="0"/>
              <a:t>	</a:t>
            </a:r>
            <a:r>
              <a:rPr lang="en-US" sz="2400" dirty="0" smtClean="0">
                <a:solidFill>
                  <a:srgbClr val="009DD8"/>
                </a:solidFill>
              </a:rPr>
              <a:t>www.pheaa.org</a:t>
            </a:r>
            <a:endParaRPr lang="en-US" sz="2400" dirty="0">
              <a:solidFill>
                <a:srgbClr val="009DD8"/>
              </a:solidFill>
            </a:endParaRPr>
          </a:p>
        </p:txBody>
      </p:sp>
      <p:pic>
        <p:nvPicPr>
          <p:cNvPr id="2050" name="Picture 2" descr="D:\2016 PHOTOS\OHIOnob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2436898"/>
            <a:ext cx="1276154" cy="1481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00100" y="1219200"/>
            <a:ext cx="7543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err="1" smtClean="0">
                <a:solidFill>
                  <a:srgbClr val="EAAB00"/>
                </a:solidFill>
              </a:rPr>
              <a:t>Becas</a:t>
            </a:r>
            <a:r>
              <a:rPr lang="en-US" sz="6600" dirty="0" smtClean="0">
                <a:solidFill>
                  <a:srgbClr val="EAAB00"/>
                </a:solidFill>
              </a:rPr>
              <a:t> - </a:t>
            </a:r>
            <a:r>
              <a:rPr lang="en-US" sz="6600" dirty="0" err="1" smtClean="0">
                <a:solidFill>
                  <a:srgbClr val="EAAB00"/>
                </a:solidFill>
              </a:rPr>
              <a:t>estado</a:t>
            </a:r>
            <a:endParaRPr lang="en-US" sz="6600" dirty="0">
              <a:solidFill>
                <a:srgbClr val="EAAB00"/>
              </a:solidFill>
            </a:endParaRPr>
          </a:p>
        </p:txBody>
      </p:sp>
      <p:sp>
        <p:nvSpPr>
          <p:cNvPr id="7" name="TextBox 6"/>
          <p:cNvSpPr txBox="1"/>
          <p:nvPr/>
        </p:nvSpPr>
        <p:spPr>
          <a:xfrm>
            <a:off x="304800" y="6227155"/>
            <a:ext cx="3216778" cy="338554"/>
          </a:xfrm>
          <a:prstGeom prst="rect">
            <a:avLst/>
          </a:prstGeom>
          <a:noFill/>
        </p:spPr>
        <p:txBody>
          <a:bodyPr wrap="none" rtlCol="0">
            <a:spAutoFit/>
          </a:bodyPr>
          <a:lstStyle/>
          <a:p>
            <a:r>
              <a:rPr lang="en-US" sz="1600" dirty="0" err="1" smtClean="0"/>
              <a:t>Basado</a:t>
            </a:r>
            <a:r>
              <a:rPr lang="en-US" sz="1600" dirty="0" smtClean="0"/>
              <a:t> </a:t>
            </a:r>
            <a:r>
              <a:rPr lang="en-US" sz="1600" dirty="0" err="1" smtClean="0"/>
              <a:t>en</a:t>
            </a:r>
            <a:r>
              <a:rPr lang="en-US" sz="1600" dirty="0" smtClean="0"/>
              <a:t> </a:t>
            </a:r>
            <a:r>
              <a:rPr lang="en-US" sz="1600" dirty="0" err="1" smtClean="0"/>
              <a:t>cantidades</a:t>
            </a:r>
            <a:r>
              <a:rPr lang="en-US" sz="1600" dirty="0" smtClean="0"/>
              <a:t> del 2015-2016</a:t>
            </a:r>
            <a:endParaRPr lang="en-US" sz="1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16" y="4191000"/>
            <a:ext cx="2000584" cy="1333723"/>
          </a:xfrm>
          <a:prstGeom prst="rect">
            <a:avLst/>
          </a:prstGeom>
        </p:spPr>
      </p:pic>
    </p:spTree>
    <p:extLst>
      <p:ext uri="{BB962C8B-B14F-4D97-AF65-F5344CB8AC3E}">
        <p14:creationId xmlns:p14="http://schemas.microsoft.com/office/powerpoint/2010/main" val="113387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5235" y="2370306"/>
            <a:ext cx="7273530" cy="1477328"/>
          </a:xfrm>
          <a:prstGeom prst="rect">
            <a:avLst/>
          </a:prstGeom>
          <a:noFill/>
        </p:spPr>
        <p:txBody>
          <a:bodyPr wrap="none" rtlCol="0">
            <a:spAutoFit/>
          </a:bodyPr>
          <a:lstStyle/>
          <a:p>
            <a:pPr>
              <a:lnSpc>
                <a:spcPct val="150000"/>
              </a:lnSpc>
            </a:pPr>
            <a:r>
              <a:rPr lang="en-US" sz="3600" dirty="0" err="1" smtClean="0"/>
              <a:t>Programa</a:t>
            </a:r>
            <a:r>
              <a:rPr lang="en-US" sz="3600" dirty="0" smtClean="0"/>
              <a:t> Federal de </a:t>
            </a:r>
            <a:r>
              <a:rPr lang="en-US" sz="3600" dirty="0" err="1" smtClean="0">
                <a:solidFill>
                  <a:srgbClr val="EAAB00"/>
                </a:solidFill>
              </a:rPr>
              <a:t>Estudio</a:t>
            </a:r>
            <a:r>
              <a:rPr lang="en-US" sz="3600" dirty="0" smtClean="0">
                <a:solidFill>
                  <a:srgbClr val="EAAB00"/>
                </a:solidFill>
              </a:rPr>
              <a:t> y </a:t>
            </a:r>
            <a:r>
              <a:rPr lang="en-US" sz="3600" dirty="0" err="1" smtClean="0">
                <a:solidFill>
                  <a:srgbClr val="EAAB00"/>
                </a:solidFill>
              </a:rPr>
              <a:t>Trabajo</a:t>
            </a:r>
            <a:endParaRPr lang="en-US" sz="3600" dirty="0" smtClean="0">
              <a:solidFill>
                <a:srgbClr val="EAAB00"/>
              </a:solidFill>
            </a:endParaRPr>
          </a:p>
          <a:p>
            <a:r>
              <a:rPr lang="en-US" sz="3600" dirty="0" err="1" smtClean="0">
                <a:solidFill>
                  <a:srgbClr val="EAAB00"/>
                </a:solidFill>
              </a:rPr>
              <a:t>Empleo</a:t>
            </a:r>
            <a:r>
              <a:rPr lang="en-US" sz="3600" dirty="0" smtClean="0">
                <a:solidFill>
                  <a:srgbClr val="EAAB00"/>
                </a:solidFill>
              </a:rPr>
              <a:t> </a:t>
            </a:r>
            <a:r>
              <a:rPr lang="en-US" sz="3600" dirty="0" err="1" smtClean="0"/>
              <a:t>financiado</a:t>
            </a:r>
            <a:r>
              <a:rPr lang="en-US" sz="3600" dirty="0" smtClean="0"/>
              <a:t> </a:t>
            </a:r>
            <a:r>
              <a:rPr lang="en-US" sz="3600" dirty="0" err="1" smtClean="0"/>
              <a:t>por</a:t>
            </a:r>
            <a:r>
              <a:rPr lang="en-US" sz="3600" dirty="0" smtClean="0"/>
              <a:t> la </a:t>
            </a:r>
            <a:r>
              <a:rPr lang="en-US" sz="3600" dirty="0" err="1" smtClean="0"/>
              <a:t>universidad</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17365" y="4808559"/>
            <a:ext cx="548693" cy="685866"/>
          </a:xfrm>
          <a:prstGeom prst="rect">
            <a:avLst/>
          </a:prstGeom>
        </p:spPr>
      </p:pic>
      <p:sp>
        <p:nvSpPr>
          <p:cNvPr id="5" name="TextBox 4"/>
          <p:cNvSpPr txBox="1"/>
          <p:nvPr/>
        </p:nvSpPr>
        <p:spPr>
          <a:xfrm>
            <a:off x="3962400" y="5639282"/>
            <a:ext cx="4848636" cy="830997"/>
          </a:xfrm>
          <a:prstGeom prst="rect">
            <a:avLst/>
          </a:prstGeom>
          <a:noFill/>
        </p:spPr>
        <p:txBody>
          <a:bodyPr wrap="none" rtlCol="0">
            <a:spAutoFit/>
          </a:bodyPr>
          <a:lstStyle/>
          <a:p>
            <a:pPr algn="ctr"/>
            <a:r>
              <a:rPr lang="en-US" sz="2400" dirty="0" err="1" smtClean="0"/>
              <a:t>Contacte</a:t>
            </a:r>
            <a:r>
              <a:rPr lang="en-US" sz="2400" dirty="0" smtClean="0"/>
              <a:t> la </a:t>
            </a:r>
            <a:r>
              <a:rPr lang="en-US" sz="2400" dirty="0" err="1" smtClean="0"/>
              <a:t>Oficina</a:t>
            </a:r>
            <a:r>
              <a:rPr lang="en-US" sz="2400" dirty="0" smtClean="0"/>
              <a:t> de Career Services</a:t>
            </a:r>
          </a:p>
          <a:p>
            <a:pPr algn="ctr"/>
            <a:r>
              <a:rPr lang="en-US" sz="2400" dirty="0" smtClean="0">
                <a:solidFill>
                  <a:srgbClr val="009DD8"/>
                </a:solidFill>
              </a:rPr>
              <a:t>www.kent.edu/career</a:t>
            </a:r>
            <a:endParaRPr lang="en-US" sz="2400" dirty="0">
              <a:solidFill>
                <a:srgbClr val="009DD8"/>
              </a:solidFill>
            </a:endParaRPr>
          </a:p>
        </p:txBody>
      </p:sp>
      <p:pic>
        <p:nvPicPr>
          <p:cNvPr id="3074" name="Picture 2" descr="D:\2016 PHOTOS\CareerServic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962882"/>
            <a:ext cx="4182756" cy="1676400"/>
          </a:xfrm>
          <a:prstGeom prst="rect">
            <a:avLst/>
          </a:prstGeom>
          <a:solidFill>
            <a:srgbClr val="FFFFFF">
              <a:shade val="85000"/>
            </a:srgbClr>
          </a:solidFill>
          <a:ln w="88900" cap="sq">
            <a:solidFill>
              <a:srgbClr val="FFFFFF"/>
            </a:solidFill>
            <a:miter lim="800000"/>
          </a:ln>
          <a:effectLst>
            <a:outerShdw blurRad="50800" dist="38100" dir="18900000" algn="b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
        <p:nvSpPr>
          <p:cNvPr id="7" name="Title 1"/>
          <p:cNvSpPr txBox="1">
            <a:spLocks/>
          </p:cNvSpPr>
          <p:nvPr/>
        </p:nvSpPr>
        <p:spPr>
          <a:xfrm>
            <a:off x="800100" y="914400"/>
            <a:ext cx="7543800" cy="16002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dirty="0" err="1" smtClean="0">
                <a:solidFill>
                  <a:srgbClr val="EAAB00"/>
                </a:solidFill>
              </a:rPr>
              <a:t>Otras</a:t>
            </a:r>
            <a:r>
              <a:rPr lang="en-US" sz="4900" dirty="0" smtClean="0">
                <a:solidFill>
                  <a:srgbClr val="EAAB00"/>
                </a:solidFill>
              </a:rPr>
              <a:t> </a:t>
            </a:r>
            <a:r>
              <a:rPr lang="en-US" sz="4900" dirty="0" err="1">
                <a:solidFill>
                  <a:srgbClr val="EAAB00"/>
                </a:solidFill>
              </a:rPr>
              <a:t>o</a:t>
            </a:r>
            <a:r>
              <a:rPr lang="en-US" sz="4900" dirty="0" err="1" smtClean="0">
                <a:solidFill>
                  <a:srgbClr val="EAAB00"/>
                </a:solidFill>
              </a:rPr>
              <a:t>portunidades</a:t>
            </a:r>
            <a:r>
              <a:rPr lang="en-US" sz="4900" dirty="0" smtClean="0">
                <a:solidFill>
                  <a:srgbClr val="EAAB00"/>
                </a:solidFill>
              </a:rPr>
              <a:t> para </a:t>
            </a:r>
            <a:r>
              <a:rPr lang="en-US" sz="4900" dirty="0" err="1">
                <a:solidFill>
                  <a:srgbClr val="EAAB00"/>
                </a:solidFill>
              </a:rPr>
              <a:t>r</a:t>
            </a:r>
            <a:r>
              <a:rPr lang="en-US" sz="4900" dirty="0" err="1" smtClean="0">
                <a:solidFill>
                  <a:srgbClr val="EAAB00"/>
                </a:solidFill>
              </a:rPr>
              <a:t>ecibir</a:t>
            </a:r>
            <a:r>
              <a:rPr lang="en-US" sz="4900" dirty="0" smtClean="0">
                <a:solidFill>
                  <a:srgbClr val="EAAB00"/>
                </a:solidFill>
              </a:rPr>
              <a:t> </a:t>
            </a:r>
            <a:r>
              <a:rPr lang="en-US" sz="4900" dirty="0" err="1">
                <a:solidFill>
                  <a:srgbClr val="EAAB00"/>
                </a:solidFill>
              </a:rPr>
              <a:t>a</a:t>
            </a:r>
            <a:r>
              <a:rPr lang="en-US" sz="4900" dirty="0" err="1" smtClean="0">
                <a:solidFill>
                  <a:srgbClr val="EAAB00"/>
                </a:solidFill>
              </a:rPr>
              <a:t>yuda</a:t>
            </a:r>
            <a:endParaRPr lang="en-US" sz="4900" dirty="0">
              <a:solidFill>
                <a:srgbClr val="EAAB00"/>
              </a:solidFill>
            </a:endParaRPr>
          </a:p>
        </p:txBody>
      </p:sp>
    </p:spTree>
    <p:extLst>
      <p:ext uri="{BB962C8B-B14F-4D97-AF65-F5344CB8AC3E}">
        <p14:creationId xmlns:p14="http://schemas.microsoft.com/office/powerpoint/2010/main" val="332844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918" y="1112505"/>
            <a:ext cx="7181005" cy="923330"/>
          </a:xfrm>
          <a:prstGeom prst="rect">
            <a:avLst/>
          </a:prstGeom>
          <a:noFill/>
        </p:spPr>
        <p:txBody>
          <a:bodyPr wrap="none" rtlCol="0">
            <a:spAutoFit/>
          </a:bodyPr>
          <a:lstStyle/>
          <a:p>
            <a:r>
              <a:rPr lang="en-US" sz="5400" dirty="0" err="1" smtClean="0">
                <a:latin typeface="Calibri Light" panose="020F0302020204030204" pitchFamily="34" charset="0"/>
              </a:rPr>
              <a:t>Préstamo</a:t>
            </a:r>
            <a:r>
              <a:rPr lang="en-US" sz="5400" dirty="0" smtClean="0">
                <a:latin typeface="Calibri Light" panose="020F0302020204030204" pitchFamily="34" charset="0"/>
              </a:rPr>
              <a:t> Federal Perkins</a:t>
            </a:r>
            <a:endParaRPr lang="en-US" sz="5400" dirty="0">
              <a:latin typeface="Calibri Light" panose="020F0302020204030204" pitchFamily="34" charset="0"/>
            </a:endParaRPr>
          </a:p>
        </p:txBody>
      </p:sp>
      <p:sp>
        <p:nvSpPr>
          <p:cNvPr id="3" name="TextBox 2"/>
          <p:cNvSpPr txBox="1"/>
          <p:nvPr/>
        </p:nvSpPr>
        <p:spPr>
          <a:xfrm>
            <a:off x="762000" y="2438400"/>
            <a:ext cx="7680436" cy="3093154"/>
          </a:xfrm>
          <a:prstGeom prst="rect">
            <a:avLst/>
          </a:prstGeom>
          <a:noFill/>
        </p:spPr>
        <p:txBody>
          <a:bodyPr wrap="none" rtlCol="0">
            <a:spAutoFit/>
          </a:bodyPr>
          <a:lstStyle/>
          <a:p>
            <a:pPr>
              <a:lnSpc>
                <a:spcPct val="150000"/>
              </a:lnSpc>
            </a:pPr>
            <a:r>
              <a:rPr lang="en-US" sz="3200" dirty="0" smtClean="0">
                <a:latin typeface="Calibri Light" panose="020F0302020204030204" pitchFamily="34" charset="0"/>
              </a:rPr>
              <a:t>Para </a:t>
            </a:r>
            <a:r>
              <a:rPr lang="en-US" sz="3200" dirty="0" err="1" smtClean="0">
                <a:latin typeface="Calibri Light" panose="020F0302020204030204" pitchFamily="34" charset="0"/>
              </a:rPr>
              <a:t>estudiantes</a:t>
            </a:r>
            <a:r>
              <a:rPr lang="en-US" sz="3200" dirty="0" smtClean="0">
                <a:latin typeface="Calibri Light" panose="020F0302020204030204" pitchFamily="34" charset="0"/>
              </a:rPr>
              <a:t> con </a:t>
            </a:r>
            <a:r>
              <a:rPr lang="en-US" sz="3600" dirty="0" err="1" smtClean="0">
                <a:solidFill>
                  <a:srgbClr val="EAAB00"/>
                </a:solidFill>
                <a:latin typeface="Calibri Light" panose="020F0302020204030204" pitchFamily="34" charset="0"/>
              </a:rPr>
              <a:t>necesidad</a:t>
            </a:r>
            <a:r>
              <a:rPr lang="en-US" sz="3600" dirty="0" smtClean="0">
                <a:solidFill>
                  <a:srgbClr val="EAAB00"/>
                </a:solidFill>
                <a:latin typeface="Calibri Light" panose="020F0302020204030204" pitchFamily="34" charset="0"/>
              </a:rPr>
              <a:t> </a:t>
            </a:r>
            <a:r>
              <a:rPr lang="en-US" sz="3600" dirty="0" err="1" smtClean="0">
                <a:solidFill>
                  <a:srgbClr val="EAAB00"/>
                </a:solidFill>
                <a:latin typeface="Calibri Light" panose="020F0302020204030204" pitchFamily="34" charset="0"/>
              </a:rPr>
              <a:t>económica</a:t>
            </a:r>
            <a:endParaRPr lang="en-US" sz="3200" dirty="0" smtClean="0">
              <a:solidFill>
                <a:srgbClr val="EAAB00"/>
              </a:solidFill>
              <a:latin typeface="Calibri Light" panose="020F0302020204030204" pitchFamily="34" charset="0"/>
            </a:endParaRPr>
          </a:p>
          <a:p>
            <a:pPr>
              <a:lnSpc>
                <a:spcPct val="150000"/>
              </a:lnSpc>
            </a:pPr>
            <a:r>
              <a:rPr lang="en-US" sz="3200" dirty="0" err="1" smtClean="0">
                <a:latin typeface="Calibri Light" panose="020F0302020204030204" pitchFamily="34" charset="0"/>
              </a:rPr>
              <a:t>Tasa</a:t>
            </a:r>
            <a:r>
              <a:rPr lang="en-US" sz="3200" dirty="0" smtClean="0">
                <a:latin typeface="Calibri Light" panose="020F0302020204030204" pitchFamily="34" charset="0"/>
              </a:rPr>
              <a:t> de </a:t>
            </a:r>
            <a:r>
              <a:rPr lang="en-US" sz="3200" dirty="0" err="1" smtClean="0">
                <a:latin typeface="Calibri Light" panose="020F0302020204030204" pitchFamily="34" charset="0"/>
              </a:rPr>
              <a:t>interés</a:t>
            </a:r>
            <a:r>
              <a:rPr lang="en-US" sz="3200" dirty="0" smtClean="0">
                <a:latin typeface="Calibri Light" panose="020F0302020204030204" pitchFamily="34" charset="0"/>
              </a:rPr>
              <a:t> </a:t>
            </a:r>
            <a:r>
              <a:rPr lang="en-US" sz="3200" dirty="0" err="1" smtClean="0">
                <a:latin typeface="Calibri Light" panose="020F0302020204030204" pitchFamily="34" charset="0"/>
              </a:rPr>
              <a:t>fijo</a:t>
            </a:r>
            <a:r>
              <a:rPr lang="en-US" sz="3200" dirty="0" smtClean="0">
                <a:latin typeface="Calibri Light" panose="020F0302020204030204" pitchFamily="34" charset="0"/>
              </a:rPr>
              <a:t> 5%</a:t>
            </a:r>
          </a:p>
          <a:p>
            <a:pPr>
              <a:lnSpc>
                <a:spcPct val="150000"/>
              </a:lnSpc>
            </a:pPr>
            <a:r>
              <a:rPr lang="en-US" sz="3200" dirty="0" err="1" smtClean="0">
                <a:latin typeface="Calibri Light" panose="020F0302020204030204" pitchFamily="34" charset="0"/>
              </a:rPr>
              <a:t>Máximo</a:t>
            </a:r>
            <a:r>
              <a:rPr lang="en-US" sz="3200" dirty="0" smtClean="0">
                <a:latin typeface="Calibri Light" panose="020F0302020204030204" pitchFamily="34" charset="0"/>
              </a:rPr>
              <a:t> </a:t>
            </a:r>
            <a:r>
              <a:rPr lang="en-US" sz="4400" dirty="0" smtClean="0">
                <a:solidFill>
                  <a:srgbClr val="EAAB00"/>
                </a:solidFill>
                <a:latin typeface="Calibri Light" panose="020F0302020204030204" pitchFamily="34" charset="0"/>
              </a:rPr>
              <a:t>$2,000</a:t>
            </a:r>
          </a:p>
          <a:p>
            <a:pPr>
              <a:lnSpc>
                <a:spcPct val="150000"/>
              </a:lnSpc>
            </a:pPr>
            <a:r>
              <a:rPr lang="en-US" dirty="0">
                <a:latin typeface="Calibri Light" panose="020F0302020204030204" pitchFamily="34" charset="0"/>
              </a:rPr>
              <a:t>	</a:t>
            </a:r>
            <a:endParaRPr lang="en-US" sz="2000" dirty="0">
              <a:latin typeface="Calibri Light" panose="020F0302020204030204" pitchFamily="34" charset="0"/>
            </a:endParaRPr>
          </a:p>
        </p:txBody>
      </p:sp>
      <p:pic>
        <p:nvPicPr>
          <p:cNvPr id="6" name="Picture 2" descr="D:\2016 PHOTOS\MoneySymb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7" y="3352800"/>
            <a:ext cx="2139950" cy="2548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 y="5927918"/>
            <a:ext cx="8458200" cy="553998"/>
          </a:xfrm>
          <a:prstGeom prst="rect">
            <a:avLst/>
          </a:prstGeom>
          <a:noFill/>
        </p:spPr>
        <p:txBody>
          <a:bodyPr wrap="square" rtlCol="0">
            <a:spAutoFit/>
          </a:bodyPr>
          <a:lstStyle/>
          <a:p>
            <a:r>
              <a:rPr lang="en-US" sz="1500" dirty="0" smtClean="0">
                <a:latin typeface="Calibri Light" panose="020F0302020204030204" pitchFamily="34" charset="0"/>
              </a:rPr>
              <a:t>El </a:t>
            </a:r>
            <a:r>
              <a:rPr lang="en-US" sz="1500" dirty="0" err="1" smtClean="0">
                <a:latin typeface="Calibri Light" panose="020F0302020204030204" pitchFamily="34" charset="0"/>
              </a:rPr>
              <a:t>Gobierno</a:t>
            </a:r>
            <a:r>
              <a:rPr lang="en-US" sz="1500" dirty="0" smtClean="0">
                <a:latin typeface="Calibri Light" panose="020F0302020204030204" pitchFamily="34" charset="0"/>
              </a:rPr>
              <a:t> Federal ha </a:t>
            </a:r>
            <a:r>
              <a:rPr lang="en-US" sz="1500" dirty="0" err="1" smtClean="0">
                <a:latin typeface="Calibri Light" panose="020F0302020204030204" pitchFamily="34" charset="0"/>
              </a:rPr>
              <a:t>programado</a:t>
            </a:r>
            <a:r>
              <a:rPr lang="en-US" sz="1500" dirty="0" smtClean="0">
                <a:latin typeface="Calibri Light" panose="020F0302020204030204" pitchFamily="34" charset="0"/>
              </a:rPr>
              <a:t> </a:t>
            </a:r>
            <a:r>
              <a:rPr lang="en-US" sz="1500" dirty="0" err="1" smtClean="0">
                <a:latin typeface="Calibri Light" panose="020F0302020204030204" pitchFamily="34" charset="0"/>
              </a:rPr>
              <a:t>terminar</a:t>
            </a:r>
            <a:r>
              <a:rPr lang="en-US" sz="1500" dirty="0" smtClean="0">
                <a:latin typeface="Calibri Light" panose="020F0302020204030204" pitchFamily="34" charset="0"/>
              </a:rPr>
              <a:t> el </a:t>
            </a:r>
            <a:r>
              <a:rPr lang="en-US" sz="1500" dirty="0" err="1" smtClean="0">
                <a:latin typeface="Calibri Light" panose="020F0302020204030204" pitchFamily="34" charset="0"/>
              </a:rPr>
              <a:t>Programa</a:t>
            </a:r>
            <a:r>
              <a:rPr lang="en-US" sz="1500" dirty="0" smtClean="0">
                <a:latin typeface="Calibri Light" panose="020F0302020204030204" pitchFamily="34" charset="0"/>
              </a:rPr>
              <a:t> Federal de </a:t>
            </a:r>
            <a:r>
              <a:rPr lang="en-US" sz="1500" dirty="0" err="1" smtClean="0">
                <a:latin typeface="Calibri Light" panose="020F0302020204030204" pitchFamily="34" charset="0"/>
              </a:rPr>
              <a:t>Préstamos</a:t>
            </a:r>
            <a:r>
              <a:rPr lang="en-US" sz="1500" dirty="0" smtClean="0">
                <a:latin typeface="Calibri Light" panose="020F0302020204030204" pitchFamily="34" charset="0"/>
              </a:rPr>
              <a:t> Perkins el 30 de </a:t>
            </a:r>
            <a:r>
              <a:rPr lang="en-US" sz="1500" dirty="0" err="1" smtClean="0">
                <a:latin typeface="Calibri Light" panose="020F0302020204030204" pitchFamily="34" charset="0"/>
              </a:rPr>
              <a:t>septiembre</a:t>
            </a:r>
            <a:r>
              <a:rPr lang="en-US" sz="1500" dirty="0" smtClean="0">
                <a:latin typeface="Calibri Light" panose="020F0302020204030204" pitchFamily="34" charset="0"/>
              </a:rPr>
              <a:t> de 2017.  La </a:t>
            </a:r>
            <a:r>
              <a:rPr lang="en-US" sz="1500" dirty="0" err="1" smtClean="0">
                <a:latin typeface="Calibri Light" panose="020F0302020204030204" pitchFamily="34" charset="0"/>
              </a:rPr>
              <a:t>disponibilidad</a:t>
            </a:r>
            <a:r>
              <a:rPr lang="en-US" sz="1500" dirty="0" smtClean="0">
                <a:latin typeface="Calibri Light" panose="020F0302020204030204" pitchFamily="34" charset="0"/>
              </a:rPr>
              <a:t> del </a:t>
            </a:r>
            <a:r>
              <a:rPr lang="en-US" sz="1500" dirty="0" err="1" smtClean="0">
                <a:latin typeface="Calibri Light" panose="020F0302020204030204" pitchFamily="34" charset="0"/>
              </a:rPr>
              <a:t>programa</a:t>
            </a:r>
            <a:r>
              <a:rPr lang="en-US" sz="1500" dirty="0" smtClean="0">
                <a:latin typeface="Calibri Light" panose="020F0302020204030204" pitchFamily="34" charset="0"/>
              </a:rPr>
              <a:t> </a:t>
            </a:r>
            <a:r>
              <a:rPr lang="en-US" sz="1500" dirty="0" err="1" smtClean="0">
                <a:latin typeface="Calibri Light" panose="020F0302020204030204" pitchFamily="34" charset="0"/>
              </a:rPr>
              <a:t>es</a:t>
            </a:r>
            <a:r>
              <a:rPr lang="en-US" sz="1500" dirty="0" smtClean="0">
                <a:latin typeface="Calibri Light" panose="020F0302020204030204" pitchFamily="34" charset="0"/>
              </a:rPr>
              <a:t> </a:t>
            </a:r>
            <a:r>
              <a:rPr lang="en-US" sz="1500" dirty="0" err="1" smtClean="0">
                <a:latin typeface="Calibri Light" panose="020F0302020204030204" pitchFamily="34" charset="0"/>
              </a:rPr>
              <a:t>incierta</a:t>
            </a:r>
            <a:r>
              <a:rPr lang="en-US" sz="1500" dirty="0" smtClean="0">
                <a:latin typeface="Calibri Light" panose="020F0302020204030204" pitchFamily="34" charset="0"/>
              </a:rPr>
              <a:t> </a:t>
            </a:r>
            <a:r>
              <a:rPr lang="en-US" sz="1500" dirty="0" err="1" smtClean="0">
                <a:latin typeface="Calibri Light" panose="020F0302020204030204" pitchFamily="34" charset="0"/>
              </a:rPr>
              <a:t>después</a:t>
            </a:r>
            <a:r>
              <a:rPr lang="en-US" sz="1500" dirty="0" smtClean="0">
                <a:latin typeface="Calibri Light" panose="020F0302020204030204" pitchFamily="34" charset="0"/>
              </a:rPr>
              <a:t> de </a:t>
            </a:r>
            <a:r>
              <a:rPr lang="en-US" sz="1500" dirty="0" err="1" smtClean="0">
                <a:latin typeface="Calibri Light" panose="020F0302020204030204" pitchFamily="34" charset="0"/>
              </a:rPr>
              <a:t>esa</a:t>
            </a:r>
            <a:r>
              <a:rPr lang="en-US" sz="1500" dirty="0" smtClean="0">
                <a:latin typeface="Calibri Light" panose="020F0302020204030204" pitchFamily="34" charset="0"/>
              </a:rPr>
              <a:t> </a:t>
            </a:r>
            <a:r>
              <a:rPr lang="en-US" sz="1500" dirty="0" err="1" smtClean="0">
                <a:latin typeface="Calibri Light" panose="020F0302020204030204" pitchFamily="34" charset="0"/>
              </a:rPr>
              <a:t>fecha</a:t>
            </a:r>
            <a:r>
              <a:rPr lang="en-US" sz="1500" dirty="0" smtClean="0">
                <a:latin typeface="Calibri Light" panose="020F0302020204030204" pitchFamily="34" charset="0"/>
              </a:rPr>
              <a:t>. </a:t>
            </a:r>
            <a:endParaRPr lang="en-US" sz="1500" dirty="0">
              <a:latin typeface="Calibri Light" panose="020F0302020204030204" pitchFamily="34" charset="0"/>
            </a:endParaRPr>
          </a:p>
        </p:txBody>
      </p:sp>
    </p:spTree>
    <p:extLst>
      <p:ext uri="{BB962C8B-B14F-4D97-AF65-F5344CB8AC3E}">
        <p14:creationId xmlns:p14="http://schemas.microsoft.com/office/powerpoint/2010/main" val="3704841630"/>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557" y="3810000"/>
            <a:ext cx="4776179" cy="2246769"/>
          </a:xfrm>
          <a:prstGeom prst="rect">
            <a:avLst/>
          </a:prstGeom>
          <a:noFill/>
        </p:spPr>
        <p:txBody>
          <a:bodyPr wrap="none" rtlCol="0">
            <a:spAutoFit/>
          </a:bodyPr>
          <a:lstStyle/>
          <a:p>
            <a:r>
              <a:rPr lang="en-US" sz="3200" dirty="0" smtClean="0"/>
              <a:t>Nurse Education Assistance </a:t>
            </a:r>
          </a:p>
          <a:p>
            <a:r>
              <a:rPr lang="en-US" sz="3200" dirty="0" smtClean="0"/>
              <a:t>Loan Program (NEALP)</a:t>
            </a:r>
          </a:p>
          <a:p>
            <a:r>
              <a:rPr lang="en-US" sz="2400" dirty="0" err="1" smtClean="0"/>
              <a:t>Tasa</a:t>
            </a:r>
            <a:r>
              <a:rPr lang="en-US" sz="2400" dirty="0" smtClean="0"/>
              <a:t> de </a:t>
            </a:r>
            <a:r>
              <a:rPr lang="en-US" sz="2400" dirty="0" err="1" smtClean="0"/>
              <a:t>interés</a:t>
            </a:r>
            <a:r>
              <a:rPr lang="en-US" sz="2400" dirty="0" smtClean="0"/>
              <a:t> </a:t>
            </a:r>
            <a:r>
              <a:rPr lang="en-US" sz="2400" dirty="0" err="1" smtClean="0"/>
              <a:t>fijo</a:t>
            </a:r>
            <a:r>
              <a:rPr lang="en-US" sz="2400" dirty="0" smtClean="0"/>
              <a:t> 3%</a:t>
            </a:r>
          </a:p>
          <a:p>
            <a:r>
              <a:rPr lang="en-US" sz="2400" dirty="0" err="1" smtClean="0">
                <a:solidFill>
                  <a:srgbClr val="EAAB00"/>
                </a:solidFill>
              </a:rPr>
              <a:t>Máximo</a:t>
            </a:r>
            <a:r>
              <a:rPr lang="en-US" sz="2400" dirty="0" smtClean="0">
                <a:solidFill>
                  <a:srgbClr val="EAAB00"/>
                </a:solidFill>
              </a:rPr>
              <a:t> $1,500</a:t>
            </a:r>
          </a:p>
          <a:p>
            <a:endParaRPr lang="en-US" sz="2800" dirty="0"/>
          </a:p>
        </p:txBody>
      </p:sp>
      <p:sp>
        <p:nvSpPr>
          <p:cNvPr id="3" name="TextBox 2"/>
          <p:cNvSpPr txBox="1"/>
          <p:nvPr/>
        </p:nvSpPr>
        <p:spPr>
          <a:xfrm>
            <a:off x="523115" y="2286000"/>
            <a:ext cx="7304692" cy="1754326"/>
          </a:xfrm>
          <a:prstGeom prst="rect">
            <a:avLst/>
          </a:prstGeom>
          <a:noFill/>
        </p:spPr>
        <p:txBody>
          <a:bodyPr wrap="none" rtlCol="0">
            <a:spAutoFit/>
          </a:bodyPr>
          <a:lstStyle/>
          <a:p>
            <a:r>
              <a:rPr lang="en-US" sz="3200" dirty="0" err="1" smtClean="0"/>
              <a:t>Préstamo</a:t>
            </a:r>
            <a:r>
              <a:rPr lang="en-US" sz="3200" dirty="0" smtClean="0"/>
              <a:t> Federal </a:t>
            </a:r>
            <a:r>
              <a:rPr lang="en-US" sz="3200" dirty="0" err="1" smtClean="0"/>
              <a:t>Estudiantil</a:t>
            </a:r>
            <a:r>
              <a:rPr lang="en-US" sz="3200" dirty="0" smtClean="0"/>
              <a:t> de </a:t>
            </a:r>
            <a:r>
              <a:rPr lang="en-US" sz="3200" dirty="0" err="1" smtClean="0"/>
              <a:t>Enfermería</a:t>
            </a:r>
            <a:endParaRPr lang="en-US" sz="3200" dirty="0" smtClean="0"/>
          </a:p>
          <a:p>
            <a:r>
              <a:rPr lang="en-US" sz="2400" dirty="0" err="1" smtClean="0"/>
              <a:t>Tasa</a:t>
            </a:r>
            <a:r>
              <a:rPr lang="en-US" sz="2400" dirty="0" smtClean="0"/>
              <a:t> de </a:t>
            </a:r>
            <a:r>
              <a:rPr lang="en-US" sz="2400" dirty="0" err="1" smtClean="0"/>
              <a:t>interés</a:t>
            </a:r>
            <a:r>
              <a:rPr lang="en-US" sz="2400" dirty="0" smtClean="0"/>
              <a:t> </a:t>
            </a:r>
            <a:r>
              <a:rPr lang="en-US" sz="2400" dirty="0" err="1" smtClean="0"/>
              <a:t>fijo</a:t>
            </a:r>
            <a:r>
              <a:rPr lang="en-US" sz="2400" dirty="0" smtClean="0"/>
              <a:t> 5%</a:t>
            </a:r>
          </a:p>
          <a:p>
            <a:r>
              <a:rPr lang="en-US" sz="2400" dirty="0" err="1" smtClean="0">
                <a:solidFill>
                  <a:srgbClr val="EAAB00"/>
                </a:solidFill>
              </a:rPr>
              <a:t>Máximo</a:t>
            </a:r>
            <a:r>
              <a:rPr lang="en-US" sz="2400" dirty="0" smtClean="0">
                <a:solidFill>
                  <a:srgbClr val="EAAB00"/>
                </a:solidFill>
              </a:rPr>
              <a:t> $3,000</a:t>
            </a:r>
          </a:p>
          <a:p>
            <a:endParaRPr lang="en-US" sz="2800" dirty="0"/>
          </a:p>
        </p:txBody>
      </p:sp>
      <p:sp>
        <p:nvSpPr>
          <p:cNvPr id="4" name="TextBox 3"/>
          <p:cNvSpPr txBox="1"/>
          <p:nvPr/>
        </p:nvSpPr>
        <p:spPr>
          <a:xfrm>
            <a:off x="304800" y="6172200"/>
            <a:ext cx="5229701" cy="338554"/>
          </a:xfrm>
          <a:prstGeom prst="rect">
            <a:avLst/>
          </a:prstGeom>
          <a:noFill/>
        </p:spPr>
        <p:txBody>
          <a:bodyPr wrap="none" rtlCol="0">
            <a:spAutoFit/>
          </a:bodyPr>
          <a:lstStyle/>
          <a:p>
            <a:r>
              <a:rPr lang="en-US" sz="1600" dirty="0" err="1" smtClean="0"/>
              <a:t>Una</a:t>
            </a:r>
            <a:r>
              <a:rPr lang="en-US" sz="1600" dirty="0" smtClean="0"/>
              <a:t> </a:t>
            </a:r>
            <a:r>
              <a:rPr lang="en-US" sz="1600" dirty="0" err="1" smtClean="0"/>
              <a:t>vez</a:t>
            </a:r>
            <a:r>
              <a:rPr lang="en-US" sz="1600" dirty="0" smtClean="0"/>
              <a:t> </a:t>
            </a:r>
            <a:r>
              <a:rPr lang="en-US" sz="1600" dirty="0" err="1" smtClean="0"/>
              <a:t>admitido</a:t>
            </a:r>
            <a:r>
              <a:rPr lang="en-US" sz="1600" dirty="0" smtClean="0"/>
              <a:t> </a:t>
            </a:r>
            <a:r>
              <a:rPr lang="en-US" sz="1600" dirty="0" err="1" smtClean="0"/>
              <a:t>formalmente</a:t>
            </a:r>
            <a:r>
              <a:rPr lang="en-US" sz="1600" dirty="0" smtClean="0"/>
              <a:t> </a:t>
            </a:r>
            <a:r>
              <a:rPr lang="en-US" sz="1600" dirty="0" err="1" smtClean="0"/>
              <a:t>en</a:t>
            </a:r>
            <a:r>
              <a:rPr lang="en-US" sz="1600" dirty="0" smtClean="0"/>
              <a:t> el </a:t>
            </a:r>
            <a:r>
              <a:rPr lang="en-US" sz="1600" dirty="0" err="1" smtClean="0"/>
              <a:t>Programa</a:t>
            </a:r>
            <a:r>
              <a:rPr lang="en-US" sz="1600" dirty="0" smtClean="0"/>
              <a:t> de </a:t>
            </a:r>
            <a:r>
              <a:rPr lang="en-US" sz="1600" dirty="0" err="1" smtClean="0"/>
              <a:t>Enfermería</a:t>
            </a: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855747"/>
            <a:ext cx="2538307" cy="3224059"/>
          </a:xfrm>
          <a:prstGeom prst="rect">
            <a:avLst/>
          </a:prstGeom>
          <a:ln>
            <a:noFill/>
          </a:ln>
          <a:effectLst>
            <a:outerShdw blurRad="190500" algn="tl" rotWithShape="0">
              <a:srgbClr val="000000">
                <a:alpha val="70000"/>
              </a:srgbClr>
            </a:outerShdw>
          </a:effectLst>
        </p:spPr>
      </p:pic>
      <p:sp>
        <p:nvSpPr>
          <p:cNvPr id="6" name="TextBox 5"/>
          <p:cNvSpPr txBox="1"/>
          <p:nvPr/>
        </p:nvSpPr>
        <p:spPr>
          <a:xfrm>
            <a:off x="1090577" y="1154503"/>
            <a:ext cx="7162730" cy="923330"/>
          </a:xfrm>
          <a:prstGeom prst="rect">
            <a:avLst/>
          </a:prstGeom>
          <a:noFill/>
        </p:spPr>
        <p:txBody>
          <a:bodyPr wrap="none" rtlCol="0">
            <a:spAutoFit/>
          </a:bodyPr>
          <a:lstStyle/>
          <a:p>
            <a:r>
              <a:rPr lang="en-US" sz="5400" dirty="0" err="1" smtClean="0">
                <a:latin typeface="Calibri Light" panose="020F0302020204030204" pitchFamily="34" charset="0"/>
              </a:rPr>
              <a:t>Préstamos</a:t>
            </a:r>
            <a:r>
              <a:rPr lang="en-US" sz="5400" dirty="0" smtClean="0">
                <a:latin typeface="Calibri Light" panose="020F0302020204030204" pitchFamily="34" charset="0"/>
              </a:rPr>
              <a:t> de </a:t>
            </a:r>
            <a:r>
              <a:rPr lang="en-US" sz="5400" dirty="0" err="1" smtClean="0">
                <a:latin typeface="Calibri Light" panose="020F0302020204030204" pitchFamily="34" charset="0"/>
              </a:rPr>
              <a:t>enfermería</a:t>
            </a:r>
            <a:endParaRPr lang="en-US" sz="5400" dirty="0">
              <a:latin typeface="Calibri Light" panose="020F0302020204030204" pitchFamily="34" charset="0"/>
            </a:endParaRPr>
          </a:p>
        </p:txBody>
      </p:sp>
    </p:spTree>
    <p:extLst>
      <p:ext uri="{BB962C8B-B14F-4D97-AF65-F5344CB8AC3E}">
        <p14:creationId xmlns:p14="http://schemas.microsoft.com/office/powerpoint/2010/main" val="316069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0"/>
            <a:ext cx="8001000" cy="1538883"/>
          </a:xfrm>
          <a:prstGeom prst="rect">
            <a:avLst/>
          </a:prstGeom>
          <a:noFill/>
        </p:spPr>
        <p:txBody>
          <a:bodyPr wrap="square" rtlCol="0">
            <a:spAutoFit/>
          </a:bodyPr>
          <a:lstStyle/>
          <a:p>
            <a:pPr algn="ctr"/>
            <a:r>
              <a:rPr lang="en-US" sz="5400" dirty="0" smtClean="0">
                <a:latin typeface="Calibri Light" panose="020F0302020204030204" pitchFamily="34" charset="0"/>
              </a:rPr>
              <a:t>Federal Direct Loans </a:t>
            </a:r>
          </a:p>
          <a:p>
            <a:pPr algn="ctr"/>
            <a:r>
              <a:rPr lang="en-US" sz="4000" dirty="0" err="1" smtClean="0">
                <a:latin typeface="Calibri Light" panose="020F0302020204030204" pitchFamily="34" charset="0"/>
              </a:rPr>
              <a:t>Préstamos</a:t>
            </a:r>
            <a:r>
              <a:rPr lang="en-US" sz="4000" dirty="0" smtClean="0">
                <a:latin typeface="Calibri Light" panose="020F0302020204030204" pitchFamily="34" charset="0"/>
              </a:rPr>
              <a:t> </a:t>
            </a:r>
            <a:r>
              <a:rPr lang="en-US" sz="4000" dirty="0" err="1">
                <a:latin typeface="Calibri Light" panose="020F0302020204030204" pitchFamily="34" charset="0"/>
              </a:rPr>
              <a:t>f</a:t>
            </a:r>
            <a:r>
              <a:rPr lang="en-US" sz="4000" dirty="0" err="1" smtClean="0">
                <a:latin typeface="Calibri Light" panose="020F0302020204030204" pitchFamily="34" charset="0"/>
              </a:rPr>
              <a:t>ederales</a:t>
            </a:r>
            <a:r>
              <a:rPr lang="en-US" sz="4000" dirty="0" smtClean="0">
                <a:latin typeface="Calibri Light" panose="020F0302020204030204" pitchFamily="34" charset="0"/>
              </a:rPr>
              <a:t> para </a:t>
            </a:r>
            <a:r>
              <a:rPr lang="en-US" sz="4000" dirty="0" err="1">
                <a:latin typeface="Calibri Light" panose="020F0302020204030204" pitchFamily="34" charset="0"/>
              </a:rPr>
              <a:t>e</a:t>
            </a:r>
            <a:r>
              <a:rPr lang="en-US" sz="4000" dirty="0" err="1" smtClean="0">
                <a:latin typeface="Calibri Light" panose="020F0302020204030204" pitchFamily="34" charset="0"/>
              </a:rPr>
              <a:t>studiantes</a:t>
            </a:r>
            <a:endParaRPr lang="en-US" sz="4000" dirty="0">
              <a:latin typeface="Calibri Light" panose="020F0302020204030204" pitchFamily="34" charset="0"/>
            </a:endParaRPr>
          </a:p>
        </p:txBody>
      </p:sp>
      <p:sp>
        <p:nvSpPr>
          <p:cNvPr id="3" name="TextBox 2"/>
          <p:cNvSpPr txBox="1"/>
          <p:nvPr/>
        </p:nvSpPr>
        <p:spPr>
          <a:xfrm>
            <a:off x="609599" y="2133600"/>
            <a:ext cx="7044942" cy="3751027"/>
          </a:xfrm>
          <a:prstGeom prst="rect">
            <a:avLst/>
          </a:prstGeom>
          <a:noFill/>
        </p:spPr>
        <p:txBody>
          <a:bodyPr wrap="none" rtlCol="0">
            <a:spAutoFit/>
          </a:bodyPr>
          <a:lstStyle/>
          <a:p>
            <a:pPr>
              <a:lnSpc>
                <a:spcPct val="150000"/>
              </a:lnSpc>
            </a:pPr>
            <a:r>
              <a:rPr lang="en-US" sz="3200" dirty="0" err="1" smtClean="0">
                <a:latin typeface="Calibri Light" panose="020F0302020204030204" pitchFamily="34" charset="0"/>
              </a:rPr>
              <a:t>Subsidiado</a:t>
            </a:r>
            <a:endParaRPr lang="en-US" sz="2800" dirty="0" smtClean="0">
              <a:latin typeface="Calibri Light" panose="020F0302020204030204" pitchFamily="34" charset="0"/>
            </a:endParaRPr>
          </a:p>
          <a:p>
            <a:pPr>
              <a:lnSpc>
                <a:spcPct val="150000"/>
              </a:lnSpc>
            </a:pPr>
            <a:r>
              <a:rPr lang="en-US" dirty="0">
                <a:latin typeface="Calibri Light" panose="020F0302020204030204" pitchFamily="34" charset="0"/>
              </a:rPr>
              <a:t>	</a:t>
            </a:r>
            <a:r>
              <a:rPr lang="en-US" sz="2400" dirty="0" smtClean="0">
                <a:latin typeface="Calibri Light" panose="020F0302020204030204" pitchFamily="34" charset="0"/>
              </a:rPr>
              <a:t>Para </a:t>
            </a:r>
            <a:r>
              <a:rPr lang="en-US" sz="2400" dirty="0" err="1" smtClean="0">
                <a:latin typeface="Calibri Light" panose="020F0302020204030204" pitchFamily="34" charset="0"/>
              </a:rPr>
              <a:t>estudiantes</a:t>
            </a:r>
            <a:r>
              <a:rPr lang="en-US" sz="2400" dirty="0" smtClean="0">
                <a:latin typeface="Calibri Light" panose="020F0302020204030204" pitchFamily="34" charset="0"/>
              </a:rPr>
              <a:t> con </a:t>
            </a:r>
            <a:r>
              <a:rPr lang="en-US" sz="2800" dirty="0" err="1" smtClean="0">
                <a:solidFill>
                  <a:srgbClr val="EAAB00"/>
                </a:solidFill>
                <a:latin typeface="Calibri Light" panose="020F0302020204030204" pitchFamily="34" charset="0"/>
              </a:rPr>
              <a:t>necesidad</a:t>
            </a:r>
            <a:r>
              <a:rPr lang="en-US" sz="2800" dirty="0" smtClean="0">
                <a:solidFill>
                  <a:srgbClr val="EAAB00"/>
                </a:solidFill>
                <a:latin typeface="Calibri Light" panose="020F0302020204030204" pitchFamily="34" charset="0"/>
              </a:rPr>
              <a:t> </a:t>
            </a:r>
            <a:r>
              <a:rPr lang="en-US" sz="2800" dirty="0" err="1" smtClean="0">
                <a:solidFill>
                  <a:srgbClr val="EAAB00"/>
                </a:solidFill>
                <a:latin typeface="Calibri Light" panose="020F0302020204030204" pitchFamily="34" charset="0"/>
              </a:rPr>
              <a:t>económica</a:t>
            </a:r>
            <a:endParaRPr lang="en-US" sz="2000" dirty="0" smtClean="0">
              <a:solidFill>
                <a:srgbClr val="EAAB00"/>
              </a:solidFill>
              <a:latin typeface="Calibri Light" panose="020F0302020204030204" pitchFamily="34" charset="0"/>
            </a:endParaRPr>
          </a:p>
          <a:p>
            <a:pPr>
              <a:lnSpc>
                <a:spcPct val="150000"/>
              </a:lnSpc>
            </a:pPr>
            <a:r>
              <a:rPr lang="en-US" sz="3200" dirty="0" smtClean="0">
                <a:latin typeface="Calibri Light" panose="020F0302020204030204" pitchFamily="34" charset="0"/>
              </a:rPr>
              <a:t>No </a:t>
            </a:r>
            <a:r>
              <a:rPr lang="en-US" sz="3200" dirty="0" err="1" smtClean="0">
                <a:latin typeface="Calibri Light" panose="020F0302020204030204" pitchFamily="34" charset="0"/>
              </a:rPr>
              <a:t>subsidiado</a:t>
            </a:r>
            <a:endParaRPr lang="en-US" sz="3200" dirty="0" smtClean="0">
              <a:latin typeface="Calibri Light" panose="020F0302020204030204" pitchFamily="34" charset="0"/>
            </a:endParaRPr>
          </a:p>
          <a:p>
            <a:pPr>
              <a:lnSpc>
                <a:spcPct val="150000"/>
              </a:lnSpc>
            </a:pPr>
            <a:r>
              <a:rPr lang="en-US" dirty="0">
                <a:latin typeface="Calibri Light" panose="020F0302020204030204" pitchFamily="34" charset="0"/>
              </a:rPr>
              <a:t>	</a:t>
            </a:r>
            <a:r>
              <a:rPr lang="en-US" sz="2800" dirty="0" smtClean="0">
                <a:solidFill>
                  <a:srgbClr val="EAAB00"/>
                </a:solidFill>
                <a:latin typeface="Calibri Light" panose="020F0302020204030204" pitchFamily="34" charset="0"/>
              </a:rPr>
              <a:t>No </a:t>
            </a:r>
            <a:r>
              <a:rPr lang="en-US" sz="2800" dirty="0" err="1" smtClean="0">
                <a:solidFill>
                  <a:srgbClr val="EAAB00"/>
                </a:solidFill>
                <a:latin typeface="Calibri Light" panose="020F0302020204030204" pitchFamily="34" charset="0"/>
              </a:rPr>
              <a:t>requiere</a:t>
            </a:r>
            <a:r>
              <a:rPr lang="en-US" sz="2800" dirty="0" smtClean="0">
                <a:solidFill>
                  <a:srgbClr val="EAAB00"/>
                </a:solidFill>
                <a:latin typeface="Calibri Light" panose="020F0302020204030204" pitchFamily="34" charset="0"/>
              </a:rPr>
              <a:t> </a:t>
            </a:r>
            <a:r>
              <a:rPr lang="en-US" sz="2400" dirty="0" err="1" smtClean="0">
                <a:latin typeface="Calibri Light" panose="020F0302020204030204" pitchFamily="34" charset="0"/>
              </a:rPr>
              <a:t>demostrar</a:t>
            </a:r>
            <a:r>
              <a:rPr lang="en-US" sz="2400" dirty="0" smtClean="0">
                <a:latin typeface="Calibri Light" panose="020F0302020204030204" pitchFamily="34" charset="0"/>
              </a:rPr>
              <a:t> </a:t>
            </a:r>
            <a:r>
              <a:rPr lang="en-US" sz="2400" dirty="0" err="1" smtClean="0">
                <a:latin typeface="Calibri Light" panose="020F0302020204030204" pitchFamily="34" charset="0"/>
              </a:rPr>
              <a:t>necesidad</a:t>
            </a:r>
            <a:r>
              <a:rPr lang="en-US" sz="2400" dirty="0" smtClean="0">
                <a:latin typeface="Calibri Light" panose="020F0302020204030204" pitchFamily="34" charset="0"/>
              </a:rPr>
              <a:t> </a:t>
            </a:r>
            <a:r>
              <a:rPr lang="en-US" sz="2400" dirty="0" err="1" smtClean="0">
                <a:latin typeface="Calibri Light" panose="020F0302020204030204" pitchFamily="34" charset="0"/>
              </a:rPr>
              <a:t>económica</a:t>
            </a:r>
            <a:endParaRPr lang="en-US" dirty="0" smtClean="0">
              <a:latin typeface="Calibri Light" panose="020F0302020204030204" pitchFamily="34" charset="0"/>
            </a:endParaRPr>
          </a:p>
          <a:p>
            <a:pPr>
              <a:lnSpc>
                <a:spcPct val="150000"/>
              </a:lnSpc>
            </a:pPr>
            <a:endParaRPr lang="en-US" sz="1050" dirty="0">
              <a:latin typeface="Calibri Light" panose="020F0302020204030204" pitchFamily="34" charset="0"/>
            </a:endParaRPr>
          </a:p>
          <a:p>
            <a:pPr>
              <a:lnSpc>
                <a:spcPct val="150000"/>
              </a:lnSpc>
            </a:pPr>
            <a:r>
              <a:rPr lang="en-US" sz="2400" dirty="0" smtClean="0">
                <a:latin typeface="Calibri Light" panose="020F0302020204030204" pitchFamily="34" charset="0"/>
              </a:rPr>
              <a:t>Ambos </a:t>
            </a:r>
            <a:r>
              <a:rPr lang="en-US" sz="2400" dirty="0" err="1" smtClean="0">
                <a:latin typeface="Calibri Light" panose="020F0302020204030204" pitchFamily="34" charset="0"/>
              </a:rPr>
              <a:t>tienen</a:t>
            </a:r>
            <a:r>
              <a:rPr lang="en-US" sz="2400" dirty="0" smtClean="0">
                <a:latin typeface="Calibri Light" panose="020F0302020204030204" pitchFamily="34" charset="0"/>
              </a:rPr>
              <a:t> </a:t>
            </a:r>
            <a:r>
              <a:rPr lang="en-US" sz="2400" dirty="0" err="1" smtClean="0">
                <a:latin typeface="Calibri Light" panose="020F0302020204030204" pitchFamily="34" charset="0"/>
              </a:rPr>
              <a:t>una</a:t>
            </a:r>
            <a:r>
              <a:rPr lang="en-US" sz="2400" dirty="0" smtClean="0">
                <a:latin typeface="Calibri Light" panose="020F0302020204030204" pitchFamily="34" charset="0"/>
              </a:rPr>
              <a:t> </a:t>
            </a:r>
            <a:r>
              <a:rPr lang="en-US" sz="2400" dirty="0" err="1" smtClean="0">
                <a:latin typeface="Calibri Light" panose="020F0302020204030204" pitchFamily="34" charset="0"/>
              </a:rPr>
              <a:t>tasa</a:t>
            </a:r>
            <a:r>
              <a:rPr lang="en-US" sz="2400" dirty="0" smtClean="0">
                <a:latin typeface="Calibri Light" panose="020F0302020204030204" pitchFamily="34" charset="0"/>
              </a:rPr>
              <a:t> de </a:t>
            </a:r>
            <a:r>
              <a:rPr lang="en-US" sz="2400" dirty="0" err="1" smtClean="0">
                <a:latin typeface="Calibri Light" panose="020F0302020204030204" pitchFamily="34" charset="0"/>
              </a:rPr>
              <a:t>interés</a:t>
            </a:r>
            <a:r>
              <a:rPr lang="en-US" sz="2400" dirty="0" smtClean="0">
                <a:latin typeface="Calibri Light" panose="020F0302020204030204" pitchFamily="34" charset="0"/>
              </a:rPr>
              <a:t> </a:t>
            </a:r>
            <a:r>
              <a:rPr lang="en-US" sz="2400" dirty="0" err="1" smtClean="0">
                <a:latin typeface="Calibri Light" panose="020F0302020204030204" pitchFamily="34" charset="0"/>
              </a:rPr>
              <a:t>fijo</a:t>
            </a:r>
            <a:r>
              <a:rPr lang="en-US" sz="2400" dirty="0" smtClean="0">
                <a:latin typeface="Calibri Light" panose="020F0302020204030204" pitchFamily="34" charset="0"/>
              </a:rPr>
              <a:t> </a:t>
            </a:r>
            <a:r>
              <a:rPr lang="en-US" sz="2800" dirty="0" smtClean="0">
                <a:solidFill>
                  <a:srgbClr val="EAAB00"/>
                </a:solidFill>
                <a:latin typeface="Calibri Light" panose="020F0302020204030204" pitchFamily="34" charset="0"/>
              </a:rPr>
              <a:t>actual</a:t>
            </a:r>
            <a:r>
              <a:rPr lang="en-US" sz="2400" b="1" dirty="0" smtClean="0">
                <a:latin typeface="Calibri Light" panose="020F0302020204030204" pitchFamily="34" charset="0"/>
              </a:rPr>
              <a:t> </a:t>
            </a:r>
            <a:r>
              <a:rPr lang="en-US" sz="2400" dirty="0" smtClean="0">
                <a:latin typeface="Calibri Light" panose="020F0302020204030204" pitchFamily="34" charset="0"/>
              </a:rPr>
              <a:t>de 4.29%</a:t>
            </a:r>
            <a:r>
              <a:rPr lang="en-US" sz="2000" dirty="0" smtClean="0">
                <a:latin typeface="Calibri Light" panose="020F0302020204030204" pitchFamily="34" charset="0"/>
              </a:rPr>
              <a:t>*</a:t>
            </a:r>
            <a:endParaRPr lang="en-US" sz="2000" dirty="0">
              <a:latin typeface="Calibri Light" panose="020F0302020204030204" pitchFamily="34" charset="0"/>
            </a:endParaRPr>
          </a:p>
        </p:txBody>
      </p:sp>
      <p:sp>
        <p:nvSpPr>
          <p:cNvPr id="5" name="TextBox 4"/>
          <p:cNvSpPr txBox="1"/>
          <p:nvPr/>
        </p:nvSpPr>
        <p:spPr>
          <a:xfrm>
            <a:off x="2025966" y="6045369"/>
            <a:ext cx="4931671" cy="338554"/>
          </a:xfrm>
          <a:prstGeom prst="rect">
            <a:avLst/>
          </a:prstGeom>
          <a:noFill/>
        </p:spPr>
        <p:txBody>
          <a:bodyPr wrap="none" rtlCol="0">
            <a:spAutoFit/>
          </a:bodyPr>
          <a:lstStyle/>
          <a:p>
            <a:r>
              <a:rPr lang="en-US" sz="1600" dirty="0" smtClean="0">
                <a:latin typeface="Calibri Light" panose="020F0302020204030204" pitchFamily="34" charset="0"/>
              </a:rPr>
              <a:t>*La </a:t>
            </a:r>
            <a:r>
              <a:rPr lang="en-US" sz="1600" dirty="0" err="1" smtClean="0">
                <a:latin typeface="Calibri Light" panose="020F0302020204030204" pitchFamily="34" charset="0"/>
              </a:rPr>
              <a:t>tasa</a:t>
            </a:r>
            <a:r>
              <a:rPr lang="en-US" sz="1600" dirty="0" smtClean="0">
                <a:latin typeface="Calibri Light" panose="020F0302020204030204" pitchFamily="34" charset="0"/>
              </a:rPr>
              <a:t> de </a:t>
            </a:r>
            <a:r>
              <a:rPr lang="en-US" sz="1600" dirty="0" err="1" smtClean="0">
                <a:latin typeface="Calibri Light" panose="020F0302020204030204" pitchFamily="34" charset="0"/>
              </a:rPr>
              <a:t>interés</a:t>
            </a:r>
            <a:r>
              <a:rPr lang="en-US" sz="1600" dirty="0" smtClean="0">
                <a:latin typeface="Calibri Light" panose="020F0302020204030204" pitchFamily="34" charset="0"/>
              </a:rPr>
              <a:t> </a:t>
            </a:r>
            <a:r>
              <a:rPr lang="en-US" sz="1600" dirty="0" err="1" smtClean="0">
                <a:latin typeface="Calibri Light" panose="020F0302020204030204" pitchFamily="34" charset="0"/>
              </a:rPr>
              <a:t>es</a:t>
            </a:r>
            <a:r>
              <a:rPr lang="en-US" sz="1600" dirty="0" smtClean="0">
                <a:latin typeface="Calibri Light" panose="020F0302020204030204" pitchFamily="34" charset="0"/>
              </a:rPr>
              <a:t> </a:t>
            </a:r>
            <a:r>
              <a:rPr lang="en-US" sz="1600" dirty="0" err="1" smtClean="0">
                <a:latin typeface="Calibri Light" panose="020F0302020204030204" pitchFamily="34" charset="0"/>
              </a:rPr>
              <a:t>establecida</a:t>
            </a:r>
            <a:r>
              <a:rPr lang="en-US" sz="1600" dirty="0" smtClean="0">
                <a:latin typeface="Calibri Light" panose="020F0302020204030204" pitchFamily="34" charset="0"/>
              </a:rPr>
              <a:t> </a:t>
            </a:r>
            <a:r>
              <a:rPr lang="en-US" sz="1600" dirty="0" err="1" smtClean="0">
                <a:latin typeface="Calibri Light" panose="020F0302020204030204" pitchFamily="34" charset="0"/>
              </a:rPr>
              <a:t>anualmente</a:t>
            </a:r>
            <a:r>
              <a:rPr lang="en-US" sz="1600" dirty="0" smtClean="0">
                <a:latin typeface="Calibri Light" panose="020F0302020204030204" pitchFamily="34" charset="0"/>
              </a:rPr>
              <a:t> </a:t>
            </a:r>
            <a:r>
              <a:rPr lang="en-US" sz="1600" dirty="0" err="1" smtClean="0">
                <a:latin typeface="Calibri Light" panose="020F0302020204030204" pitchFamily="34" charset="0"/>
              </a:rPr>
              <a:t>en</a:t>
            </a:r>
            <a:r>
              <a:rPr lang="en-US" sz="1600" dirty="0" smtClean="0">
                <a:latin typeface="Calibri Light" panose="020F0302020204030204" pitchFamily="34" charset="0"/>
              </a:rPr>
              <a:t> </a:t>
            </a:r>
            <a:r>
              <a:rPr lang="en-US" sz="1600" dirty="0" err="1" smtClean="0">
                <a:latin typeface="Calibri Light" panose="020F0302020204030204" pitchFamily="34" charset="0"/>
              </a:rPr>
              <a:t>julio</a:t>
            </a:r>
            <a:r>
              <a:rPr lang="en-US" sz="1600" dirty="0" smtClean="0">
                <a:latin typeface="Calibri Light" panose="020F0302020204030204" pitchFamily="34" charset="0"/>
              </a:rPr>
              <a:t> 1ro</a:t>
            </a:r>
          </a:p>
        </p:txBody>
      </p:sp>
    </p:spTree>
    <p:extLst>
      <p:ext uri="{BB962C8B-B14F-4D97-AF65-F5344CB8AC3E}">
        <p14:creationId xmlns:p14="http://schemas.microsoft.com/office/powerpoint/2010/main" val="257504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64864" y="2971799"/>
            <a:ext cx="3276600" cy="1569660"/>
          </a:xfrm>
          <a:prstGeom prst="rect">
            <a:avLst/>
          </a:prstGeom>
          <a:noFill/>
        </p:spPr>
        <p:txBody>
          <a:bodyPr wrap="square" rtlCol="0">
            <a:spAutoFit/>
          </a:bodyPr>
          <a:lstStyle/>
          <a:p>
            <a:r>
              <a:rPr lang="en-US" sz="2400" dirty="0" smtClean="0"/>
              <a:t>Primer </a:t>
            </a:r>
            <a:r>
              <a:rPr lang="en-US" sz="2400" dirty="0" err="1" smtClean="0"/>
              <a:t>año</a:t>
            </a:r>
            <a:r>
              <a:rPr lang="en-US" sz="2400" dirty="0" smtClean="0"/>
              <a:t>: 	$5,500</a:t>
            </a:r>
          </a:p>
          <a:p>
            <a:r>
              <a:rPr lang="en-US" sz="2400" dirty="0" smtClean="0"/>
              <a:t>Segundo </a:t>
            </a:r>
            <a:r>
              <a:rPr lang="en-US" sz="2400" dirty="0" err="1" smtClean="0"/>
              <a:t>año</a:t>
            </a:r>
            <a:r>
              <a:rPr lang="en-US" sz="2400" dirty="0" smtClean="0"/>
              <a:t>:	$6,500</a:t>
            </a:r>
          </a:p>
          <a:p>
            <a:r>
              <a:rPr lang="en-US" sz="2400" dirty="0" err="1" smtClean="0"/>
              <a:t>Tercer</a:t>
            </a:r>
            <a:r>
              <a:rPr lang="en-US" sz="2400" dirty="0" smtClean="0"/>
              <a:t> </a:t>
            </a:r>
            <a:r>
              <a:rPr lang="en-US" sz="2400" dirty="0" err="1" smtClean="0"/>
              <a:t>año</a:t>
            </a:r>
            <a:r>
              <a:rPr lang="en-US" sz="2400" dirty="0" smtClean="0"/>
              <a:t>:	$7,500</a:t>
            </a:r>
          </a:p>
          <a:p>
            <a:r>
              <a:rPr lang="en-US" sz="2400" dirty="0" smtClean="0"/>
              <a:t>Cuarto </a:t>
            </a:r>
            <a:r>
              <a:rPr lang="en-US" sz="2400" dirty="0" err="1" smtClean="0"/>
              <a:t>año</a:t>
            </a:r>
            <a:r>
              <a:rPr lang="en-US" sz="2400" dirty="0" smtClean="0"/>
              <a:t>:	$7,500</a:t>
            </a:r>
            <a:endParaRPr lang="en-US" sz="2400" dirty="0"/>
          </a:p>
        </p:txBody>
      </p:sp>
      <p:sp>
        <p:nvSpPr>
          <p:cNvPr id="4" name="TextBox 3"/>
          <p:cNvSpPr txBox="1"/>
          <p:nvPr/>
        </p:nvSpPr>
        <p:spPr>
          <a:xfrm>
            <a:off x="1676400" y="5895945"/>
            <a:ext cx="6324600" cy="369332"/>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a:t> </a:t>
            </a:r>
            <a:r>
              <a:rPr lang="en-US" sz="1400" dirty="0" smtClean="0"/>
              <a:t>       </a:t>
            </a:r>
            <a:r>
              <a:rPr lang="en-US" sz="1400" dirty="0"/>
              <a:t> </a:t>
            </a:r>
            <a:r>
              <a:rPr lang="en-US" dirty="0" err="1" smtClean="0"/>
              <a:t>Subsidiado</a:t>
            </a:r>
            <a:r>
              <a:rPr lang="en-US" dirty="0" smtClean="0"/>
              <a:t> (</a:t>
            </a:r>
            <a:r>
              <a:rPr lang="en-US" dirty="0" err="1" smtClean="0"/>
              <a:t>basado</a:t>
            </a:r>
            <a:r>
              <a:rPr lang="en-US" dirty="0" smtClean="0"/>
              <a:t> </a:t>
            </a:r>
            <a:r>
              <a:rPr lang="en-US" dirty="0" err="1" smtClean="0"/>
              <a:t>en</a:t>
            </a:r>
            <a:r>
              <a:rPr lang="en-US" dirty="0" smtClean="0"/>
              <a:t> </a:t>
            </a:r>
            <a:r>
              <a:rPr lang="en-US" dirty="0" err="1" smtClean="0"/>
              <a:t>necesidad</a:t>
            </a:r>
            <a:r>
              <a:rPr lang="en-US" dirty="0" smtClean="0"/>
              <a:t>)</a:t>
            </a:r>
            <a:r>
              <a:rPr lang="en-US" sz="1600" dirty="0" smtClean="0"/>
              <a:t>	</a:t>
            </a:r>
            <a:r>
              <a:rPr lang="en-US" sz="1600" dirty="0"/>
              <a:t> </a:t>
            </a:r>
            <a:r>
              <a:rPr lang="en-US" sz="1600" dirty="0" smtClean="0"/>
              <a:t>       </a:t>
            </a:r>
            <a:r>
              <a:rPr lang="en-US" dirty="0" smtClean="0"/>
              <a:t>No </a:t>
            </a:r>
            <a:r>
              <a:rPr lang="en-US" dirty="0" err="1" smtClean="0"/>
              <a:t>Subsidiado</a:t>
            </a:r>
            <a:endParaRPr lang="en-US" dirty="0"/>
          </a:p>
        </p:txBody>
      </p:sp>
      <p:sp>
        <p:nvSpPr>
          <p:cNvPr id="5" name="Rectangle 4"/>
          <p:cNvSpPr/>
          <p:nvPr/>
        </p:nvSpPr>
        <p:spPr>
          <a:xfrm>
            <a:off x="1917877" y="5973749"/>
            <a:ext cx="1524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62600" y="5988314"/>
            <a:ext cx="152400" cy="152400"/>
          </a:xfrm>
          <a:prstGeom prst="rect">
            <a:avLst/>
          </a:prstGeom>
          <a:solidFill>
            <a:srgbClr val="DE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985293"/>
            <a:ext cx="8382000" cy="1077218"/>
          </a:xfrm>
          <a:prstGeom prst="rect">
            <a:avLst/>
          </a:prstGeom>
          <a:noFill/>
        </p:spPr>
        <p:txBody>
          <a:bodyPr wrap="square" rtlCol="0">
            <a:spAutoFit/>
          </a:bodyPr>
          <a:lstStyle/>
          <a:p>
            <a:pPr algn="ctr"/>
            <a:r>
              <a:rPr lang="en-US" sz="3200" dirty="0" err="1">
                <a:latin typeface="Calibri Light" panose="020F0302020204030204" pitchFamily="34" charset="0"/>
              </a:rPr>
              <a:t>Límites</a:t>
            </a:r>
            <a:r>
              <a:rPr lang="en-US" sz="3200" dirty="0">
                <a:latin typeface="Calibri Light" panose="020F0302020204030204" pitchFamily="34" charset="0"/>
              </a:rPr>
              <a:t> </a:t>
            </a:r>
            <a:r>
              <a:rPr lang="en-US" sz="3200" dirty="0" err="1">
                <a:latin typeface="Calibri Light" panose="020F0302020204030204" pitchFamily="34" charset="0"/>
              </a:rPr>
              <a:t>a</a:t>
            </a:r>
            <a:r>
              <a:rPr lang="en-US" sz="3200" dirty="0" err="1" smtClean="0">
                <a:latin typeface="Calibri Light" panose="020F0302020204030204" pitchFamily="34" charset="0"/>
              </a:rPr>
              <a:t>nuales</a:t>
            </a:r>
            <a:r>
              <a:rPr lang="en-US" sz="3200" dirty="0" smtClean="0">
                <a:latin typeface="Calibri Light" panose="020F0302020204030204" pitchFamily="34" charset="0"/>
              </a:rPr>
              <a:t> del </a:t>
            </a:r>
            <a:r>
              <a:rPr lang="en-US" sz="3200" dirty="0" err="1" smtClean="0">
                <a:latin typeface="Calibri Light" panose="020F0302020204030204" pitchFamily="34" charset="0"/>
              </a:rPr>
              <a:t>Programa</a:t>
            </a:r>
            <a:r>
              <a:rPr lang="en-US" sz="3200" dirty="0" smtClean="0">
                <a:latin typeface="Calibri Light" panose="020F0302020204030204" pitchFamily="34" charset="0"/>
              </a:rPr>
              <a:t> Federal </a:t>
            </a:r>
          </a:p>
          <a:p>
            <a:pPr algn="ctr"/>
            <a:r>
              <a:rPr lang="en-US" sz="3200" dirty="0" smtClean="0">
                <a:latin typeface="Calibri Light" panose="020F0302020204030204" pitchFamily="34" charset="0"/>
              </a:rPr>
              <a:t>Direct Student Loan</a:t>
            </a:r>
            <a:endParaRPr lang="en-US" sz="3200" dirty="0">
              <a:latin typeface="Calibri Light" panose="020F03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62511"/>
            <a:ext cx="4477536" cy="3810243"/>
          </a:xfrm>
          <a:prstGeom prst="rect">
            <a:avLst/>
          </a:prstGeom>
        </p:spPr>
      </p:pic>
      <p:sp>
        <p:nvSpPr>
          <p:cNvPr id="9" name="Rectangle 8"/>
          <p:cNvSpPr/>
          <p:nvPr/>
        </p:nvSpPr>
        <p:spPr>
          <a:xfrm>
            <a:off x="1981200" y="5221628"/>
            <a:ext cx="914400" cy="168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994077" y="5163879"/>
            <a:ext cx="788999" cy="246221"/>
          </a:xfrm>
          <a:prstGeom prst="rect">
            <a:avLst/>
          </a:prstGeom>
          <a:noFill/>
        </p:spPr>
        <p:txBody>
          <a:bodyPr wrap="none" rtlCol="0">
            <a:spAutoFit/>
          </a:bodyPr>
          <a:lstStyle/>
          <a:p>
            <a:r>
              <a:rPr lang="en-US" sz="1000" dirty="0" smtClean="0"/>
              <a:t>Sophomore</a:t>
            </a:r>
            <a:endParaRPr lang="en-US" sz="1000" dirty="0"/>
          </a:p>
        </p:txBody>
      </p:sp>
    </p:spTree>
    <p:extLst>
      <p:ext uri="{BB962C8B-B14F-4D97-AF65-F5344CB8AC3E}">
        <p14:creationId xmlns:p14="http://schemas.microsoft.com/office/powerpoint/2010/main" val="26872186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810759"/>
            <a:ext cx="8312154" cy="2062103"/>
          </a:xfrm>
          <a:prstGeom prst="rect">
            <a:avLst/>
          </a:prstGeom>
          <a:noFill/>
        </p:spPr>
        <p:txBody>
          <a:bodyPr wrap="square" rtlCol="0">
            <a:spAutoFit/>
          </a:bodyPr>
          <a:lstStyle/>
          <a:p>
            <a:r>
              <a:rPr lang="en-US" sz="3200" dirty="0" smtClean="0">
                <a:solidFill>
                  <a:srgbClr val="002664"/>
                </a:solidFill>
              </a:rPr>
              <a:t>Direct Loans </a:t>
            </a:r>
            <a:r>
              <a:rPr lang="en-US" sz="3200" dirty="0" smtClean="0"/>
              <a:t>= </a:t>
            </a:r>
            <a:r>
              <a:rPr lang="en-US" sz="3200" dirty="0" err="1" smtClean="0">
                <a:solidFill>
                  <a:srgbClr val="EAAB00"/>
                </a:solidFill>
              </a:rPr>
              <a:t>Máxima</a:t>
            </a:r>
            <a:r>
              <a:rPr lang="en-US" sz="3200" dirty="0" smtClean="0">
                <a:solidFill>
                  <a:srgbClr val="EAAB00"/>
                </a:solidFill>
              </a:rPr>
              <a:t> </a:t>
            </a:r>
            <a:r>
              <a:rPr lang="en-US" sz="3200" dirty="0" err="1" smtClean="0">
                <a:solidFill>
                  <a:srgbClr val="EAAB00"/>
                </a:solidFill>
              </a:rPr>
              <a:t>elegibilidad</a:t>
            </a:r>
            <a:r>
              <a:rPr lang="en-US" sz="3200" dirty="0" smtClean="0">
                <a:solidFill>
                  <a:srgbClr val="EAAB00"/>
                </a:solidFill>
              </a:rPr>
              <a:t> </a:t>
            </a:r>
            <a:r>
              <a:rPr lang="en-US" sz="3200" dirty="0" smtClean="0"/>
              <a:t>de $31,000</a:t>
            </a:r>
            <a:r>
              <a:rPr lang="en-US" sz="2800" dirty="0" smtClean="0"/>
              <a:t>*</a:t>
            </a:r>
          </a:p>
          <a:p>
            <a:endParaRPr lang="en-US" sz="3200" dirty="0"/>
          </a:p>
          <a:p>
            <a:pPr algn="ctr"/>
            <a:r>
              <a:rPr lang="en-US" sz="3200" dirty="0" err="1" smtClean="0">
                <a:solidFill>
                  <a:srgbClr val="002664"/>
                </a:solidFill>
              </a:rPr>
              <a:t>Préstamo</a:t>
            </a:r>
            <a:r>
              <a:rPr lang="en-US" sz="3200" dirty="0" smtClean="0">
                <a:solidFill>
                  <a:srgbClr val="002664"/>
                </a:solidFill>
              </a:rPr>
              <a:t> </a:t>
            </a:r>
            <a:r>
              <a:rPr lang="en-US" sz="3200" dirty="0" err="1" smtClean="0">
                <a:solidFill>
                  <a:srgbClr val="002664"/>
                </a:solidFill>
              </a:rPr>
              <a:t>Subsidiado</a:t>
            </a:r>
            <a:r>
              <a:rPr lang="en-US" sz="3200" dirty="0" smtClean="0">
                <a:solidFill>
                  <a:srgbClr val="002664"/>
                </a:solidFill>
              </a:rPr>
              <a:t> </a:t>
            </a:r>
            <a:r>
              <a:rPr lang="en-US" sz="3200" dirty="0" smtClean="0"/>
              <a:t>= </a:t>
            </a:r>
            <a:r>
              <a:rPr lang="en-US" sz="3200" dirty="0" err="1" smtClean="0"/>
              <a:t>Máximo</a:t>
            </a:r>
            <a:r>
              <a:rPr lang="en-US" sz="3200" dirty="0" smtClean="0"/>
              <a:t> de $23,000 y se </a:t>
            </a:r>
            <a:r>
              <a:rPr lang="en-US" sz="3200" dirty="0" err="1" smtClean="0"/>
              <a:t>limita</a:t>
            </a:r>
            <a:r>
              <a:rPr lang="en-US" sz="3200" dirty="0" smtClean="0"/>
              <a:t> a 6 </a:t>
            </a:r>
            <a:r>
              <a:rPr lang="en-US" sz="3200" dirty="0" err="1" smtClean="0"/>
              <a:t>años</a:t>
            </a:r>
            <a:r>
              <a:rPr lang="en-US" sz="3200" dirty="0" smtClean="0"/>
              <a:t>  para un </a:t>
            </a:r>
            <a:r>
              <a:rPr lang="en-US" sz="3200" dirty="0" err="1" smtClean="0"/>
              <a:t>programa</a:t>
            </a:r>
            <a:r>
              <a:rPr lang="en-US" sz="3200" dirty="0" smtClean="0"/>
              <a:t> de </a:t>
            </a:r>
            <a:r>
              <a:rPr lang="en-US" sz="3200" dirty="0" err="1"/>
              <a:t>b</a:t>
            </a:r>
            <a:r>
              <a:rPr lang="en-US" sz="3200" dirty="0" err="1" smtClean="0"/>
              <a:t>achillerato</a:t>
            </a:r>
            <a:endParaRPr lang="en-US" sz="3200" dirty="0"/>
          </a:p>
        </p:txBody>
      </p:sp>
      <p:sp>
        <p:nvSpPr>
          <p:cNvPr id="4" name="TextBox 3"/>
          <p:cNvSpPr txBox="1"/>
          <p:nvPr/>
        </p:nvSpPr>
        <p:spPr>
          <a:xfrm>
            <a:off x="381000" y="6019800"/>
            <a:ext cx="4182940" cy="461665"/>
          </a:xfrm>
          <a:prstGeom prst="rect">
            <a:avLst/>
          </a:prstGeom>
          <a:noFill/>
        </p:spPr>
        <p:txBody>
          <a:bodyPr wrap="none" rtlCol="0">
            <a:spAutoFit/>
          </a:bodyPr>
          <a:lstStyle/>
          <a:p>
            <a:r>
              <a:rPr lang="en-US" sz="2400" dirty="0" smtClean="0"/>
              <a:t>* </a:t>
            </a:r>
            <a:r>
              <a:rPr lang="en-US" sz="2400" dirty="0" err="1" smtClean="0"/>
              <a:t>Límite</a:t>
            </a:r>
            <a:r>
              <a:rPr lang="en-US" sz="2400" dirty="0" smtClean="0"/>
              <a:t> </a:t>
            </a:r>
            <a:r>
              <a:rPr lang="en-US" sz="2400" dirty="0" err="1" smtClean="0"/>
              <a:t>estudiante</a:t>
            </a:r>
            <a:r>
              <a:rPr lang="en-US" sz="2400" dirty="0" smtClean="0"/>
              <a:t> </a:t>
            </a:r>
            <a:r>
              <a:rPr lang="en-US" sz="2400" dirty="0" err="1">
                <a:solidFill>
                  <a:srgbClr val="EAAB00"/>
                </a:solidFill>
              </a:rPr>
              <a:t>d</a:t>
            </a:r>
            <a:r>
              <a:rPr lang="en-US" sz="2400" dirty="0" err="1" smtClean="0">
                <a:solidFill>
                  <a:srgbClr val="EAAB00"/>
                </a:solidFill>
              </a:rPr>
              <a:t>ependiente</a:t>
            </a:r>
            <a:endParaRPr lang="en-US" sz="2400" dirty="0"/>
          </a:p>
        </p:txBody>
      </p:sp>
      <p:sp>
        <p:nvSpPr>
          <p:cNvPr id="6" name="TextBox 5"/>
          <p:cNvSpPr txBox="1"/>
          <p:nvPr/>
        </p:nvSpPr>
        <p:spPr>
          <a:xfrm>
            <a:off x="389106" y="1121016"/>
            <a:ext cx="8343503" cy="861774"/>
          </a:xfrm>
          <a:prstGeom prst="rect">
            <a:avLst/>
          </a:prstGeom>
          <a:noFill/>
        </p:spPr>
        <p:txBody>
          <a:bodyPr wrap="none" rtlCol="0">
            <a:spAutoFit/>
          </a:bodyPr>
          <a:lstStyle/>
          <a:p>
            <a:r>
              <a:rPr lang="en-US" sz="5000" dirty="0" err="1" smtClean="0">
                <a:latin typeface="Calibri Light" panose="020F0302020204030204" pitchFamily="34" charset="0"/>
              </a:rPr>
              <a:t>Límites</a:t>
            </a:r>
            <a:r>
              <a:rPr lang="en-US" sz="5000" dirty="0" smtClean="0">
                <a:latin typeface="Calibri Light" panose="020F0302020204030204" pitchFamily="34" charset="0"/>
              </a:rPr>
              <a:t> del Direct Loan Program</a:t>
            </a:r>
            <a:endParaRPr lang="en-US" sz="5000" dirty="0">
              <a:latin typeface="Calibri Light" panose="020F0302020204030204" pitchFamily="34" charset="0"/>
            </a:endParaRPr>
          </a:p>
        </p:txBody>
      </p:sp>
    </p:spTree>
    <p:extLst>
      <p:ext uri="{BB962C8B-B14F-4D97-AF65-F5344CB8AC3E}">
        <p14:creationId xmlns:p14="http://schemas.microsoft.com/office/powerpoint/2010/main" val="248191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86000"/>
            <a:ext cx="8388354" cy="3631763"/>
          </a:xfrm>
          <a:prstGeom prst="rect">
            <a:avLst/>
          </a:prstGeom>
          <a:noFill/>
        </p:spPr>
        <p:txBody>
          <a:bodyPr wrap="square" rtlCol="0">
            <a:spAutoFit/>
          </a:bodyPr>
          <a:lstStyle/>
          <a:p>
            <a:r>
              <a:rPr lang="en-US" sz="3000" dirty="0" err="1" smtClean="0">
                <a:solidFill>
                  <a:srgbClr val="002664"/>
                </a:solidFill>
              </a:rPr>
              <a:t>Beca</a:t>
            </a:r>
            <a:r>
              <a:rPr lang="en-US" sz="3000" dirty="0" smtClean="0">
                <a:solidFill>
                  <a:srgbClr val="002664"/>
                </a:solidFill>
              </a:rPr>
              <a:t> Pell </a:t>
            </a:r>
            <a:r>
              <a:rPr lang="en-US" sz="3000" dirty="0" smtClean="0"/>
              <a:t>= 6 </a:t>
            </a:r>
            <a:r>
              <a:rPr lang="en-US" sz="3000" dirty="0" err="1" smtClean="0"/>
              <a:t>años</a:t>
            </a:r>
            <a:r>
              <a:rPr lang="en-US" sz="3000" dirty="0" smtClean="0"/>
              <a:t> de </a:t>
            </a:r>
            <a:r>
              <a:rPr lang="en-US" sz="3000" dirty="0" err="1" smtClean="0"/>
              <a:t>elegibilidad</a:t>
            </a:r>
            <a:endParaRPr lang="en-US" sz="3000" dirty="0"/>
          </a:p>
          <a:p>
            <a:r>
              <a:rPr lang="en-US" sz="3000" dirty="0" smtClean="0"/>
              <a:t>			(12 </a:t>
            </a:r>
            <a:r>
              <a:rPr lang="en-US" sz="3000" dirty="0" err="1" smtClean="0"/>
              <a:t>semestres</a:t>
            </a:r>
            <a:r>
              <a:rPr lang="en-US" sz="3000" dirty="0" smtClean="0"/>
              <a:t> a </a:t>
            </a:r>
            <a:r>
              <a:rPr lang="en-US" sz="3000" dirty="0" err="1" smtClean="0">
                <a:solidFill>
                  <a:srgbClr val="EAAB00"/>
                </a:solidFill>
              </a:rPr>
              <a:t>tiempo</a:t>
            </a:r>
            <a:r>
              <a:rPr lang="en-US" sz="3000" dirty="0" smtClean="0">
                <a:solidFill>
                  <a:srgbClr val="EAAB00"/>
                </a:solidFill>
              </a:rPr>
              <a:t> </a:t>
            </a:r>
            <a:r>
              <a:rPr lang="en-US" sz="3000" dirty="0" err="1" smtClean="0">
                <a:solidFill>
                  <a:srgbClr val="EAAB00"/>
                </a:solidFill>
              </a:rPr>
              <a:t>completo</a:t>
            </a:r>
            <a:r>
              <a:rPr lang="en-US" sz="3000" dirty="0" smtClean="0"/>
              <a:t>)</a:t>
            </a:r>
          </a:p>
          <a:p>
            <a:pPr algn="r"/>
            <a:endParaRPr lang="en-US" sz="2500" dirty="0" smtClean="0"/>
          </a:p>
          <a:p>
            <a:r>
              <a:rPr lang="en-US" sz="3000" dirty="0" err="1" smtClean="0">
                <a:solidFill>
                  <a:srgbClr val="002664"/>
                </a:solidFill>
              </a:rPr>
              <a:t>Beca</a:t>
            </a:r>
            <a:r>
              <a:rPr lang="en-US" sz="3000" dirty="0" smtClean="0">
                <a:solidFill>
                  <a:srgbClr val="002664"/>
                </a:solidFill>
              </a:rPr>
              <a:t> TEACH </a:t>
            </a:r>
            <a:r>
              <a:rPr lang="en-US" sz="3000" dirty="0" smtClean="0"/>
              <a:t>= $16,000 </a:t>
            </a:r>
            <a:r>
              <a:rPr lang="en-US" sz="3000" dirty="0" err="1" smtClean="0"/>
              <a:t>como</a:t>
            </a:r>
            <a:r>
              <a:rPr lang="en-US" sz="3000" dirty="0" smtClean="0"/>
              <a:t> </a:t>
            </a:r>
            <a:r>
              <a:rPr lang="en-US" sz="3000" dirty="0" err="1" smtClean="0"/>
              <a:t>estudiante</a:t>
            </a:r>
            <a:r>
              <a:rPr lang="en-US" sz="3000" dirty="0" smtClean="0"/>
              <a:t> de </a:t>
            </a:r>
            <a:r>
              <a:rPr lang="en-US" sz="3000" dirty="0" err="1" smtClean="0">
                <a:solidFill>
                  <a:srgbClr val="EAAB00"/>
                </a:solidFill>
              </a:rPr>
              <a:t>pregrado</a:t>
            </a:r>
            <a:r>
              <a:rPr lang="en-US" sz="3000" dirty="0" smtClean="0"/>
              <a:t> 			($3,728 current year max)</a:t>
            </a:r>
          </a:p>
          <a:p>
            <a:endParaRPr lang="en-US" sz="2500" dirty="0" smtClean="0"/>
          </a:p>
          <a:p>
            <a:r>
              <a:rPr lang="en-US" sz="3000" dirty="0" smtClean="0">
                <a:solidFill>
                  <a:srgbClr val="002664"/>
                </a:solidFill>
              </a:rPr>
              <a:t>Ohio College </a:t>
            </a:r>
          </a:p>
          <a:p>
            <a:r>
              <a:rPr lang="en-US" sz="3000" dirty="0" smtClean="0">
                <a:solidFill>
                  <a:srgbClr val="002664"/>
                </a:solidFill>
              </a:rPr>
              <a:t>Opportunity Grant </a:t>
            </a:r>
            <a:r>
              <a:rPr lang="en-US" sz="3000" dirty="0" smtClean="0"/>
              <a:t>= 10 </a:t>
            </a:r>
            <a:r>
              <a:rPr lang="en-US" sz="2800" dirty="0" err="1" smtClean="0"/>
              <a:t>semestres</a:t>
            </a:r>
            <a:r>
              <a:rPr lang="en-US" sz="2800" dirty="0" smtClean="0"/>
              <a:t> a </a:t>
            </a:r>
            <a:r>
              <a:rPr lang="en-US" sz="3000" dirty="0" err="1" smtClean="0">
                <a:solidFill>
                  <a:srgbClr val="EAAB00"/>
                </a:solidFill>
              </a:rPr>
              <a:t>tiempo</a:t>
            </a:r>
            <a:r>
              <a:rPr lang="en-US" sz="3000" dirty="0" smtClean="0">
                <a:solidFill>
                  <a:srgbClr val="EAAB00"/>
                </a:solidFill>
              </a:rPr>
              <a:t> </a:t>
            </a:r>
            <a:r>
              <a:rPr lang="en-US" sz="3000" dirty="0" err="1" smtClean="0">
                <a:solidFill>
                  <a:srgbClr val="EAAB00"/>
                </a:solidFill>
              </a:rPr>
              <a:t>completo</a:t>
            </a:r>
            <a:endParaRPr lang="en-US" sz="3000" dirty="0"/>
          </a:p>
        </p:txBody>
      </p:sp>
      <p:sp>
        <p:nvSpPr>
          <p:cNvPr id="4" name="TextBox 3"/>
          <p:cNvSpPr txBox="1"/>
          <p:nvPr/>
        </p:nvSpPr>
        <p:spPr>
          <a:xfrm>
            <a:off x="914400" y="942628"/>
            <a:ext cx="7127529" cy="1323439"/>
          </a:xfrm>
          <a:prstGeom prst="rect">
            <a:avLst/>
          </a:prstGeom>
          <a:noFill/>
        </p:spPr>
        <p:txBody>
          <a:bodyPr wrap="none" rtlCol="0">
            <a:spAutoFit/>
          </a:bodyPr>
          <a:lstStyle/>
          <a:p>
            <a:pPr algn="ctr"/>
            <a:r>
              <a:rPr lang="en-US" sz="4000" dirty="0" err="1">
                <a:latin typeface="Calibri Light" panose="020F0302020204030204" pitchFamily="34" charset="0"/>
              </a:rPr>
              <a:t>Límite</a:t>
            </a:r>
            <a:r>
              <a:rPr lang="en-US" sz="4000" dirty="0">
                <a:latin typeface="Calibri Light" panose="020F0302020204030204" pitchFamily="34" charset="0"/>
              </a:rPr>
              <a:t> </a:t>
            </a:r>
            <a:r>
              <a:rPr lang="en-US" sz="4000" dirty="0" smtClean="0">
                <a:latin typeface="Calibri Light" panose="020F0302020204030204" pitchFamily="34" charset="0"/>
              </a:rPr>
              <a:t>de los </a:t>
            </a:r>
            <a:r>
              <a:rPr lang="en-US" sz="4000" dirty="0" err="1" smtClean="0">
                <a:latin typeface="Calibri Light" panose="020F0302020204030204" pitchFamily="34" charset="0"/>
              </a:rPr>
              <a:t>Programas</a:t>
            </a:r>
            <a:r>
              <a:rPr lang="en-US" sz="4000" dirty="0" smtClean="0">
                <a:latin typeface="Calibri Light" panose="020F0302020204030204" pitchFamily="34" charset="0"/>
              </a:rPr>
              <a:t> de </a:t>
            </a:r>
            <a:r>
              <a:rPr lang="en-US" sz="4000" dirty="0" err="1" smtClean="0">
                <a:latin typeface="Calibri Light" panose="020F0302020204030204" pitchFamily="34" charset="0"/>
              </a:rPr>
              <a:t>Becas</a:t>
            </a:r>
            <a:r>
              <a:rPr lang="en-US" sz="4000" dirty="0" smtClean="0">
                <a:latin typeface="Calibri Light" panose="020F0302020204030204" pitchFamily="34" charset="0"/>
              </a:rPr>
              <a:t> </a:t>
            </a:r>
          </a:p>
          <a:p>
            <a:pPr algn="ctr"/>
            <a:r>
              <a:rPr lang="en-US" sz="4000" dirty="0" err="1" smtClean="0">
                <a:latin typeface="Calibri Light" panose="020F0302020204030204" pitchFamily="34" charset="0"/>
              </a:rPr>
              <a:t>Federales</a:t>
            </a:r>
            <a:r>
              <a:rPr lang="en-US" sz="4000" dirty="0" smtClean="0">
                <a:latin typeface="Calibri Light" panose="020F0302020204030204" pitchFamily="34" charset="0"/>
              </a:rPr>
              <a:t> y </a:t>
            </a:r>
            <a:r>
              <a:rPr lang="en-US" sz="4000" dirty="0" err="1" smtClean="0">
                <a:latin typeface="Calibri Light" panose="020F0302020204030204" pitchFamily="34" charset="0"/>
              </a:rPr>
              <a:t>Estatales</a:t>
            </a:r>
            <a:endParaRPr lang="en-US" sz="4000" dirty="0">
              <a:latin typeface="Calibri Light" panose="020F0302020204030204" pitchFamily="34" charset="0"/>
            </a:endParaRPr>
          </a:p>
        </p:txBody>
      </p:sp>
    </p:spTree>
    <p:extLst>
      <p:ext uri="{BB962C8B-B14F-4D97-AF65-F5344CB8AC3E}">
        <p14:creationId xmlns:p14="http://schemas.microsoft.com/office/powerpoint/2010/main" val="1851086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normAutofit fontScale="90000"/>
          </a:bodyPr>
          <a:lstStyle/>
          <a:p>
            <a:r>
              <a:rPr lang="en-US" sz="5400" dirty="0" err="1">
                <a:solidFill>
                  <a:srgbClr val="002664"/>
                </a:solidFill>
                <a:latin typeface="Calibri Light" panose="020F0302020204030204" pitchFamily="34" charset="0"/>
              </a:rPr>
              <a:t>Becas</a:t>
            </a:r>
            <a:r>
              <a:rPr lang="en-US" sz="5400" dirty="0">
                <a:solidFill>
                  <a:srgbClr val="002664"/>
                </a:solidFill>
                <a:latin typeface="Calibri Light" panose="020F0302020204030204" pitchFamily="34" charset="0"/>
              </a:rPr>
              <a:t> para </a:t>
            </a:r>
            <a:r>
              <a:rPr lang="en-US" sz="5400" dirty="0" err="1">
                <a:solidFill>
                  <a:srgbClr val="002664"/>
                </a:solidFill>
                <a:latin typeface="Calibri Light" panose="020F0302020204030204" pitchFamily="34" charset="0"/>
              </a:rPr>
              <a:t>estudiantes</a:t>
            </a:r>
            <a:r>
              <a:rPr lang="en-US" sz="5400" dirty="0">
                <a:solidFill>
                  <a:srgbClr val="002664"/>
                </a:solidFill>
                <a:latin typeface="Calibri Light" panose="020F0302020204030204" pitchFamily="34" charset="0"/>
              </a:rPr>
              <a:t> de </a:t>
            </a:r>
            <a:r>
              <a:rPr lang="en-US" sz="5400" dirty="0" err="1">
                <a:solidFill>
                  <a:srgbClr val="002664"/>
                </a:solidFill>
                <a:latin typeface="Calibri Light" panose="020F0302020204030204" pitchFamily="34" charset="0"/>
              </a:rPr>
              <a:t>nuevo</a:t>
            </a:r>
            <a:r>
              <a:rPr lang="en-US" sz="5400" dirty="0">
                <a:solidFill>
                  <a:srgbClr val="002664"/>
                </a:solidFill>
                <a:latin typeface="Calibri Light" panose="020F0302020204030204" pitchFamily="34" charset="0"/>
              </a:rPr>
              <a:t> </a:t>
            </a:r>
            <a:r>
              <a:rPr lang="en-US" sz="5400" dirty="0" err="1">
                <a:solidFill>
                  <a:srgbClr val="002664"/>
                </a:solidFill>
                <a:latin typeface="Calibri Light" panose="020F0302020204030204" pitchFamily="34" charset="0"/>
              </a:rPr>
              <a:t>ingreso</a:t>
            </a:r>
            <a:endParaRPr lang="en-US" sz="5400" dirty="0">
              <a:solidFill>
                <a:srgbClr val="002664"/>
              </a:solidFill>
              <a:latin typeface="Calibri Light" panose="020F0302020204030204" pitchFamily="34" charset="0"/>
            </a:endParaRPr>
          </a:p>
        </p:txBody>
      </p:sp>
      <p:sp>
        <p:nvSpPr>
          <p:cNvPr id="4" name="Rectangle 3"/>
          <p:cNvSpPr/>
          <p:nvPr/>
        </p:nvSpPr>
        <p:spPr>
          <a:xfrm>
            <a:off x="5638800" y="5334000"/>
            <a:ext cx="2788969" cy="369332"/>
          </a:xfrm>
          <a:prstGeom prst="rect">
            <a:avLst/>
          </a:prstGeom>
        </p:spPr>
        <p:txBody>
          <a:bodyPr wrap="none">
            <a:spAutoFit/>
          </a:bodyPr>
          <a:lstStyle/>
          <a:p>
            <a:r>
              <a:rPr lang="en-US" dirty="0">
                <a:solidFill>
                  <a:srgbClr val="C7C2BA"/>
                </a:solidFill>
              </a:rPr>
              <a:t>Honors College Scholarships</a:t>
            </a:r>
          </a:p>
        </p:txBody>
      </p:sp>
      <p:sp>
        <p:nvSpPr>
          <p:cNvPr id="5" name="Rectangle 4"/>
          <p:cNvSpPr/>
          <p:nvPr/>
        </p:nvSpPr>
        <p:spPr>
          <a:xfrm>
            <a:off x="774203" y="2242733"/>
            <a:ext cx="3462871" cy="369332"/>
          </a:xfrm>
          <a:prstGeom prst="rect">
            <a:avLst/>
          </a:prstGeom>
        </p:spPr>
        <p:txBody>
          <a:bodyPr wrap="none">
            <a:spAutoFit/>
          </a:bodyPr>
          <a:lstStyle/>
          <a:p>
            <a:r>
              <a:rPr lang="en-US" dirty="0">
                <a:solidFill>
                  <a:srgbClr val="C7C2BA"/>
                </a:solidFill>
              </a:rPr>
              <a:t>Oscar Ritchie Memorial Scholarship</a:t>
            </a:r>
          </a:p>
        </p:txBody>
      </p:sp>
      <p:sp>
        <p:nvSpPr>
          <p:cNvPr id="6" name="Rectangle 5"/>
          <p:cNvSpPr/>
          <p:nvPr/>
        </p:nvSpPr>
        <p:spPr>
          <a:xfrm>
            <a:off x="3782562" y="1080240"/>
            <a:ext cx="1981953" cy="369332"/>
          </a:xfrm>
          <a:prstGeom prst="rect">
            <a:avLst/>
          </a:prstGeom>
        </p:spPr>
        <p:txBody>
          <a:bodyPr wrap="none">
            <a:spAutoFit/>
          </a:bodyPr>
          <a:lstStyle/>
          <a:p>
            <a:r>
              <a:rPr lang="en-US" dirty="0">
                <a:solidFill>
                  <a:srgbClr val="C7C2BA"/>
                </a:solidFill>
              </a:rPr>
              <a:t>Trustee </a:t>
            </a:r>
            <a:r>
              <a:rPr lang="en-US" dirty="0" smtClean="0">
                <a:solidFill>
                  <a:srgbClr val="C7C2BA"/>
                </a:solidFill>
              </a:rPr>
              <a:t>Scholarship</a:t>
            </a:r>
            <a:endParaRPr lang="en-US" dirty="0">
              <a:solidFill>
                <a:srgbClr val="C7C2BA"/>
              </a:solidFill>
            </a:endParaRPr>
          </a:p>
        </p:txBody>
      </p:sp>
      <p:sp>
        <p:nvSpPr>
          <p:cNvPr id="7" name="Rectangle 6"/>
          <p:cNvSpPr/>
          <p:nvPr/>
        </p:nvSpPr>
        <p:spPr>
          <a:xfrm>
            <a:off x="2177724" y="5876260"/>
            <a:ext cx="2248629" cy="369332"/>
          </a:xfrm>
          <a:prstGeom prst="rect">
            <a:avLst/>
          </a:prstGeom>
        </p:spPr>
        <p:txBody>
          <a:bodyPr wrap="none">
            <a:spAutoFit/>
          </a:bodyPr>
          <a:lstStyle/>
          <a:p>
            <a:r>
              <a:rPr lang="en-US" dirty="0">
                <a:solidFill>
                  <a:srgbClr val="C7C2BA"/>
                </a:solidFill>
              </a:rPr>
              <a:t>Founders </a:t>
            </a:r>
            <a:r>
              <a:rPr lang="en-US" dirty="0" smtClean="0">
                <a:solidFill>
                  <a:srgbClr val="C7C2BA"/>
                </a:solidFill>
              </a:rPr>
              <a:t>Scholarships</a:t>
            </a:r>
            <a:endParaRPr lang="en-US" dirty="0">
              <a:solidFill>
                <a:srgbClr val="C7C2BA"/>
              </a:solidFill>
            </a:endParaRPr>
          </a:p>
        </p:txBody>
      </p:sp>
      <p:sp>
        <p:nvSpPr>
          <p:cNvPr id="8" name="Rectangle 7"/>
          <p:cNvSpPr/>
          <p:nvPr/>
        </p:nvSpPr>
        <p:spPr>
          <a:xfrm>
            <a:off x="4267200" y="4191000"/>
            <a:ext cx="2261004" cy="369332"/>
          </a:xfrm>
          <a:prstGeom prst="rect">
            <a:avLst/>
          </a:prstGeom>
        </p:spPr>
        <p:txBody>
          <a:bodyPr wrap="none">
            <a:spAutoFit/>
          </a:bodyPr>
          <a:lstStyle/>
          <a:p>
            <a:r>
              <a:rPr lang="en-US" dirty="0">
                <a:solidFill>
                  <a:srgbClr val="C7C2BA"/>
                </a:solidFill>
              </a:rPr>
              <a:t>Presidents Scholarship</a:t>
            </a:r>
            <a:endParaRPr lang="en-US" dirty="0"/>
          </a:p>
        </p:txBody>
      </p:sp>
      <p:sp>
        <p:nvSpPr>
          <p:cNvPr id="9" name="Rectangle 8"/>
          <p:cNvSpPr/>
          <p:nvPr/>
        </p:nvSpPr>
        <p:spPr>
          <a:xfrm>
            <a:off x="6155864" y="2242733"/>
            <a:ext cx="1754839" cy="369332"/>
          </a:xfrm>
          <a:prstGeom prst="rect">
            <a:avLst/>
          </a:prstGeom>
        </p:spPr>
        <p:txBody>
          <a:bodyPr wrap="none">
            <a:spAutoFit/>
          </a:bodyPr>
          <a:lstStyle/>
          <a:p>
            <a:r>
              <a:rPr lang="en-US" dirty="0">
                <a:solidFill>
                  <a:srgbClr val="C7C2BA"/>
                </a:solidFill>
              </a:rPr>
              <a:t>University Award</a:t>
            </a:r>
            <a:endParaRPr lang="en-US" dirty="0"/>
          </a:p>
        </p:txBody>
      </p:sp>
      <p:sp>
        <p:nvSpPr>
          <p:cNvPr id="10" name="Rectangle 9"/>
          <p:cNvSpPr/>
          <p:nvPr/>
        </p:nvSpPr>
        <p:spPr>
          <a:xfrm>
            <a:off x="1263147" y="4724400"/>
            <a:ext cx="1829155" cy="369332"/>
          </a:xfrm>
          <a:prstGeom prst="rect">
            <a:avLst/>
          </a:prstGeom>
        </p:spPr>
        <p:txBody>
          <a:bodyPr wrap="none">
            <a:spAutoFit/>
          </a:bodyPr>
          <a:lstStyle/>
          <a:p>
            <a:r>
              <a:rPr lang="en-US" dirty="0">
                <a:solidFill>
                  <a:srgbClr val="C7C2BA"/>
                </a:solidFill>
              </a:rPr>
              <a:t>Presidents Grant  </a:t>
            </a:r>
          </a:p>
        </p:txBody>
      </p:sp>
    </p:spTree>
    <p:extLst>
      <p:ext uri="{BB962C8B-B14F-4D97-AF65-F5344CB8AC3E}">
        <p14:creationId xmlns:p14="http://schemas.microsoft.com/office/powerpoint/2010/main" val="194482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39506"/>
            <a:ext cx="2895600" cy="5225929"/>
          </a:xfrm>
        </p:spPr>
        <p:txBody>
          <a:bodyPr>
            <a:normAutofit/>
          </a:bodyPr>
          <a:lstStyle/>
          <a:p>
            <a:pPr marL="0" indent="0" algn="ctr">
              <a:buNone/>
            </a:pPr>
            <a:endParaRPr lang="en-US" sz="4000" dirty="0" smtClean="0"/>
          </a:p>
          <a:p>
            <a:pPr marL="0" indent="0" algn="ctr">
              <a:buNone/>
            </a:pPr>
            <a:r>
              <a:rPr lang="en-US" sz="4000" dirty="0" err="1" smtClean="0">
                <a:latin typeface="Calibri Light" panose="020F0302020204030204" pitchFamily="34" charset="0"/>
              </a:rPr>
              <a:t>Ejemplos</a:t>
            </a:r>
            <a:r>
              <a:rPr lang="en-US" sz="4000" dirty="0" smtClean="0">
                <a:latin typeface="Calibri Light" panose="020F0302020204030204" pitchFamily="34" charset="0"/>
              </a:rPr>
              <a:t> </a:t>
            </a:r>
          </a:p>
          <a:p>
            <a:pPr marL="0" indent="0" algn="ctr">
              <a:buNone/>
            </a:pPr>
            <a:r>
              <a:rPr lang="en-US" sz="4000" dirty="0">
                <a:latin typeface="Calibri Light" panose="020F0302020204030204" pitchFamily="34" charset="0"/>
              </a:rPr>
              <a:t>d</a:t>
            </a:r>
            <a:r>
              <a:rPr lang="en-US" sz="4000" dirty="0" smtClean="0">
                <a:latin typeface="Calibri Light" panose="020F0302020204030204" pitchFamily="34" charset="0"/>
              </a:rPr>
              <a:t>e </a:t>
            </a:r>
            <a:r>
              <a:rPr lang="en-US" sz="4000" dirty="0" err="1" smtClean="0">
                <a:latin typeface="Calibri Light" panose="020F0302020204030204" pitchFamily="34" charset="0"/>
              </a:rPr>
              <a:t>ofertas</a:t>
            </a:r>
            <a:r>
              <a:rPr lang="en-US" sz="4000" dirty="0" smtClean="0">
                <a:latin typeface="Calibri Light" panose="020F0302020204030204" pitchFamily="34" charset="0"/>
              </a:rPr>
              <a:t> </a:t>
            </a:r>
            <a:r>
              <a:rPr lang="en-US" sz="4000" dirty="0" err="1" smtClean="0">
                <a:solidFill>
                  <a:srgbClr val="EAAB00"/>
                </a:solidFill>
                <a:latin typeface="Calibri Light" panose="020F0302020204030204" pitchFamily="34" charset="0"/>
              </a:rPr>
              <a:t>aceptadas</a:t>
            </a:r>
            <a:r>
              <a:rPr lang="en-US" sz="4000" dirty="0" smtClean="0">
                <a:latin typeface="Calibri Light" panose="020F0302020204030204" pitchFamily="34" charset="0"/>
              </a:rPr>
              <a:t> </a:t>
            </a:r>
          </a:p>
          <a:p>
            <a:pPr marL="0" indent="0" algn="ctr">
              <a:buNone/>
            </a:pPr>
            <a:r>
              <a:rPr lang="en-US" sz="4000" dirty="0" err="1" smtClean="0">
                <a:latin typeface="Calibri Light" panose="020F0302020204030204" pitchFamily="34" charset="0"/>
              </a:rPr>
              <a:t>en</a:t>
            </a:r>
            <a:r>
              <a:rPr lang="en-US" sz="4000" dirty="0" smtClean="0">
                <a:latin typeface="Calibri Light" panose="020F0302020204030204" pitchFamily="34" charset="0"/>
              </a:rPr>
              <a:t> </a:t>
            </a:r>
          </a:p>
          <a:p>
            <a:pPr marL="0" indent="0" algn="ctr">
              <a:buNone/>
            </a:pPr>
            <a:r>
              <a:rPr lang="en-US" sz="4000" dirty="0" err="1" smtClean="0">
                <a:latin typeface="Calibri Light" panose="020F0302020204030204" pitchFamily="34" charset="0"/>
              </a:rPr>
              <a:t>FlashLine</a:t>
            </a:r>
            <a:endParaRPr lang="en-US" sz="4000" dirty="0">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742090"/>
            <a:ext cx="5243807" cy="4020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55517204"/>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5400" dirty="0" smtClean="0"/>
              <a:t>www.StudentLoans.gov</a:t>
            </a:r>
            <a:endParaRPr lang="en-US" sz="5400" dirty="0"/>
          </a:p>
        </p:txBody>
      </p:sp>
      <p:pic>
        <p:nvPicPr>
          <p:cNvPr id="5" name="Picture 4"/>
          <p:cNvPicPr/>
          <p:nvPr/>
        </p:nvPicPr>
        <p:blipFill rotWithShape="1">
          <a:blip r:embed="rId3">
            <a:extLst>
              <a:ext uri="{28A0092B-C50C-407E-A947-70E740481C1C}">
                <a14:useLocalDpi xmlns:a14="http://schemas.microsoft.com/office/drawing/2010/main" val="0"/>
              </a:ext>
            </a:extLst>
          </a:blip>
          <a:srcRect l="12180" t="5500" r="62129" b="6833"/>
          <a:stretch/>
        </p:blipFill>
        <p:spPr bwMode="auto">
          <a:xfrm>
            <a:off x="3581400" y="1752600"/>
            <a:ext cx="4876800" cy="44958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TextBox 2"/>
          <p:cNvSpPr txBox="1"/>
          <p:nvPr/>
        </p:nvSpPr>
        <p:spPr>
          <a:xfrm>
            <a:off x="304800" y="2438400"/>
            <a:ext cx="3276600" cy="2569934"/>
          </a:xfrm>
          <a:prstGeom prst="rect">
            <a:avLst/>
          </a:prstGeom>
          <a:noFill/>
        </p:spPr>
        <p:txBody>
          <a:bodyPr wrap="square" rtlCol="0">
            <a:spAutoFit/>
          </a:bodyPr>
          <a:lstStyle/>
          <a:p>
            <a:pPr algn="ctr"/>
            <a:r>
              <a:rPr lang="en-US" sz="2300" dirty="0" smtClean="0"/>
              <a:t>Para completer el </a:t>
            </a:r>
            <a:r>
              <a:rPr lang="en-US" sz="2300" dirty="0" err="1" smtClean="0">
                <a:solidFill>
                  <a:srgbClr val="EAAB00"/>
                </a:solidFill>
              </a:rPr>
              <a:t>Asesoramiento</a:t>
            </a:r>
            <a:r>
              <a:rPr lang="en-US" sz="2300" dirty="0" smtClean="0">
                <a:solidFill>
                  <a:srgbClr val="EAAB00"/>
                </a:solidFill>
              </a:rPr>
              <a:t> de </a:t>
            </a:r>
            <a:r>
              <a:rPr lang="en-US" sz="2300" dirty="0" err="1" smtClean="0">
                <a:solidFill>
                  <a:srgbClr val="EAAB00"/>
                </a:solidFill>
              </a:rPr>
              <a:t>Ingreso</a:t>
            </a:r>
            <a:endParaRPr lang="en-US" sz="2300" dirty="0">
              <a:solidFill>
                <a:srgbClr val="EAAB00"/>
              </a:solidFill>
            </a:endParaRPr>
          </a:p>
          <a:p>
            <a:pPr algn="ctr"/>
            <a:r>
              <a:rPr lang="en-US" sz="2300" dirty="0" smtClean="0"/>
              <a:t>(Entrance Loan Counseling)</a:t>
            </a:r>
          </a:p>
          <a:p>
            <a:pPr algn="ctr"/>
            <a:r>
              <a:rPr lang="en-US" sz="2300" dirty="0"/>
              <a:t>y</a:t>
            </a:r>
            <a:endParaRPr lang="en-US" sz="2300" dirty="0" smtClean="0"/>
          </a:p>
          <a:p>
            <a:pPr algn="ctr"/>
            <a:r>
              <a:rPr lang="en-US" sz="2300" dirty="0" err="1" smtClean="0"/>
              <a:t>Firmar</a:t>
            </a:r>
            <a:r>
              <a:rPr lang="en-US" sz="2300" dirty="0" smtClean="0"/>
              <a:t> el </a:t>
            </a:r>
            <a:r>
              <a:rPr lang="en-US" sz="2300" dirty="0" err="1" smtClean="0">
                <a:solidFill>
                  <a:srgbClr val="EAAB00"/>
                </a:solidFill>
              </a:rPr>
              <a:t>Pagaré</a:t>
            </a:r>
            <a:r>
              <a:rPr lang="en-US" sz="2300" dirty="0" smtClean="0">
                <a:solidFill>
                  <a:srgbClr val="EAAB00"/>
                </a:solidFill>
              </a:rPr>
              <a:t> Maestro </a:t>
            </a:r>
            <a:r>
              <a:rPr lang="en-US" sz="2300" dirty="0" smtClean="0"/>
              <a:t>(Master Promissory Note)</a:t>
            </a:r>
            <a:endParaRPr lang="en-US" sz="2300" dirty="0"/>
          </a:p>
        </p:txBody>
      </p:sp>
    </p:spTree>
    <p:extLst>
      <p:ext uri="{BB962C8B-B14F-4D97-AF65-F5344CB8AC3E}">
        <p14:creationId xmlns:p14="http://schemas.microsoft.com/office/powerpoint/2010/main" val="4144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910" y="806890"/>
            <a:ext cx="8229600" cy="1143000"/>
          </a:xfrm>
        </p:spPr>
        <p:txBody>
          <a:bodyPr/>
          <a:lstStyle/>
          <a:p>
            <a:r>
              <a:rPr lang="en-US" dirty="0" smtClean="0">
                <a:latin typeface="Calibri Light" panose="020F0302020204030204" pitchFamily="34" charset="0"/>
              </a:rPr>
              <a:t>El </a:t>
            </a:r>
            <a:r>
              <a:rPr lang="en-US" dirty="0" err="1" smtClean="0">
                <a:latin typeface="Calibri Light" panose="020F0302020204030204" pitchFamily="34" charset="0"/>
              </a:rPr>
              <a:t>estudiante</a:t>
            </a:r>
            <a:r>
              <a:rPr lang="en-US" dirty="0" smtClean="0">
                <a:latin typeface="Calibri Light" panose="020F0302020204030204" pitchFamily="34" charset="0"/>
              </a:rPr>
              <a:t> </a:t>
            </a:r>
            <a:r>
              <a:rPr lang="en-US" dirty="0" err="1" smtClean="0">
                <a:solidFill>
                  <a:srgbClr val="EAAB00"/>
                </a:solidFill>
                <a:latin typeface="Calibri Light" panose="020F0302020204030204" pitchFamily="34" charset="0"/>
              </a:rPr>
              <a:t>debe</a:t>
            </a:r>
            <a:r>
              <a:rPr lang="en-US" dirty="0" smtClean="0">
                <a:solidFill>
                  <a:srgbClr val="EAAB00"/>
                </a:solidFill>
                <a:latin typeface="Calibri Light" panose="020F0302020204030204" pitchFamily="34" charset="0"/>
              </a:rPr>
              <a:t> </a:t>
            </a:r>
            <a:r>
              <a:rPr lang="en-US" dirty="0" err="1" smtClean="0">
                <a:latin typeface="Calibri Light" panose="020F0302020204030204" pitchFamily="34" charset="0"/>
              </a:rPr>
              <a:t>completar</a:t>
            </a:r>
            <a:endParaRPr lang="en-US" dirty="0">
              <a:latin typeface="Calibri Light" panose="020F0302020204030204" pitchFamily="34" charset="0"/>
            </a:endParaRPr>
          </a:p>
        </p:txBody>
      </p:sp>
      <p:sp>
        <p:nvSpPr>
          <p:cNvPr id="3" name="Content Placeholder 2"/>
          <p:cNvSpPr>
            <a:spLocks noGrp="1"/>
          </p:cNvSpPr>
          <p:nvPr>
            <p:ph idx="1"/>
          </p:nvPr>
        </p:nvSpPr>
        <p:spPr>
          <a:xfrm>
            <a:off x="304800" y="2191406"/>
            <a:ext cx="3048000" cy="4092238"/>
          </a:xfrm>
        </p:spPr>
        <p:txBody>
          <a:bodyPr>
            <a:normAutofit/>
          </a:bodyPr>
          <a:lstStyle/>
          <a:p>
            <a:pPr marL="0" indent="0" algn="ctr">
              <a:buNone/>
            </a:pPr>
            <a:r>
              <a:rPr lang="en-US" sz="3600" dirty="0" err="1" smtClean="0">
                <a:solidFill>
                  <a:srgbClr val="002664"/>
                </a:solidFill>
                <a:latin typeface="Calibri Light" panose="020F0302020204030204" pitchFamily="34" charset="0"/>
              </a:rPr>
              <a:t>Asesoramiento</a:t>
            </a:r>
            <a:r>
              <a:rPr lang="en-US" sz="3600" dirty="0" smtClean="0">
                <a:solidFill>
                  <a:srgbClr val="002664"/>
                </a:solidFill>
                <a:latin typeface="Calibri Light" panose="020F0302020204030204" pitchFamily="34" charset="0"/>
              </a:rPr>
              <a:t> de </a:t>
            </a:r>
            <a:r>
              <a:rPr lang="en-US" sz="3600" dirty="0" err="1" smtClean="0">
                <a:solidFill>
                  <a:srgbClr val="002664"/>
                </a:solidFill>
                <a:latin typeface="Calibri Light" panose="020F0302020204030204" pitchFamily="34" charset="0"/>
              </a:rPr>
              <a:t>Ingreso</a:t>
            </a:r>
            <a:endParaRPr lang="en-US" sz="3600" dirty="0" smtClean="0">
              <a:solidFill>
                <a:srgbClr val="002664"/>
              </a:solidFill>
              <a:latin typeface="Calibri Light" panose="020F0302020204030204" pitchFamily="34" charset="0"/>
            </a:endParaRPr>
          </a:p>
          <a:p>
            <a:pPr marL="0" indent="0" algn="ctr">
              <a:buNone/>
            </a:pPr>
            <a:r>
              <a:rPr lang="en-US" sz="2000" dirty="0" smtClean="0">
                <a:latin typeface="Calibri Light" panose="020F0302020204030204" pitchFamily="34" charset="0"/>
              </a:rPr>
              <a:t>(Entrance Loan Counseling)</a:t>
            </a:r>
          </a:p>
          <a:p>
            <a:pPr marL="0" indent="0" algn="ctr">
              <a:buNone/>
            </a:pPr>
            <a:r>
              <a:rPr lang="en-US" sz="4400" dirty="0" smtClean="0">
                <a:solidFill>
                  <a:srgbClr val="EAAB00"/>
                </a:solidFill>
                <a:latin typeface="Calibri Light" panose="020F0302020204030204" pitchFamily="34" charset="0"/>
              </a:rPr>
              <a:t>y</a:t>
            </a:r>
          </a:p>
          <a:p>
            <a:pPr marL="0" indent="0" algn="ctr">
              <a:buNone/>
            </a:pPr>
            <a:r>
              <a:rPr lang="en-US" sz="3600" dirty="0" err="1" smtClean="0">
                <a:latin typeface="Calibri Light" panose="020F0302020204030204" pitchFamily="34" charset="0"/>
              </a:rPr>
              <a:t>Pagaré</a:t>
            </a:r>
            <a:r>
              <a:rPr lang="en-US" sz="3600" dirty="0" smtClean="0">
                <a:latin typeface="Calibri Light" panose="020F0302020204030204" pitchFamily="34" charset="0"/>
              </a:rPr>
              <a:t> Maestro</a:t>
            </a:r>
          </a:p>
          <a:p>
            <a:pPr marL="0" indent="0" algn="ctr">
              <a:buNone/>
            </a:pPr>
            <a:r>
              <a:rPr lang="en-US" sz="2000" dirty="0" smtClean="0">
                <a:latin typeface="Calibri Light" panose="020F0302020204030204" pitchFamily="34" charset="0"/>
              </a:rPr>
              <a:t>(Master Promissory Note)</a:t>
            </a:r>
            <a:endParaRPr lang="en-US" sz="2000" dirty="0">
              <a:latin typeface="Calibri Light" panose="020F0302020204030204" pitchFamily="34" charset="0"/>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l="12309" t="6114" r="62715" b="7860"/>
          <a:stretch/>
        </p:blipFill>
        <p:spPr bwMode="auto">
          <a:xfrm>
            <a:off x="3668949" y="1905000"/>
            <a:ext cx="4893013" cy="456389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TextBox 7"/>
          <p:cNvSpPr txBox="1"/>
          <p:nvPr/>
        </p:nvSpPr>
        <p:spPr>
          <a:xfrm>
            <a:off x="7620000" y="2971800"/>
            <a:ext cx="609600" cy="521732"/>
          </a:xfrm>
          <a:prstGeom prst="rect">
            <a:avLst/>
          </a:prstGeom>
          <a:solidFill>
            <a:schemeClr val="bg1"/>
          </a:solidFill>
        </p:spPr>
        <p:txBody>
          <a:bodyPr wrap="square" rtlCol="0">
            <a:spAutoFit/>
          </a:bodyPr>
          <a:lstStyle/>
          <a:p>
            <a:endParaRPr lang="en-US" dirty="0"/>
          </a:p>
        </p:txBody>
      </p:sp>
      <p:sp>
        <p:nvSpPr>
          <p:cNvPr id="9" name="Oval 8"/>
          <p:cNvSpPr/>
          <p:nvPr/>
        </p:nvSpPr>
        <p:spPr>
          <a:xfrm>
            <a:off x="4572000" y="3563566"/>
            <a:ext cx="1828800" cy="7036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1007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Autofit/>
          </a:bodyPr>
          <a:lstStyle/>
          <a:p>
            <a:r>
              <a:rPr lang="en-US" sz="4800" dirty="0" err="1" smtClean="0"/>
              <a:t>Préstamo</a:t>
            </a:r>
            <a:r>
              <a:rPr lang="en-US" sz="4800" dirty="0" smtClean="0"/>
              <a:t> Federal PLUS para padres </a:t>
            </a:r>
            <a:r>
              <a:rPr lang="en-US" sz="4800" dirty="0" err="1"/>
              <a:t>p</a:t>
            </a:r>
            <a:r>
              <a:rPr lang="en-US" sz="4800" dirty="0" err="1" smtClean="0"/>
              <a:t>restatarios</a:t>
            </a:r>
            <a:endParaRPr lang="en-US" sz="4800" dirty="0"/>
          </a:p>
        </p:txBody>
      </p:sp>
      <p:sp>
        <p:nvSpPr>
          <p:cNvPr id="3" name="Content Placeholder 2"/>
          <p:cNvSpPr>
            <a:spLocks noGrp="1"/>
          </p:cNvSpPr>
          <p:nvPr>
            <p:ph idx="1"/>
          </p:nvPr>
        </p:nvSpPr>
        <p:spPr>
          <a:xfrm>
            <a:off x="5181600" y="2514600"/>
            <a:ext cx="3352800" cy="3657600"/>
          </a:xfrm>
        </p:spPr>
        <p:txBody>
          <a:bodyPr>
            <a:normAutofit fontScale="92500" lnSpcReduction="20000"/>
          </a:bodyPr>
          <a:lstStyle/>
          <a:p>
            <a:pPr marL="0" indent="0" algn="ctr">
              <a:buNone/>
            </a:pPr>
            <a:endParaRPr lang="en-US" dirty="0" smtClean="0"/>
          </a:p>
          <a:p>
            <a:pPr marL="0" indent="0" algn="ctr">
              <a:buNone/>
            </a:pPr>
            <a:r>
              <a:rPr lang="en-US" dirty="0" smtClean="0">
                <a:solidFill>
                  <a:srgbClr val="EAAB00"/>
                </a:solidFill>
              </a:rPr>
              <a:t>Padre </a:t>
            </a:r>
            <a:r>
              <a:rPr lang="en-US" dirty="0" err="1" smtClean="0"/>
              <a:t>tiene</a:t>
            </a:r>
            <a:r>
              <a:rPr lang="en-US" dirty="0" smtClean="0"/>
              <a:t> </a:t>
            </a:r>
            <a:r>
              <a:rPr lang="en-US" dirty="0" err="1" smtClean="0"/>
              <a:t>que</a:t>
            </a:r>
            <a:r>
              <a:rPr lang="en-US" dirty="0" smtClean="0"/>
              <a:t> </a:t>
            </a:r>
            <a:r>
              <a:rPr lang="en-US" dirty="0" err="1" smtClean="0"/>
              <a:t>iniciar</a:t>
            </a:r>
            <a:r>
              <a:rPr lang="en-US" dirty="0" smtClean="0"/>
              <a:t> la </a:t>
            </a:r>
            <a:r>
              <a:rPr lang="en-US" dirty="0" err="1" smtClean="0"/>
              <a:t>sesión</a:t>
            </a:r>
            <a:r>
              <a:rPr lang="en-US" dirty="0" smtClean="0"/>
              <a:t>,</a:t>
            </a:r>
          </a:p>
          <a:p>
            <a:pPr marL="0" indent="0" algn="ctr">
              <a:buNone/>
            </a:pPr>
            <a:r>
              <a:rPr lang="en-US" dirty="0"/>
              <a:t>n</a:t>
            </a:r>
            <a:r>
              <a:rPr lang="en-US" dirty="0" smtClean="0"/>
              <a:t>o el </a:t>
            </a:r>
            <a:r>
              <a:rPr lang="en-US" dirty="0" err="1" smtClean="0"/>
              <a:t>estudiante</a:t>
            </a:r>
            <a:endParaRPr lang="en-US" dirty="0" smtClean="0"/>
          </a:p>
          <a:p>
            <a:pPr marL="0" indent="0" algn="ctr">
              <a:buNone/>
            </a:pPr>
            <a:endParaRPr lang="en-US" dirty="0"/>
          </a:p>
          <a:p>
            <a:pPr marL="0" indent="0" algn="ctr">
              <a:buNone/>
            </a:pPr>
            <a:r>
              <a:rPr lang="en-US" dirty="0" err="1" smtClean="0"/>
              <a:t>Disponible</a:t>
            </a:r>
            <a:r>
              <a:rPr lang="en-US" dirty="0" smtClean="0"/>
              <a:t> </a:t>
            </a:r>
            <a:r>
              <a:rPr lang="en-US" dirty="0" err="1" smtClean="0"/>
              <a:t>desde</a:t>
            </a:r>
            <a:r>
              <a:rPr lang="en-US" dirty="0" smtClean="0"/>
              <a:t> el</a:t>
            </a:r>
          </a:p>
          <a:p>
            <a:pPr marL="0" indent="0" algn="ctr">
              <a:buNone/>
            </a:pPr>
            <a:r>
              <a:rPr lang="en-US" dirty="0" smtClean="0">
                <a:solidFill>
                  <a:srgbClr val="EAAB00"/>
                </a:solidFill>
              </a:rPr>
              <a:t>1ro de </a:t>
            </a:r>
            <a:r>
              <a:rPr lang="en-US" dirty="0" err="1" smtClean="0">
                <a:solidFill>
                  <a:srgbClr val="EAAB00"/>
                </a:solidFill>
              </a:rPr>
              <a:t>junio</a:t>
            </a:r>
            <a:r>
              <a:rPr lang="en-US" dirty="0" smtClean="0">
                <a:solidFill>
                  <a:srgbClr val="EAAB00"/>
                </a:solidFill>
              </a:rPr>
              <a:t> del 2016</a:t>
            </a:r>
            <a:endParaRPr lang="en-US" dirty="0">
              <a:solidFill>
                <a:srgbClr val="EAAB00"/>
              </a:solidFill>
            </a:endParaRPr>
          </a:p>
        </p:txBody>
      </p:sp>
      <p:pic>
        <p:nvPicPr>
          <p:cNvPr id="6" name="Picture 5"/>
          <p:cNvPicPr/>
          <p:nvPr/>
        </p:nvPicPr>
        <p:blipFill rotWithShape="1">
          <a:blip r:embed="rId3"/>
          <a:srcRect l="12145" t="5669" r="62218" b="7413"/>
          <a:stretch/>
        </p:blipFill>
        <p:spPr bwMode="auto">
          <a:xfrm>
            <a:off x="838200" y="2415702"/>
            <a:ext cx="4114800" cy="390889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8799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0668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t>Préstamo</a:t>
            </a:r>
            <a:r>
              <a:rPr lang="en-US" sz="4800" dirty="0"/>
              <a:t> Federal PLUS para </a:t>
            </a:r>
            <a:r>
              <a:rPr lang="en-US" sz="4800" dirty="0" smtClean="0"/>
              <a:t>padres </a:t>
            </a:r>
            <a:r>
              <a:rPr lang="en-US" sz="4800" dirty="0" err="1"/>
              <a:t>p</a:t>
            </a:r>
            <a:r>
              <a:rPr lang="en-US" sz="4800" dirty="0" err="1" smtClean="0"/>
              <a:t>restatarios</a:t>
            </a:r>
            <a:endParaRPr lang="en-US" sz="4800" dirty="0"/>
          </a:p>
        </p:txBody>
      </p:sp>
      <p:pic>
        <p:nvPicPr>
          <p:cNvPr id="6" name="Picture 5"/>
          <p:cNvPicPr/>
          <p:nvPr/>
        </p:nvPicPr>
        <p:blipFill rotWithShape="1">
          <a:blip r:embed="rId3">
            <a:extLst>
              <a:ext uri="{28A0092B-C50C-407E-A947-70E740481C1C}">
                <a14:useLocalDpi xmlns:a14="http://schemas.microsoft.com/office/drawing/2010/main" val="0"/>
              </a:ext>
            </a:extLst>
          </a:blip>
          <a:srcRect l="12309" t="6114" r="62715" b="7860"/>
          <a:stretch/>
        </p:blipFill>
        <p:spPr bwMode="auto">
          <a:xfrm>
            <a:off x="2133600" y="2438400"/>
            <a:ext cx="5029200" cy="4038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3" name="Oval 2"/>
          <p:cNvSpPr/>
          <p:nvPr/>
        </p:nvSpPr>
        <p:spPr>
          <a:xfrm>
            <a:off x="3124200" y="4267200"/>
            <a:ext cx="1905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47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9906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t>Préstamo</a:t>
            </a:r>
            <a:r>
              <a:rPr lang="en-US" sz="4800" dirty="0"/>
              <a:t> Federal PLUS para </a:t>
            </a:r>
            <a:r>
              <a:rPr lang="en-US" sz="4800" dirty="0" smtClean="0"/>
              <a:t>padres </a:t>
            </a:r>
            <a:r>
              <a:rPr lang="en-US" sz="4800" dirty="0" err="1"/>
              <a:t>p</a:t>
            </a:r>
            <a:r>
              <a:rPr lang="en-US" sz="4800" dirty="0" err="1" smtClean="0"/>
              <a:t>restatarios</a:t>
            </a:r>
            <a:endParaRPr lang="en-US" sz="4800" dirty="0"/>
          </a:p>
        </p:txBody>
      </p:sp>
      <p:pic>
        <p:nvPicPr>
          <p:cNvPr id="6" name="Picture 5"/>
          <p:cNvPicPr/>
          <p:nvPr/>
        </p:nvPicPr>
        <p:blipFill rotWithShape="1">
          <a:blip r:embed="rId3"/>
          <a:srcRect l="12044" t="5855" r="62468" b="5855"/>
          <a:stretch/>
        </p:blipFill>
        <p:spPr bwMode="auto">
          <a:xfrm>
            <a:off x="2362200" y="2286000"/>
            <a:ext cx="4419600" cy="4114800"/>
          </a:xfrm>
          <a:prstGeom prst="rect">
            <a:avLst/>
          </a:prstGeom>
          <a:ln>
            <a:noFill/>
          </a:ln>
          <a:extLst>
            <a:ext uri="{53640926-AAD7-44D8-BBD7-CCE9431645EC}">
              <a14:shadowObscured xmlns:a14="http://schemas.microsoft.com/office/drawing/2010/main"/>
            </a:ext>
          </a:extLst>
        </p:spPr>
      </p:pic>
      <p:sp>
        <p:nvSpPr>
          <p:cNvPr id="2" name="Oval 1"/>
          <p:cNvSpPr/>
          <p:nvPr/>
        </p:nvSpPr>
        <p:spPr>
          <a:xfrm>
            <a:off x="3352800" y="4876799"/>
            <a:ext cx="2209800" cy="868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5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90600"/>
            <a:ext cx="8229600" cy="1143000"/>
          </a:xfrm>
        </p:spPr>
        <p:txBody>
          <a:bodyPr>
            <a:noAutofit/>
          </a:bodyPr>
          <a:lstStyle/>
          <a:p>
            <a:r>
              <a:rPr lang="en-US" sz="4000" dirty="0" err="1"/>
              <a:t>Préstamo</a:t>
            </a:r>
            <a:r>
              <a:rPr lang="en-US" sz="4000" dirty="0"/>
              <a:t> Federal PLUS para </a:t>
            </a:r>
            <a:r>
              <a:rPr lang="en-US" sz="4000" dirty="0" smtClean="0"/>
              <a:t>padres </a:t>
            </a:r>
            <a:r>
              <a:rPr lang="en-US" sz="4000" dirty="0" err="1"/>
              <a:t>p</a:t>
            </a:r>
            <a:r>
              <a:rPr lang="en-US" sz="4000" dirty="0" err="1" smtClean="0"/>
              <a:t>restatarios</a:t>
            </a:r>
            <a:endParaRPr lang="en-US" sz="4000" dirty="0"/>
          </a:p>
        </p:txBody>
      </p:sp>
      <p:sp>
        <p:nvSpPr>
          <p:cNvPr id="3" name="Content Placeholder 2"/>
          <p:cNvSpPr>
            <a:spLocks noGrp="1"/>
          </p:cNvSpPr>
          <p:nvPr>
            <p:ph idx="1"/>
          </p:nvPr>
        </p:nvSpPr>
        <p:spPr>
          <a:xfrm>
            <a:off x="457200" y="2209800"/>
            <a:ext cx="8229600" cy="4038600"/>
          </a:xfrm>
        </p:spPr>
        <p:txBody>
          <a:bodyPr>
            <a:normAutofit/>
          </a:bodyPr>
          <a:lstStyle/>
          <a:p>
            <a:pPr marL="0" indent="0">
              <a:buNone/>
            </a:pPr>
            <a:r>
              <a:rPr lang="en-US" sz="2800" dirty="0" smtClean="0"/>
              <a:t>El </a:t>
            </a:r>
            <a:r>
              <a:rPr lang="en-US" sz="2800" dirty="0" err="1" smtClean="0"/>
              <a:t>estudiante</a:t>
            </a:r>
            <a:r>
              <a:rPr lang="en-US" sz="2800" dirty="0" smtClean="0"/>
              <a:t> </a:t>
            </a:r>
            <a:r>
              <a:rPr lang="en-US" sz="2800" dirty="0" err="1" smtClean="0"/>
              <a:t>debe</a:t>
            </a:r>
            <a:r>
              <a:rPr lang="en-US" sz="2800" dirty="0" smtClean="0"/>
              <a:t> </a:t>
            </a:r>
            <a:r>
              <a:rPr lang="en-US" sz="2800" dirty="0" err="1"/>
              <a:t>c</a:t>
            </a:r>
            <a:r>
              <a:rPr lang="en-US" sz="2800" dirty="0" err="1" smtClean="0"/>
              <a:t>ompletar</a:t>
            </a:r>
            <a:r>
              <a:rPr lang="en-US" sz="2800" dirty="0" smtClean="0"/>
              <a:t> la </a:t>
            </a:r>
            <a:r>
              <a:rPr lang="en-US" dirty="0" smtClean="0">
                <a:solidFill>
                  <a:srgbClr val="EAAB00"/>
                </a:solidFill>
              </a:rPr>
              <a:t>FAFSA</a:t>
            </a:r>
          </a:p>
          <a:p>
            <a:pPr marL="0" indent="0">
              <a:buNone/>
            </a:pPr>
            <a:endParaRPr lang="en-US" sz="2000" dirty="0"/>
          </a:p>
          <a:p>
            <a:pPr marL="0" indent="0">
              <a:buNone/>
            </a:pPr>
            <a:r>
              <a:rPr lang="en-US" sz="2800" dirty="0" smtClean="0"/>
              <a:t>La </a:t>
            </a:r>
            <a:r>
              <a:rPr lang="en-US" sz="2800" dirty="0" err="1" smtClean="0"/>
              <a:t>aplicación</a:t>
            </a:r>
            <a:r>
              <a:rPr lang="en-US" sz="2800" dirty="0" smtClean="0"/>
              <a:t> </a:t>
            </a:r>
            <a:r>
              <a:rPr lang="en-US" sz="2800" dirty="0" err="1" smtClean="0"/>
              <a:t>está</a:t>
            </a:r>
            <a:r>
              <a:rPr lang="en-US" sz="2800" dirty="0" smtClean="0"/>
              <a:t> </a:t>
            </a:r>
            <a:r>
              <a:rPr lang="en-US" sz="2800" dirty="0" err="1" smtClean="0"/>
              <a:t>sujeta</a:t>
            </a:r>
            <a:r>
              <a:rPr lang="en-US" sz="2800" dirty="0" smtClean="0"/>
              <a:t> a </a:t>
            </a:r>
            <a:r>
              <a:rPr lang="en-US" sz="2800" dirty="0" err="1" smtClean="0"/>
              <a:t>aprovación</a:t>
            </a:r>
            <a:r>
              <a:rPr lang="en-US" sz="2800" dirty="0" smtClean="0"/>
              <a:t> de </a:t>
            </a:r>
            <a:r>
              <a:rPr lang="en-US" dirty="0" err="1" smtClean="0">
                <a:solidFill>
                  <a:srgbClr val="EAAB00"/>
                </a:solidFill>
              </a:rPr>
              <a:t>crédito</a:t>
            </a:r>
            <a:endParaRPr lang="en-US" dirty="0" smtClean="0">
              <a:solidFill>
                <a:srgbClr val="EAAB00"/>
              </a:solidFill>
            </a:endParaRPr>
          </a:p>
          <a:p>
            <a:pPr marL="0" indent="0">
              <a:buNone/>
            </a:pPr>
            <a:endParaRPr lang="en-US" sz="2000" dirty="0"/>
          </a:p>
          <a:p>
            <a:pPr marL="0" indent="0">
              <a:buNone/>
            </a:pPr>
            <a:r>
              <a:rPr lang="en-US" dirty="0" err="1" smtClean="0">
                <a:solidFill>
                  <a:srgbClr val="EAAB00"/>
                </a:solidFill>
              </a:rPr>
              <a:t>Aplazamiento</a:t>
            </a:r>
            <a:r>
              <a:rPr lang="en-US" dirty="0" smtClean="0">
                <a:solidFill>
                  <a:srgbClr val="EAAB00"/>
                </a:solidFill>
              </a:rPr>
              <a:t> de </a:t>
            </a:r>
            <a:r>
              <a:rPr lang="en-US" dirty="0" err="1" smtClean="0">
                <a:solidFill>
                  <a:srgbClr val="EAAB00"/>
                </a:solidFill>
              </a:rPr>
              <a:t>pago</a:t>
            </a:r>
            <a:r>
              <a:rPr lang="en-US" sz="2800" dirty="0" smtClean="0">
                <a:solidFill>
                  <a:srgbClr val="EAAB00"/>
                </a:solidFill>
              </a:rPr>
              <a:t> </a:t>
            </a:r>
            <a:r>
              <a:rPr lang="en-US" sz="2800" dirty="0" err="1" smtClean="0"/>
              <a:t>disponible</a:t>
            </a:r>
            <a:endParaRPr lang="en-US" sz="2800" dirty="0" smtClean="0"/>
          </a:p>
          <a:p>
            <a:pPr marL="0" indent="0">
              <a:buNone/>
            </a:pPr>
            <a:endParaRPr lang="en-US" sz="2000" dirty="0"/>
          </a:p>
          <a:p>
            <a:pPr marL="0" indent="0">
              <a:buNone/>
            </a:pPr>
            <a:r>
              <a:rPr lang="en-US" sz="2800" dirty="0" err="1" smtClean="0"/>
              <a:t>Tasa</a:t>
            </a:r>
            <a:r>
              <a:rPr lang="en-US" sz="2800" dirty="0" smtClean="0"/>
              <a:t> de </a:t>
            </a:r>
            <a:r>
              <a:rPr lang="en-US" sz="2800" dirty="0" err="1" smtClean="0"/>
              <a:t>interés</a:t>
            </a:r>
            <a:r>
              <a:rPr lang="en-US" sz="2800" dirty="0" smtClean="0"/>
              <a:t> </a:t>
            </a:r>
            <a:r>
              <a:rPr lang="en-US" sz="2800" dirty="0" err="1" smtClean="0"/>
              <a:t>fijo</a:t>
            </a:r>
            <a:r>
              <a:rPr lang="en-US" sz="2800" dirty="0" smtClean="0"/>
              <a:t> para el </a:t>
            </a:r>
            <a:r>
              <a:rPr lang="en-US" sz="2800" dirty="0" err="1" smtClean="0"/>
              <a:t>préstamo</a:t>
            </a:r>
            <a:r>
              <a:rPr lang="en-US" sz="2800" dirty="0" smtClean="0"/>
              <a:t> PLUS </a:t>
            </a:r>
            <a:r>
              <a:rPr lang="en-US" sz="2800" dirty="0" err="1" smtClean="0"/>
              <a:t>es</a:t>
            </a:r>
            <a:r>
              <a:rPr lang="en-US" sz="2800" dirty="0" smtClean="0"/>
              <a:t> </a:t>
            </a:r>
            <a:r>
              <a:rPr lang="en-US" dirty="0" smtClean="0">
                <a:solidFill>
                  <a:srgbClr val="EAAB00"/>
                </a:solidFill>
              </a:rPr>
              <a:t>6.84% </a:t>
            </a:r>
            <a:r>
              <a:rPr lang="en-US" sz="2800" dirty="0" smtClean="0"/>
              <a:t>*</a:t>
            </a:r>
          </a:p>
          <a:p>
            <a:pPr marL="0" indent="0">
              <a:buNone/>
            </a:pPr>
            <a:endParaRPr lang="en-US" sz="2800" dirty="0" smtClean="0"/>
          </a:p>
        </p:txBody>
      </p:sp>
      <p:sp>
        <p:nvSpPr>
          <p:cNvPr id="4" name="TextBox 3"/>
          <p:cNvSpPr txBox="1"/>
          <p:nvPr/>
        </p:nvSpPr>
        <p:spPr>
          <a:xfrm>
            <a:off x="2133600" y="6200933"/>
            <a:ext cx="5125121" cy="338554"/>
          </a:xfrm>
          <a:prstGeom prst="rect">
            <a:avLst/>
          </a:prstGeom>
          <a:noFill/>
        </p:spPr>
        <p:txBody>
          <a:bodyPr wrap="none" rtlCol="0">
            <a:spAutoFit/>
          </a:bodyPr>
          <a:lstStyle/>
          <a:p>
            <a:r>
              <a:rPr lang="en-US" sz="1600" dirty="0">
                <a:latin typeface="Calibri Light" panose="020F0302020204030204" pitchFamily="34" charset="0"/>
              </a:rPr>
              <a:t>*La </a:t>
            </a:r>
            <a:r>
              <a:rPr lang="en-US" sz="1600" dirty="0" err="1">
                <a:latin typeface="Calibri Light" panose="020F0302020204030204" pitchFamily="34" charset="0"/>
              </a:rPr>
              <a:t>tasa</a:t>
            </a:r>
            <a:r>
              <a:rPr lang="en-US" sz="1600" dirty="0">
                <a:latin typeface="Calibri Light" panose="020F0302020204030204" pitchFamily="34" charset="0"/>
              </a:rPr>
              <a:t> de </a:t>
            </a:r>
            <a:r>
              <a:rPr lang="en-US" sz="1600" dirty="0" err="1">
                <a:latin typeface="Calibri Light" panose="020F0302020204030204" pitchFamily="34" charset="0"/>
              </a:rPr>
              <a:t>interés</a:t>
            </a:r>
            <a:r>
              <a:rPr lang="en-US" sz="1600" dirty="0">
                <a:latin typeface="Calibri Light" panose="020F0302020204030204" pitchFamily="34" charset="0"/>
              </a:rPr>
              <a:t> </a:t>
            </a:r>
            <a:r>
              <a:rPr lang="en-US" sz="1600" dirty="0" err="1">
                <a:latin typeface="Calibri Light" panose="020F0302020204030204" pitchFamily="34" charset="0"/>
              </a:rPr>
              <a:t>es</a:t>
            </a:r>
            <a:r>
              <a:rPr lang="en-US" sz="1600" dirty="0">
                <a:latin typeface="Calibri Light" panose="020F0302020204030204" pitchFamily="34" charset="0"/>
              </a:rPr>
              <a:t> </a:t>
            </a:r>
            <a:r>
              <a:rPr lang="en-US" sz="1600" dirty="0" err="1">
                <a:latin typeface="Calibri Light" panose="020F0302020204030204" pitchFamily="34" charset="0"/>
              </a:rPr>
              <a:t>establecida</a:t>
            </a:r>
            <a:r>
              <a:rPr lang="en-US" sz="1600" dirty="0">
                <a:latin typeface="Calibri Light" panose="020F0302020204030204" pitchFamily="34" charset="0"/>
              </a:rPr>
              <a:t> </a:t>
            </a:r>
            <a:r>
              <a:rPr lang="en-US" sz="1600" dirty="0" err="1">
                <a:latin typeface="Calibri Light" panose="020F0302020204030204" pitchFamily="34" charset="0"/>
              </a:rPr>
              <a:t>anualmente</a:t>
            </a:r>
            <a:r>
              <a:rPr lang="en-US" sz="1600" dirty="0">
                <a:latin typeface="Calibri Light" panose="020F0302020204030204" pitchFamily="34" charset="0"/>
              </a:rPr>
              <a:t> </a:t>
            </a:r>
            <a:r>
              <a:rPr lang="en-US" sz="1600" dirty="0" smtClean="0">
                <a:latin typeface="Calibri Light" panose="020F0302020204030204" pitchFamily="34" charset="0"/>
              </a:rPr>
              <a:t>el 1ro de </a:t>
            </a:r>
            <a:r>
              <a:rPr lang="en-US" sz="1600" dirty="0" err="1" smtClean="0">
                <a:latin typeface="Calibri Light" panose="020F0302020204030204" pitchFamily="34" charset="0"/>
              </a:rPr>
              <a:t>julio</a:t>
            </a:r>
            <a:endParaRPr lang="en-US" sz="1600" dirty="0">
              <a:latin typeface="Calibri Light" panose="020F0302020204030204" pitchFamily="34" charset="0"/>
            </a:endParaRPr>
          </a:p>
        </p:txBody>
      </p:sp>
    </p:spTree>
    <p:extLst>
      <p:ext uri="{BB962C8B-B14F-4D97-AF65-F5344CB8AC3E}">
        <p14:creationId xmlns:p14="http://schemas.microsoft.com/office/powerpoint/2010/main" val="126989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latin typeface="Calibri Light" panose="020F0302020204030204" pitchFamily="34" charset="0"/>
              </a:rPr>
              <a:t>Préstamos</a:t>
            </a:r>
            <a:r>
              <a:rPr lang="en-US" sz="5400" dirty="0" smtClean="0">
                <a:latin typeface="Calibri Light" panose="020F0302020204030204" pitchFamily="34" charset="0"/>
              </a:rPr>
              <a:t> </a:t>
            </a:r>
            <a:r>
              <a:rPr lang="en-US" sz="5400" dirty="0" err="1">
                <a:latin typeface="Calibri Light" panose="020F0302020204030204" pitchFamily="34" charset="0"/>
              </a:rPr>
              <a:t>p</a:t>
            </a:r>
            <a:r>
              <a:rPr lang="en-US" sz="5400" dirty="0" err="1" smtClean="0">
                <a:latin typeface="Calibri Light" panose="020F0302020204030204" pitchFamily="34" charset="0"/>
              </a:rPr>
              <a:t>rivados</a:t>
            </a:r>
            <a:endParaRPr lang="en-US" sz="5400" dirty="0">
              <a:latin typeface="Calibri Light" panose="020F0302020204030204" pitchFamily="34" charset="0"/>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err="1" smtClean="0">
                <a:latin typeface="Calibri Light" panose="020F0302020204030204" pitchFamily="34" charset="0"/>
              </a:rPr>
              <a:t>Ayudan</a:t>
            </a:r>
            <a:r>
              <a:rPr lang="en-US" dirty="0" smtClean="0">
                <a:latin typeface="Calibri Light" panose="020F0302020204030204" pitchFamily="34" charset="0"/>
              </a:rPr>
              <a:t> a los </a:t>
            </a:r>
            <a:r>
              <a:rPr lang="en-US" dirty="0" err="1" smtClean="0">
                <a:latin typeface="Calibri Light" panose="020F0302020204030204" pitchFamily="34" charset="0"/>
              </a:rPr>
              <a:t>estudiantes</a:t>
            </a:r>
            <a:r>
              <a:rPr lang="en-US" dirty="0" smtClean="0">
                <a:latin typeface="Calibri Light" panose="020F0302020204030204" pitchFamily="34" charset="0"/>
              </a:rPr>
              <a:t> a </a:t>
            </a:r>
            <a:r>
              <a:rPr lang="en-US" dirty="0" err="1" smtClean="0">
                <a:latin typeface="Calibri Light" panose="020F0302020204030204" pitchFamily="34" charset="0"/>
              </a:rPr>
              <a:t>pagar</a:t>
            </a:r>
            <a:r>
              <a:rPr lang="en-US" dirty="0" smtClean="0">
                <a:latin typeface="Calibri Light" panose="020F0302020204030204" pitchFamily="34" charset="0"/>
              </a:rPr>
              <a:t> </a:t>
            </a:r>
          </a:p>
          <a:p>
            <a:pPr marL="0" indent="0" algn="ctr">
              <a:buNone/>
            </a:pPr>
            <a:r>
              <a:rPr lang="en-US" sz="4400" dirty="0" err="1" smtClean="0">
                <a:solidFill>
                  <a:srgbClr val="EAAB00"/>
                </a:solidFill>
                <a:latin typeface="Calibri Light" panose="020F0302020204030204" pitchFamily="34" charset="0"/>
              </a:rPr>
              <a:t>gastos</a:t>
            </a:r>
            <a:r>
              <a:rPr lang="en-US" sz="4400" dirty="0" smtClean="0">
                <a:solidFill>
                  <a:srgbClr val="EAAB00"/>
                </a:solidFill>
                <a:latin typeface="Calibri Light" panose="020F0302020204030204" pitchFamily="34" charset="0"/>
              </a:rPr>
              <a:t> </a:t>
            </a:r>
            <a:r>
              <a:rPr lang="en-US" dirty="0" err="1" smtClean="0">
                <a:latin typeface="Calibri Light" panose="020F0302020204030204" pitchFamily="34" charset="0"/>
              </a:rPr>
              <a:t>educativos</a:t>
            </a:r>
            <a:endParaRPr lang="en-US" dirty="0" smtClean="0">
              <a:solidFill>
                <a:srgbClr val="EAAB00"/>
              </a:solidFill>
              <a:latin typeface="Calibri Light" panose="020F0302020204030204" pitchFamily="34" charset="0"/>
            </a:endParaRPr>
          </a:p>
          <a:p>
            <a:pPr marL="0" indent="0" algn="ctr">
              <a:buNone/>
            </a:pPr>
            <a:r>
              <a:rPr lang="en-US" sz="4400" dirty="0" err="1" smtClean="0">
                <a:solidFill>
                  <a:srgbClr val="EAAB00"/>
                </a:solidFill>
                <a:latin typeface="Calibri Light" panose="020F0302020204030204" pitchFamily="34" charset="0"/>
              </a:rPr>
              <a:t>además</a:t>
            </a:r>
            <a:r>
              <a:rPr lang="en-US" dirty="0" smtClean="0">
                <a:latin typeface="Calibri Light" panose="020F0302020204030204" pitchFamily="34" charset="0"/>
              </a:rPr>
              <a:t> de la </a:t>
            </a:r>
            <a:r>
              <a:rPr lang="en-US" dirty="0" err="1" smtClean="0">
                <a:latin typeface="Calibri Light" panose="020F0302020204030204" pitchFamily="34" charset="0"/>
              </a:rPr>
              <a:t>ayuda</a:t>
            </a:r>
            <a:r>
              <a:rPr lang="en-US" dirty="0" smtClean="0">
                <a:latin typeface="Calibri Light" panose="020F0302020204030204" pitchFamily="34" charset="0"/>
              </a:rPr>
              <a:t> federal, </a:t>
            </a:r>
            <a:r>
              <a:rPr lang="en-US" dirty="0" err="1" smtClean="0">
                <a:latin typeface="Calibri Light" panose="020F0302020204030204" pitchFamily="34" charset="0"/>
              </a:rPr>
              <a:t>estatal</a:t>
            </a:r>
            <a:r>
              <a:rPr lang="en-US" dirty="0" smtClean="0">
                <a:latin typeface="Calibri Light" panose="020F0302020204030204" pitchFamily="34" charset="0"/>
              </a:rPr>
              <a:t>, e</a:t>
            </a:r>
          </a:p>
          <a:p>
            <a:pPr marL="0" indent="0" algn="ctr">
              <a:buNone/>
            </a:pPr>
            <a:r>
              <a:rPr lang="en-US" dirty="0" err="1" smtClean="0">
                <a:latin typeface="Calibri Light" panose="020F0302020204030204" pitchFamily="34" charset="0"/>
              </a:rPr>
              <a:t>institucional</a:t>
            </a:r>
            <a:endParaRPr lang="en-US" dirty="0">
              <a:latin typeface="Calibri Light" panose="020F0302020204030204" pitchFamily="34" charset="0"/>
            </a:endParaRPr>
          </a:p>
        </p:txBody>
      </p:sp>
    </p:spTree>
    <p:extLst>
      <p:ext uri="{BB962C8B-B14F-4D97-AF65-F5344CB8AC3E}">
        <p14:creationId xmlns:p14="http://schemas.microsoft.com/office/powerpoint/2010/main" val="3765491542"/>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731" y="2057400"/>
            <a:ext cx="6266338" cy="4013441"/>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a:bodyPr>
          <a:lstStyle/>
          <a:p>
            <a:r>
              <a:rPr lang="en-US" sz="5400" dirty="0" err="1">
                <a:latin typeface="Calibri Light" panose="020F0302020204030204" pitchFamily="34" charset="0"/>
              </a:rPr>
              <a:t>Préstamos</a:t>
            </a:r>
            <a:r>
              <a:rPr lang="en-US" sz="5400" dirty="0">
                <a:latin typeface="Calibri Light" panose="020F0302020204030204" pitchFamily="34" charset="0"/>
              </a:rPr>
              <a:t> </a:t>
            </a:r>
            <a:r>
              <a:rPr lang="en-US" sz="5400" dirty="0" err="1">
                <a:latin typeface="Calibri Light" panose="020F0302020204030204" pitchFamily="34" charset="0"/>
              </a:rPr>
              <a:t>p</a:t>
            </a:r>
            <a:r>
              <a:rPr lang="en-US" sz="5400" dirty="0" err="1" smtClean="0">
                <a:latin typeface="Calibri Light" panose="020F0302020204030204" pitchFamily="34" charset="0"/>
              </a:rPr>
              <a:t>rivados</a:t>
            </a:r>
            <a:endParaRPr lang="en-US" sz="5400" dirty="0">
              <a:latin typeface="Calibri Light" panose="020F0302020204030204" pitchFamily="34" charset="0"/>
            </a:endParaRPr>
          </a:p>
        </p:txBody>
      </p:sp>
      <p:sp>
        <p:nvSpPr>
          <p:cNvPr id="3" name="Rectangle 2"/>
          <p:cNvSpPr/>
          <p:nvPr/>
        </p:nvSpPr>
        <p:spPr>
          <a:xfrm>
            <a:off x="804469" y="4495800"/>
            <a:ext cx="7535061" cy="1828800"/>
          </a:xfrm>
          <a:prstGeom prst="rect">
            <a:avLst/>
          </a:prstGeom>
          <a:ln w="19050" cmpd="thinThick"/>
          <a:effectLst>
            <a:outerShdw blurRad="50800" dist="38100" dir="5400000" algn="t" rotWithShape="0">
              <a:prstClr val="black">
                <a:alpha val="40000"/>
              </a:prstClr>
            </a:outerShdw>
          </a:effectLst>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TextBox 3"/>
          <p:cNvSpPr txBox="1"/>
          <p:nvPr/>
        </p:nvSpPr>
        <p:spPr>
          <a:xfrm>
            <a:off x="838516" y="4539496"/>
            <a:ext cx="7535061" cy="1785104"/>
          </a:xfrm>
          <a:prstGeom prst="rect">
            <a:avLst/>
          </a:prstGeom>
          <a:noFill/>
        </p:spPr>
        <p:txBody>
          <a:bodyPr wrap="square" rtlCol="0">
            <a:spAutoFit/>
          </a:bodyPr>
          <a:lstStyle/>
          <a:p>
            <a:pPr algn="ctr"/>
            <a:r>
              <a:rPr lang="en-US" sz="3500" dirty="0" smtClean="0">
                <a:solidFill>
                  <a:srgbClr val="002664"/>
                </a:solidFill>
                <a:latin typeface="Calibri Light" panose="020F0302020204030204" pitchFamily="34" charset="0"/>
              </a:rPr>
              <a:t>Fast Choice</a:t>
            </a:r>
            <a:endParaRPr lang="en-US" sz="3500" dirty="0">
              <a:solidFill>
                <a:srgbClr val="002664"/>
              </a:solidFill>
              <a:latin typeface="Calibri Light" panose="020F0302020204030204" pitchFamily="34" charset="0"/>
            </a:endParaRPr>
          </a:p>
          <a:p>
            <a:pPr algn="ctr"/>
            <a:r>
              <a:rPr lang="en-US" sz="2500" dirty="0" err="1" smtClean="0">
                <a:latin typeface="Calibri Light" panose="020F0302020204030204" pitchFamily="34" charset="0"/>
              </a:rPr>
              <a:t>Visite</a:t>
            </a:r>
            <a:r>
              <a:rPr lang="en-US" sz="2500" dirty="0" smtClean="0">
                <a:latin typeface="Calibri Light" panose="020F0302020204030204" pitchFamily="34" charset="0"/>
              </a:rPr>
              <a:t> </a:t>
            </a:r>
            <a:r>
              <a:rPr lang="en-US" sz="2500" dirty="0" smtClean="0">
                <a:solidFill>
                  <a:srgbClr val="009DD8"/>
                </a:solidFill>
                <a:latin typeface="Calibri Light" panose="020F0302020204030204" pitchFamily="34" charset="0"/>
              </a:rPr>
              <a:t>www.kent.edu/financialaid/fastchoice</a:t>
            </a:r>
            <a:r>
              <a:rPr lang="en-US" sz="2500" dirty="0" smtClean="0">
                <a:latin typeface="Calibri Light" panose="020F0302020204030204" pitchFamily="34" charset="0"/>
              </a:rPr>
              <a:t> para</a:t>
            </a:r>
          </a:p>
          <a:p>
            <a:pPr algn="ctr"/>
            <a:r>
              <a:rPr lang="en-US" sz="2500" dirty="0" err="1">
                <a:latin typeface="Calibri Light" panose="020F0302020204030204" pitchFamily="34" charset="0"/>
              </a:rPr>
              <a:t>u</a:t>
            </a:r>
            <a:r>
              <a:rPr lang="en-US" sz="2500" dirty="0" err="1" smtClean="0">
                <a:latin typeface="Calibri Light" panose="020F0302020204030204" pitchFamily="34" charset="0"/>
              </a:rPr>
              <a:t>na</a:t>
            </a:r>
            <a:r>
              <a:rPr lang="en-US" sz="2500" dirty="0" smtClean="0">
                <a:latin typeface="Calibri Light" panose="020F0302020204030204" pitchFamily="34" charset="0"/>
              </a:rPr>
              <a:t> </a:t>
            </a:r>
            <a:r>
              <a:rPr lang="en-US" sz="2500" dirty="0" err="1" smtClean="0">
                <a:latin typeface="Calibri Light" panose="020F0302020204030204" pitchFamily="34" charset="0"/>
              </a:rPr>
              <a:t>lista</a:t>
            </a:r>
            <a:r>
              <a:rPr lang="en-US" sz="2500" dirty="0" smtClean="0">
                <a:latin typeface="Calibri Light" panose="020F0302020204030204" pitchFamily="34" charset="0"/>
              </a:rPr>
              <a:t> de </a:t>
            </a:r>
            <a:r>
              <a:rPr lang="en-US" sz="2500" dirty="0" err="1" smtClean="0">
                <a:latin typeface="Calibri Light" panose="020F0302020204030204" pitchFamily="34" charset="0"/>
              </a:rPr>
              <a:t>entidades</a:t>
            </a:r>
            <a:r>
              <a:rPr lang="en-US" sz="2500" dirty="0" smtClean="0">
                <a:latin typeface="Calibri Light" panose="020F0302020204030204" pitchFamily="34" charset="0"/>
              </a:rPr>
              <a:t> </a:t>
            </a:r>
            <a:r>
              <a:rPr lang="en-US" sz="2500" dirty="0" err="1" smtClean="0">
                <a:latin typeface="Calibri Light" panose="020F0302020204030204" pitchFamily="34" charset="0"/>
              </a:rPr>
              <a:t>créditicias</a:t>
            </a:r>
            <a:r>
              <a:rPr lang="en-US" sz="2500" dirty="0" smtClean="0">
                <a:latin typeface="Calibri Light" panose="020F0302020204030204" pitchFamily="34" charset="0"/>
              </a:rPr>
              <a:t> </a:t>
            </a:r>
          </a:p>
          <a:p>
            <a:pPr algn="ctr"/>
            <a:r>
              <a:rPr lang="en-US" sz="2500" dirty="0" smtClean="0">
                <a:latin typeface="Calibri Light" panose="020F0302020204030204" pitchFamily="34" charset="0"/>
              </a:rPr>
              <a:t>y para </a:t>
            </a:r>
            <a:r>
              <a:rPr lang="en-US" sz="2500" dirty="0" err="1" smtClean="0">
                <a:latin typeface="Calibri Light" panose="020F0302020204030204" pitchFamily="34" charset="0"/>
              </a:rPr>
              <a:t>comparar</a:t>
            </a:r>
            <a:r>
              <a:rPr lang="en-US" sz="2500" dirty="0" smtClean="0">
                <a:latin typeface="Calibri Light" panose="020F0302020204030204" pitchFamily="34" charset="0"/>
              </a:rPr>
              <a:t> </a:t>
            </a:r>
            <a:r>
              <a:rPr lang="en-US" sz="2500" dirty="0" err="1" smtClean="0">
                <a:latin typeface="Calibri Light" panose="020F0302020204030204" pitchFamily="34" charset="0"/>
              </a:rPr>
              <a:t>opciones</a:t>
            </a:r>
            <a:endParaRPr lang="en-US" sz="2500" dirty="0">
              <a:latin typeface="Calibri Light" panose="020F0302020204030204" pitchFamily="34" charset="0"/>
            </a:endParaRPr>
          </a:p>
        </p:txBody>
      </p:sp>
    </p:spTree>
    <p:extLst>
      <p:ext uri="{BB962C8B-B14F-4D97-AF65-F5344CB8AC3E}">
        <p14:creationId xmlns:p14="http://schemas.microsoft.com/office/powerpoint/2010/main" val="150789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066800"/>
            <a:ext cx="8229600" cy="1143000"/>
          </a:xfrm>
        </p:spPr>
        <p:txBody>
          <a:bodyPr>
            <a:noAutofit/>
          </a:bodyPr>
          <a:lstStyle/>
          <a:p>
            <a:r>
              <a:rPr lang="en-US" sz="4000" dirty="0" err="1" smtClean="0">
                <a:latin typeface="Calibri Light" panose="020F0302020204030204" pitchFamily="34" charset="0"/>
              </a:rPr>
              <a:t>Beneficios</a:t>
            </a:r>
            <a:r>
              <a:rPr lang="en-US" sz="4000" dirty="0" smtClean="0">
                <a:latin typeface="Calibri Light" panose="020F0302020204030204" pitchFamily="34" charset="0"/>
              </a:rPr>
              <a:t> de </a:t>
            </a:r>
            <a:r>
              <a:rPr lang="en-US" sz="4000" dirty="0" err="1">
                <a:latin typeface="Calibri Light" panose="020F0302020204030204" pitchFamily="34" charset="0"/>
              </a:rPr>
              <a:t>e</a:t>
            </a:r>
            <a:r>
              <a:rPr lang="en-US" sz="4000" dirty="0" err="1" smtClean="0">
                <a:latin typeface="Calibri Light" panose="020F0302020204030204" pitchFamily="34" charset="0"/>
              </a:rPr>
              <a:t>ducación</a:t>
            </a:r>
            <a:r>
              <a:rPr lang="en-US" sz="4000" dirty="0" smtClean="0">
                <a:latin typeface="Calibri Light" panose="020F0302020204030204" pitchFamily="34" charset="0"/>
              </a:rPr>
              <a:t> para </a:t>
            </a:r>
            <a:r>
              <a:rPr lang="en-US" sz="4000" dirty="0" err="1">
                <a:latin typeface="Calibri Light" panose="020F0302020204030204" pitchFamily="34" charset="0"/>
              </a:rPr>
              <a:t>v</a:t>
            </a:r>
            <a:r>
              <a:rPr lang="en-US" sz="4000" dirty="0" err="1" smtClean="0">
                <a:latin typeface="Calibri Light" panose="020F0302020204030204" pitchFamily="34" charset="0"/>
              </a:rPr>
              <a:t>eteranos</a:t>
            </a:r>
            <a:endParaRPr lang="en-US" sz="4000" dirty="0">
              <a:latin typeface="Calibri Light" panose="020F0302020204030204" pitchFamily="34" charset="0"/>
            </a:endParaRPr>
          </a:p>
        </p:txBody>
      </p:sp>
      <p:sp>
        <p:nvSpPr>
          <p:cNvPr id="3" name="Content Placeholder 2"/>
          <p:cNvSpPr>
            <a:spLocks noGrp="1"/>
          </p:cNvSpPr>
          <p:nvPr>
            <p:ph idx="4294967295"/>
          </p:nvPr>
        </p:nvSpPr>
        <p:spPr>
          <a:xfrm>
            <a:off x="457200" y="2286000"/>
            <a:ext cx="8229600" cy="4267200"/>
          </a:xfrm>
        </p:spPr>
        <p:txBody>
          <a:bodyPr>
            <a:normAutofit lnSpcReduction="10000"/>
          </a:bodyPr>
          <a:lstStyle/>
          <a:p>
            <a:pPr marL="0" indent="0">
              <a:buNone/>
            </a:pPr>
            <a:r>
              <a:rPr lang="en-US" sz="2800" dirty="0" err="1" smtClean="0">
                <a:solidFill>
                  <a:srgbClr val="EAAB00"/>
                </a:solidFill>
                <a:latin typeface="Calibri Light" panose="020F0302020204030204" pitchFamily="34" charset="0"/>
              </a:rPr>
              <a:t>Asistencia</a:t>
            </a:r>
            <a:r>
              <a:rPr lang="en-US" sz="2800" dirty="0" smtClean="0">
                <a:solidFill>
                  <a:srgbClr val="EAAB00"/>
                </a:solidFill>
                <a:latin typeface="Calibri Light" panose="020F0302020204030204" pitchFamily="34" charset="0"/>
              </a:rPr>
              <a:t>  </a:t>
            </a:r>
            <a:r>
              <a:rPr lang="en-US" sz="2800" dirty="0" err="1" smtClean="0">
                <a:latin typeface="Calibri Light" panose="020F0302020204030204" pitchFamily="34" charset="0"/>
              </a:rPr>
              <a:t>Educativa</a:t>
            </a:r>
            <a:r>
              <a:rPr lang="en-US" sz="2800" dirty="0" smtClean="0">
                <a:latin typeface="Calibri Light" panose="020F0302020204030204" pitchFamily="34" charset="0"/>
              </a:rPr>
              <a:t> para </a:t>
            </a:r>
            <a:r>
              <a:rPr lang="en-US" sz="2800" dirty="0" err="1" smtClean="0">
                <a:latin typeface="Calibri Light" panose="020F0302020204030204" pitchFamily="34" charset="0"/>
              </a:rPr>
              <a:t>Dependientes</a:t>
            </a:r>
            <a:r>
              <a:rPr lang="en-US" sz="2800" dirty="0" smtClean="0">
                <a:latin typeface="Calibri Light" panose="020F0302020204030204" pitchFamily="34" charset="0"/>
              </a:rPr>
              <a:t> (</a:t>
            </a:r>
            <a:r>
              <a:rPr lang="en-US" sz="2800" dirty="0" err="1" smtClean="0">
                <a:latin typeface="Calibri Light" panose="020F0302020204030204" pitchFamily="34" charset="0"/>
              </a:rPr>
              <a:t>Capítulo</a:t>
            </a:r>
            <a:r>
              <a:rPr lang="en-US" sz="2800" dirty="0" smtClean="0">
                <a:latin typeface="Calibri Light" panose="020F0302020204030204" pitchFamily="34" charset="0"/>
              </a:rPr>
              <a:t> 35)</a:t>
            </a:r>
          </a:p>
          <a:p>
            <a:pPr marL="0" indent="0">
              <a:buNone/>
            </a:pPr>
            <a:endParaRPr lang="en-US" sz="2800" dirty="0">
              <a:latin typeface="Calibri Light" panose="020F0302020204030204" pitchFamily="34" charset="0"/>
            </a:endParaRPr>
          </a:p>
          <a:p>
            <a:pPr marL="0" indent="0">
              <a:buNone/>
            </a:pPr>
            <a:r>
              <a:rPr lang="en-US" sz="2800" dirty="0" smtClean="0">
                <a:latin typeface="Calibri Light" panose="020F0302020204030204" pitchFamily="34" charset="0"/>
              </a:rPr>
              <a:t>Post-9/11 </a:t>
            </a:r>
            <a:r>
              <a:rPr lang="en-US" dirty="0" smtClean="0">
                <a:solidFill>
                  <a:srgbClr val="EAAB00"/>
                </a:solidFill>
                <a:latin typeface="Calibri Light" panose="020F0302020204030204" pitchFamily="34" charset="0"/>
              </a:rPr>
              <a:t>GI Bill</a:t>
            </a:r>
          </a:p>
          <a:p>
            <a:pPr marL="0" indent="0">
              <a:buNone/>
            </a:pPr>
            <a:endParaRPr lang="en-US" sz="2600" dirty="0">
              <a:latin typeface="Calibri Light" panose="020F0302020204030204" pitchFamily="34" charset="0"/>
            </a:endParaRPr>
          </a:p>
          <a:p>
            <a:pPr marL="0" indent="0">
              <a:buNone/>
            </a:pPr>
            <a:r>
              <a:rPr lang="en-US" sz="2400" dirty="0" err="1" smtClean="0">
                <a:latin typeface="Calibri Light" panose="020F0302020204030204" pitchFamily="34" charset="0"/>
              </a:rPr>
              <a:t>Contacte</a:t>
            </a:r>
            <a:r>
              <a:rPr lang="en-US" sz="2400" dirty="0" smtClean="0">
                <a:latin typeface="Calibri Light" panose="020F0302020204030204" pitchFamily="34" charset="0"/>
              </a:rPr>
              <a:t> a Dawn Plug</a:t>
            </a:r>
          </a:p>
          <a:p>
            <a:pPr marL="0" indent="0">
              <a:buNone/>
            </a:pPr>
            <a:r>
              <a:rPr lang="en-US" sz="2400" dirty="0" smtClean="0">
                <a:latin typeface="Calibri Light" panose="020F0302020204030204" pitchFamily="34" charset="0"/>
              </a:rPr>
              <a:t>Center for Adult </a:t>
            </a:r>
          </a:p>
          <a:p>
            <a:pPr marL="0" indent="0">
              <a:buNone/>
            </a:pPr>
            <a:r>
              <a:rPr lang="en-US" sz="2400" dirty="0" smtClean="0">
                <a:latin typeface="Calibri Light" panose="020F0302020204030204" pitchFamily="34" charset="0"/>
              </a:rPr>
              <a:t>and Veterans Services (CAVS)</a:t>
            </a:r>
          </a:p>
          <a:p>
            <a:pPr marL="0" indent="0">
              <a:buNone/>
            </a:pPr>
            <a:r>
              <a:rPr lang="en-US" sz="2400" dirty="0" smtClean="0">
                <a:latin typeface="Calibri Light" panose="020F0302020204030204" pitchFamily="34" charset="0"/>
              </a:rPr>
              <a:t>330-672-7933</a:t>
            </a:r>
          </a:p>
          <a:p>
            <a:pPr marL="0" indent="0">
              <a:buNone/>
            </a:pPr>
            <a:r>
              <a:rPr lang="en-US" sz="2800" dirty="0" smtClean="0">
                <a:solidFill>
                  <a:srgbClr val="009DD8"/>
                </a:solidFill>
                <a:latin typeface="Calibri Light" panose="020F0302020204030204" pitchFamily="34" charset="0"/>
              </a:rPr>
              <a:t>www.kent.edu/cavs</a:t>
            </a:r>
            <a:endParaRPr lang="en-US" sz="2800" dirty="0">
              <a:solidFill>
                <a:srgbClr val="009DD8"/>
              </a:solidFill>
              <a:latin typeface="Calibri Light" panose="020F030202020403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37918" b="4166"/>
          <a:stretch/>
        </p:blipFill>
        <p:spPr>
          <a:xfrm>
            <a:off x="4800600" y="3048000"/>
            <a:ext cx="3437223" cy="2895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70137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4800" dirty="0" err="1">
                <a:solidFill>
                  <a:srgbClr val="002664"/>
                </a:solidFill>
                <a:latin typeface="Calibri Light" panose="020F0302020204030204" pitchFamily="34" charset="0"/>
              </a:rPr>
              <a:t>Becas</a:t>
            </a:r>
            <a:r>
              <a:rPr lang="en-US" sz="4800" dirty="0">
                <a:solidFill>
                  <a:srgbClr val="002664"/>
                </a:solidFill>
                <a:latin typeface="Calibri Light" panose="020F0302020204030204" pitchFamily="34" charset="0"/>
              </a:rPr>
              <a:t> para </a:t>
            </a:r>
            <a:r>
              <a:rPr lang="en-US" sz="4800" dirty="0" err="1">
                <a:solidFill>
                  <a:srgbClr val="002664"/>
                </a:solidFill>
                <a:latin typeface="Calibri Light" panose="020F0302020204030204" pitchFamily="34" charset="0"/>
              </a:rPr>
              <a:t>estudiantes</a:t>
            </a:r>
            <a:r>
              <a:rPr lang="en-US" sz="4800" dirty="0">
                <a:solidFill>
                  <a:srgbClr val="002664"/>
                </a:solidFill>
                <a:latin typeface="Calibri Light" panose="020F0302020204030204" pitchFamily="34" charset="0"/>
              </a:rPr>
              <a:t> de </a:t>
            </a:r>
            <a:r>
              <a:rPr lang="en-US" sz="4800" dirty="0" err="1">
                <a:solidFill>
                  <a:srgbClr val="002664"/>
                </a:solidFill>
                <a:latin typeface="Calibri Light" panose="020F0302020204030204" pitchFamily="34" charset="0"/>
              </a:rPr>
              <a:t>nuevo</a:t>
            </a:r>
            <a:r>
              <a:rPr lang="en-US" sz="4800" dirty="0">
                <a:solidFill>
                  <a:srgbClr val="002664"/>
                </a:solidFill>
                <a:latin typeface="Calibri Light" panose="020F0302020204030204" pitchFamily="34" charset="0"/>
              </a:rPr>
              <a:t> </a:t>
            </a:r>
            <a:r>
              <a:rPr lang="en-US" sz="4800" dirty="0" err="1">
                <a:solidFill>
                  <a:srgbClr val="002664"/>
                </a:solidFill>
                <a:latin typeface="Calibri Light" panose="020F0302020204030204" pitchFamily="34" charset="0"/>
              </a:rPr>
              <a:t>ingreso</a:t>
            </a:r>
            <a:endParaRPr lang="en-US" sz="4600" dirty="0">
              <a:solidFill>
                <a:srgbClr val="002664"/>
              </a:solidFill>
              <a:latin typeface="Calibri Light" panose="020F0302020204030204" pitchFamily="34" charset="0"/>
            </a:endParaRPr>
          </a:p>
        </p:txBody>
      </p:sp>
      <p:sp>
        <p:nvSpPr>
          <p:cNvPr id="5" name="Content Placeholder 4"/>
          <p:cNvSpPr>
            <a:spLocks noGrp="1"/>
          </p:cNvSpPr>
          <p:nvPr>
            <p:ph idx="1"/>
          </p:nvPr>
        </p:nvSpPr>
        <p:spPr>
          <a:xfrm>
            <a:off x="457200" y="2819400"/>
            <a:ext cx="8229600" cy="4525963"/>
          </a:xfrm>
        </p:spPr>
        <p:txBody>
          <a:bodyPr/>
          <a:lstStyle/>
          <a:p>
            <a:pPr lvl="8"/>
            <a:endParaRPr lang="en-US" dirty="0" smtClean="0"/>
          </a:p>
          <a:p>
            <a:pPr lvl="8"/>
            <a:endParaRPr lang="en-US" dirty="0"/>
          </a:p>
          <a:p>
            <a:pPr lvl="8">
              <a:buClr>
                <a:srgbClr val="009DD8"/>
              </a:buClr>
              <a:buSzPct val="150000"/>
            </a:pPr>
            <a:endParaRPr lang="en-US" sz="2800" dirty="0" smtClean="0">
              <a:latin typeface="Calibri Light" panose="020F0302020204030204" pitchFamily="34" charset="0"/>
            </a:endParaRPr>
          </a:p>
          <a:p>
            <a:pPr marL="3657600" lvl="8" indent="0">
              <a:buClr>
                <a:srgbClr val="009DD8"/>
              </a:buClr>
              <a:buNone/>
            </a:pPr>
            <a:r>
              <a:rPr lang="en-US" sz="1800" dirty="0" smtClean="0">
                <a:latin typeface="Calibri Light" panose="020F0302020204030204" pitchFamily="34" charset="0"/>
              </a:rPr>
              <a:t>Los </a:t>
            </a:r>
            <a:r>
              <a:rPr lang="en-US" sz="1800" dirty="0" err="1" smtClean="0">
                <a:latin typeface="Calibri Light" panose="020F0302020204030204" pitchFamily="34" charset="0"/>
              </a:rPr>
              <a:t>requisitos</a:t>
            </a:r>
            <a:r>
              <a:rPr lang="en-US" sz="1800" dirty="0" smtClean="0">
                <a:latin typeface="Calibri Light" panose="020F0302020204030204" pitchFamily="34" charset="0"/>
              </a:rPr>
              <a:t> de </a:t>
            </a:r>
            <a:r>
              <a:rPr lang="en-US" sz="1800" dirty="0" err="1" smtClean="0">
                <a:latin typeface="Calibri Light" panose="020F0302020204030204" pitchFamily="34" charset="0"/>
              </a:rPr>
              <a:t>puntuación</a:t>
            </a:r>
            <a:r>
              <a:rPr lang="en-US" sz="1800" dirty="0" smtClean="0">
                <a:latin typeface="Calibri Light" panose="020F0302020204030204" pitchFamily="34" charset="0"/>
              </a:rPr>
              <a:t> de </a:t>
            </a:r>
            <a:r>
              <a:rPr lang="en-US" sz="2800" dirty="0" smtClean="0">
                <a:solidFill>
                  <a:srgbClr val="EAAB00"/>
                </a:solidFill>
                <a:latin typeface="Calibri Light" panose="020F0302020204030204" pitchFamily="34" charset="0"/>
              </a:rPr>
              <a:t>GPA/</a:t>
            </a:r>
            <a:r>
              <a:rPr lang="en-US" sz="2800" dirty="0" err="1" smtClean="0">
                <a:solidFill>
                  <a:srgbClr val="EAAB00"/>
                </a:solidFill>
                <a:latin typeface="Calibri Light" panose="020F0302020204030204" pitchFamily="34" charset="0"/>
              </a:rPr>
              <a:t>Exámen</a:t>
            </a:r>
            <a:r>
              <a:rPr lang="en-US" sz="2800" dirty="0" smtClean="0">
                <a:solidFill>
                  <a:srgbClr val="EAAB00"/>
                </a:solidFill>
                <a:latin typeface="Calibri Light" panose="020F0302020204030204" pitchFamily="34" charset="0"/>
              </a:rPr>
              <a:t> </a:t>
            </a:r>
            <a:r>
              <a:rPr lang="en-US" sz="1800" dirty="0" err="1" smtClean="0">
                <a:latin typeface="Calibri Light" panose="020F0302020204030204" pitchFamily="34" charset="0"/>
              </a:rPr>
              <a:t>varian</a:t>
            </a:r>
            <a:endParaRPr lang="en-US" sz="1800" dirty="0">
              <a:latin typeface="Calibri Light" panose="020F0302020204030204" pitchFamily="34" charset="0"/>
            </a:endParaRPr>
          </a:p>
          <a:p>
            <a:pPr marL="3657600" lvl="8" indent="0">
              <a:buClr>
                <a:srgbClr val="009DD8"/>
              </a:buClr>
              <a:buNone/>
            </a:pPr>
            <a:r>
              <a:rPr lang="en-US" sz="1800" dirty="0" err="1" smtClean="0">
                <a:latin typeface="Calibri Light" panose="020F0302020204030204" pitchFamily="34" charset="0"/>
              </a:rPr>
              <a:t>Mínimo</a:t>
            </a:r>
            <a:r>
              <a:rPr lang="en-US" sz="1800" dirty="0" smtClean="0">
                <a:latin typeface="Calibri Light" panose="020F0302020204030204" pitchFamily="34" charset="0"/>
              </a:rPr>
              <a:t>  12 </a:t>
            </a:r>
            <a:r>
              <a:rPr lang="en-US" sz="1800" dirty="0" err="1" smtClean="0">
                <a:latin typeface="Calibri Light" panose="020F0302020204030204" pitchFamily="34" charset="0"/>
              </a:rPr>
              <a:t>créditos</a:t>
            </a:r>
            <a:r>
              <a:rPr lang="en-US" sz="1800" dirty="0" smtClean="0">
                <a:latin typeface="Calibri Light" panose="020F0302020204030204" pitchFamily="34" charset="0"/>
              </a:rPr>
              <a:t> </a:t>
            </a:r>
            <a:r>
              <a:rPr lang="en-US" sz="2800" dirty="0" err="1" smtClean="0">
                <a:solidFill>
                  <a:srgbClr val="EAAB00"/>
                </a:solidFill>
                <a:latin typeface="Calibri Light" panose="020F0302020204030204" pitchFamily="34" charset="0"/>
              </a:rPr>
              <a:t>Recinto</a:t>
            </a:r>
            <a:r>
              <a:rPr lang="en-US" sz="2800" dirty="0" smtClean="0">
                <a:solidFill>
                  <a:srgbClr val="EAAB00"/>
                </a:solidFill>
                <a:latin typeface="Calibri Light" panose="020F0302020204030204" pitchFamily="34" charset="0"/>
              </a:rPr>
              <a:t> de Kent </a:t>
            </a:r>
            <a:r>
              <a:rPr lang="en-US" sz="2800" dirty="0" err="1" smtClean="0">
                <a:solidFill>
                  <a:srgbClr val="EAAB00"/>
                </a:solidFill>
                <a:latin typeface="Calibri Light" panose="020F0302020204030204" pitchFamily="34" charset="0"/>
              </a:rPr>
              <a:t>Renovable</a:t>
            </a:r>
            <a:r>
              <a:rPr lang="en-US" sz="1800" dirty="0" smtClean="0">
                <a:latin typeface="Calibri Light" panose="020F0302020204030204" pitchFamily="34" charset="0"/>
              </a:rPr>
              <a:t> </a:t>
            </a:r>
            <a:r>
              <a:rPr lang="en-US" sz="1800" dirty="0" err="1" smtClean="0">
                <a:latin typeface="Calibri Light" panose="020F0302020204030204" pitchFamily="34" charset="0"/>
              </a:rPr>
              <a:t>por</a:t>
            </a:r>
            <a:r>
              <a:rPr lang="en-US" sz="1800" dirty="0" smtClean="0">
                <a:latin typeface="Calibri Light" panose="020F0302020204030204" pitchFamily="34" charset="0"/>
              </a:rPr>
              <a:t> 4 </a:t>
            </a:r>
            <a:r>
              <a:rPr lang="en-US" sz="1800" dirty="0" err="1" smtClean="0">
                <a:latin typeface="Calibri Light" panose="020F0302020204030204" pitchFamily="34" charset="0"/>
              </a:rPr>
              <a:t>años</a:t>
            </a:r>
            <a:r>
              <a:rPr lang="en-US" sz="1800" dirty="0" smtClean="0">
                <a:latin typeface="Calibri Light" panose="020F0302020204030204" pitchFamily="34" charset="0"/>
              </a:rPr>
              <a:t> (8 </a:t>
            </a:r>
            <a:r>
              <a:rPr lang="en-US" sz="1800" dirty="0" err="1" smtClean="0">
                <a:latin typeface="Calibri Light" panose="020F0302020204030204" pitchFamily="34" charset="0"/>
              </a:rPr>
              <a:t>semestres</a:t>
            </a:r>
            <a:r>
              <a:rPr lang="en-US" sz="1800" dirty="0" smtClean="0">
                <a:latin typeface="Calibri Light" panose="020F0302020204030204" pitchFamily="34" charset="0"/>
              </a:rPr>
              <a:t>)</a:t>
            </a:r>
            <a:endParaRPr lang="en-US" sz="2800" dirty="0" smtClean="0">
              <a:solidFill>
                <a:srgbClr val="EAAB00"/>
              </a:solidFill>
              <a:latin typeface="Calibri Light" panose="020F03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219042"/>
            <a:ext cx="2743200" cy="4051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19100" y="2285998"/>
            <a:ext cx="8305800" cy="1661993"/>
          </a:xfrm>
          <a:prstGeom prst="rect">
            <a:avLst/>
          </a:prstGeom>
        </p:spPr>
        <p:txBody>
          <a:bodyPr wrap="square">
            <a:spAutoFit/>
          </a:bodyPr>
          <a:lstStyle/>
          <a:p>
            <a:pPr lvl="8"/>
            <a:endParaRPr lang="en-US" dirty="0"/>
          </a:p>
          <a:p>
            <a:pPr marL="4114800" lvl="8" indent="-457200">
              <a:buClr>
                <a:srgbClr val="009DD8"/>
              </a:buClr>
              <a:buSzPct val="150000"/>
              <a:buFont typeface="Arial" panose="020B0604020202020204" pitchFamily="34" charset="0"/>
              <a:buChar char="•"/>
            </a:pPr>
            <a:r>
              <a:rPr lang="en-US" sz="2800" dirty="0">
                <a:latin typeface="Calibri Light" panose="020F0302020204030204" pitchFamily="34" charset="0"/>
              </a:rPr>
              <a:t>Trustee</a:t>
            </a:r>
          </a:p>
          <a:p>
            <a:pPr marL="4114800" lvl="8" indent="-457200">
              <a:buClr>
                <a:srgbClr val="009DD8"/>
              </a:buClr>
              <a:buSzPct val="150000"/>
              <a:buFont typeface="Arial" panose="020B0604020202020204" pitchFamily="34" charset="0"/>
              <a:buChar char="•"/>
            </a:pPr>
            <a:r>
              <a:rPr lang="en-US" sz="2800" dirty="0">
                <a:latin typeface="Calibri Light" panose="020F0302020204030204" pitchFamily="34" charset="0"/>
              </a:rPr>
              <a:t>Founders</a:t>
            </a:r>
          </a:p>
          <a:p>
            <a:pPr marL="4114800" lvl="8" indent="-457200">
              <a:buClr>
                <a:srgbClr val="009DD8"/>
              </a:buClr>
              <a:buSzPct val="150000"/>
              <a:buFont typeface="Arial" panose="020B0604020202020204" pitchFamily="34" charset="0"/>
              <a:buChar char="•"/>
            </a:pPr>
            <a:r>
              <a:rPr lang="en-US" sz="2800" dirty="0">
                <a:latin typeface="Calibri Light" panose="020F0302020204030204" pitchFamily="34" charset="0"/>
              </a:rPr>
              <a:t>Oscar Ritchie Memorial</a:t>
            </a:r>
          </a:p>
        </p:txBody>
      </p:sp>
    </p:spTree>
    <p:extLst>
      <p:ext uri="{BB962C8B-B14F-4D97-AF65-F5344CB8AC3E}">
        <p14:creationId xmlns:p14="http://schemas.microsoft.com/office/powerpoint/2010/main" val="334951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Mantener</a:t>
            </a:r>
            <a:r>
              <a:rPr lang="en-US" dirty="0" smtClean="0"/>
              <a:t> </a:t>
            </a:r>
            <a:r>
              <a:rPr lang="en-US" dirty="0" err="1"/>
              <a:t>e</a:t>
            </a:r>
            <a:r>
              <a:rPr lang="en-US" dirty="0" err="1" smtClean="0"/>
              <a:t>legibilidad</a:t>
            </a:r>
            <a:endParaRPr lang="en-US" dirty="0"/>
          </a:p>
        </p:txBody>
      </p:sp>
      <p:sp>
        <p:nvSpPr>
          <p:cNvPr id="3" name="Content Placeholder 2"/>
          <p:cNvSpPr>
            <a:spLocks noGrp="1"/>
          </p:cNvSpPr>
          <p:nvPr>
            <p:ph idx="1"/>
          </p:nvPr>
        </p:nvSpPr>
        <p:spPr>
          <a:xfrm>
            <a:off x="457199" y="1828800"/>
            <a:ext cx="8229600" cy="1339334"/>
          </a:xfrm>
        </p:spPr>
        <p:txBody>
          <a:bodyPr>
            <a:normAutofit fontScale="25000" lnSpcReduction="20000"/>
          </a:bodyPr>
          <a:lstStyle/>
          <a:p>
            <a:pPr marL="0" indent="0" algn="ctr">
              <a:buNone/>
            </a:pPr>
            <a:r>
              <a:rPr lang="en-US" sz="9600" dirty="0" smtClean="0"/>
              <a:t> </a:t>
            </a:r>
            <a:endParaRPr lang="en-US" sz="9600" dirty="0"/>
          </a:p>
          <a:p>
            <a:pPr marL="0" indent="0" algn="ctr">
              <a:buNone/>
            </a:pPr>
            <a:r>
              <a:rPr lang="en-US" sz="12800" dirty="0" err="1" smtClean="0">
                <a:solidFill>
                  <a:srgbClr val="EAAB00"/>
                </a:solidFill>
              </a:rPr>
              <a:t>Progreso</a:t>
            </a:r>
            <a:r>
              <a:rPr lang="en-US" sz="12800" dirty="0" smtClean="0">
                <a:solidFill>
                  <a:srgbClr val="EAAB00"/>
                </a:solidFill>
              </a:rPr>
              <a:t> </a:t>
            </a:r>
            <a:r>
              <a:rPr lang="en-US" sz="12800" dirty="0" err="1" smtClean="0">
                <a:solidFill>
                  <a:srgbClr val="EAAB00"/>
                </a:solidFill>
              </a:rPr>
              <a:t>Académico</a:t>
            </a:r>
            <a:r>
              <a:rPr lang="en-US" sz="12800" dirty="0" smtClean="0">
                <a:solidFill>
                  <a:srgbClr val="EAAB00"/>
                </a:solidFill>
              </a:rPr>
              <a:t> </a:t>
            </a:r>
            <a:r>
              <a:rPr lang="en-US" sz="12800" dirty="0" err="1" smtClean="0">
                <a:solidFill>
                  <a:srgbClr val="EAAB00"/>
                </a:solidFill>
              </a:rPr>
              <a:t>Satisfactorio</a:t>
            </a:r>
            <a:r>
              <a:rPr lang="en-US" sz="12800" dirty="0" smtClean="0">
                <a:solidFill>
                  <a:srgbClr val="EAAB00"/>
                </a:solidFill>
              </a:rPr>
              <a:t> (SAP)</a:t>
            </a:r>
            <a:endParaRPr lang="en-US" sz="8600" dirty="0" smtClean="0"/>
          </a:p>
          <a:p>
            <a:pPr marL="0" indent="0" algn="ctr">
              <a:buNone/>
            </a:pPr>
            <a:endParaRPr lang="en-US" sz="2800" dirty="0"/>
          </a:p>
          <a:p>
            <a:pPr marL="0" indent="0" algn="ctr">
              <a:buNone/>
            </a:pPr>
            <a:r>
              <a:rPr lang="en-US" sz="2800" dirty="0" smtClean="0">
                <a:solidFill>
                  <a:srgbClr val="009DD8"/>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1964" y="5625102"/>
            <a:ext cx="597036" cy="74947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4827" b="16932"/>
          <a:stretch/>
        </p:blipFill>
        <p:spPr>
          <a:xfrm>
            <a:off x="1878046" y="3023633"/>
            <a:ext cx="5387907" cy="2446721"/>
          </a:xfrm>
          <a:prstGeom prst="rect">
            <a:avLst/>
          </a:prstGeom>
          <a:ln>
            <a:noFill/>
          </a:ln>
          <a:effectLst>
            <a:outerShdw blurRad="190500" algn="tl" rotWithShape="0">
              <a:srgbClr val="000000">
                <a:alpha val="70000"/>
              </a:srgbClr>
            </a:outerShdw>
          </a:effectLst>
        </p:spPr>
      </p:pic>
      <p:sp>
        <p:nvSpPr>
          <p:cNvPr id="7" name="Rectangle 6"/>
          <p:cNvSpPr/>
          <p:nvPr/>
        </p:nvSpPr>
        <p:spPr>
          <a:xfrm>
            <a:off x="1999811" y="5558680"/>
            <a:ext cx="4652427" cy="954107"/>
          </a:xfrm>
          <a:prstGeom prst="rect">
            <a:avLst/>
          </a:prstGeom>
        </p:spPr>
        <p:txBody>
          <a:bodyPr wrap="none">
            <a:spAutoFit/>
          </a:bodyPr>
          <a:lstStyle/>
          <a:p>
            <a:r>
              <a:rPr lang="en-US" sz="2800" dirty="0" smtClean="0">
                <a:solidFill>
                  <a:srgbClr val="009DD8"/>
                </a:solidFill>
              </a:rPr>
              <a:t>Para mas </a:t>
            </a:r>
            <a:r>
              <a:rPr lang="en-US" sz="2800" dirty="0" err="1" smtClean="0">
                <a:solidFill>
                  <a:srgbClr val="009DD8"/>
                </a:solidFill>
              </a:rPr>
              <a:t>información</a:t>
            </a:r>
            <a:r>
              <a:rPr lang="en-US" sz="2800" dirty="0" smtClean="0">
                <a:solidFill>
                  <a:srgbClr val="009DD8"/>
                </a:solidFill>
              </a:rPr>
              <a:t>, </a:t>
            </a:r>
            <a:r>
              <a:rPr lang="en-US" sz="2800" dirty="0" err="1" smtClean="0">
                <a:solidFill>
                  <a:srgbClr val="009DD8"/>
                </a:solidFill>
              </a:rPr>
              <a:t>visite</a:t>
            </a:r>
            <a:r>
              <a:rPr lang="en-US" sz="2800" dirty="0" smtClean="0">
                <a:solidFill>
                  <a:srgbClr val="009DD8"/>
                </a:solidFill>
              </a:rPr>
              <a:t> </a:t>
            </a:r>
          </a:p>
          <a:p>
            <a:r>
              <a:rPr lang="en-US" sz="2800" dirty="0" smtClean="0">
                <a:solidFill>
                  <a:srgbClr val="009DD8"/>
                </a:solidFill>
              </a:rPr>
              <a:t>www.kent.edu/financialaid/sap</a:t>
            </a:r>
            <a:endParaRPr lang="en-US" sz="2800" dirty="0"/>
          </a:p>
        </p:txBody>
      </p:sp>
    </p:spTree>
    <p:extLst>
      <p:ext uri="{BB962C8B-B14F-4D97-AF65-F5344CB8AC3E}">
        <p14:creationId xmlns:p14="http://schemas.microsoft.com/office/powerpoint/2010/main" val="302038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1905000"/>
            <a:ext cx="3429000" cy="4525963"/>
          </a:xfrm>
        </p:spPr>
        <p:txBody>
          <a:bodyPr/>
          <a:lstStyle/>
          <a:p>
            <a:pPr marL="0" indent="0" algn="ctr">
              <a:buNone/>
            </a:pPr>
            <a:endParaRPr lang="en-US" dirty="0" smtClean="0"/>
          </a:p>
          <a:p>
            <a:pPr marL="0" indent="0" algn="ctr">
              <a:buNone/>
            </a:pPr>
            <a:r>
              <a:rPr lang="en-US" sz="2800" dirty="0" smtClean="0"/>
              <a:t>La </a:t>
            </a:r>
            <a:r>
              <a:rPr lang="en-US" dirty="0" smtClean="0">
                <a:solidFill>
                  <a:srgbClr val="EAAB00"/>
                </a:solidFill>
              </a:rPr>
              <a:t>Carta de </a:t>
            </a:r>
            <a:r>
              <a:rPr lang="en-US" dirty="0" err="1">
                <a:solidFill>
                  <a:srgbClr val="EAAB00"/>
                </a:solidFill>
              </a:rPr>
              <a:t>o</a:t>
            </a:r>
            <a:r>
              <a:rPr lang="en-US" dirty="0" err="1" smtClean="0">
                <a:solidFill>
                  <a:srgbClr val="EAAB00"/>
                </a:solidFill>
              </a:rPr>
              <a:t>ferta</a:t>
            </a:r>
            <a:r>
              <a:rPr lang="en-US" dirty="0" smtClean="0">
                <a:solidFill>
                  <a:srgbClr val="EAAB00"/>
                </a:solidFill>
              </a:rPr>
              <a:t> </a:t>
            </a:r>
            <a:r>
              <a:rPr lang="en-US" sz="2800" dirty="0" err="1" smtClean="0"/>
              <a:t>será</a:t>
            </a:r>
            <a:r>
              <a:rPr lang="en-US" sz="2800" dirty="0" smtClean="0"/>
              <a:t> </a:t>
            </a:r>
            <a:r>
              <a:rPr lang="en-US" sz="2800" dirty="0" err="1" smtClean="0"/>
              <a:t>enviada</a:t>
            </a:r>
            <a:r>
              <a:rPr lang="en-US" sz="2800" dirty="0" smtClean="0"/>
              <a:t> </a:t>
            </a:r>
          </a:p>
          <a:p>
            <a:pPr marL="0" indent="0" algn="ctr">
              <a:buNone/>
            </a:pPr>
            <a:r>
              <a:rPr lang="en-US" sz="2800" dirty="0" err="1" smtClean="0"/>
              <a:t>por</a:t>
            </a:r>
            <a:r>
              <a:rPr lang="en-US" sz="2800" dirty="0" smtClean="0"/>
              <a:t> </a:t>
            </a:r>
            <a:r>
              <a:rPr lang="en-US" sz="2800" dirty="0" err="1" smtClean="0"/>
              <a:t>correo</a:t>
            </a:r>
            <a:r>
              <a:rPr lang="en-US" sz="2800" dirty="0" smtClean="0"/>
              <a:t> a </a:t>
            </a:r>
          </a:p>
          <a:p>
            <a:pPr marL="0" indent="0" algn="ctr">
              <a:buNone/>
            </a:pPr>
            <a:r>
              <a:rPr lang="en-US" sz="2800" dirty="0" err="1" smtClean="0"/>
              <a:t>mediados</a:t>
            </a:r>
            <a:r>
              <a:rPr lang="en-US" sz="2800" dirty="0" smtClean="0"/>
              <a:t> de </a:t>
            </a:r>
            <a:r>
              <a:rPr lang="en-US" sz="2800" dirty="0" err="1" smtClean="0"/>
              <a:t>marzo</a:t>
            </a:r>
            <a:endParaRPr lang="en-US" sz="28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846" y="495300"/>
            <a:ext cx="4531154" cy="5867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6377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24" y="1728846"/>
            <a:ext cx="8551552" cy="39861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7977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2218"/>
            <a:ext cx="8229600" cy="4525963"/>
          </a:xfrm>
        </p:spPr>
        <p:txBody>
          <a:bodyPr>
            <a:normAutofit/>
          </a:bodyPr>
          <a:lstStyle/>
          <a:p>
            <a:pPr marL="0" indent="0">
              <a:buNone/>
            </a:pPr>
            <a:endParaRPr lang="en-US" dirty="0" smtClean="0"/>
          </a:p>
          <a:p>
            <a:pPr marL="0" indent="0">
              <a:buNone/>
            </a:pPr>
            <a:r>
              <a:rPr lang="en-US" sz="3600" dirty="0" smtClean="0">
                <a:solidFill>
                  <a:srgbClr val="002664"/>
                </a:solidFill>
              </a:rPr>
              <a:t>   </a:t>
            </a:r>
            <a:r>
              <a:rPr lang="en-US" sz="3600" dirty="0" err="1" smtClean="0">
                <a:solidFill>
                  <a:srgbClr val="002664"/>
                </a:solidFill>
              </a:rPr>
              <a:t>Costo</a:t>
            </a:r>
            <a:r>
              <a:rPr lang="en-US" sz="3600" dirty="0" smtClean="0">
                <a:solidFill>
                  <a:srgbClr val="002664"/>
                </a:solidFill>
              </a:rPr>
              <a:t> de </a:t>
            </a:r>
            <a:r>
              <a:rPr lang="en-US" sz="3600" dirty="0" err="1" smtClean="0">
                <a:solidFill>
                  <a:srgbClr val="002664"/>
                </a:solidFill>
              </a:rPr>
              <a:t>Educación</a:t>
            </a:r>
            <a:r>
              <a:rPr lang="en-US" sz="3600" dirty="0" smtClean="0"/>
              <a:t>		$25,650</a:t>
            </a:r>
          </a:p>
          <a:p>
            <a:pPr marL="0" indent="0">
              <a:buNone/>
            </a:pPr>
            <a:r>
              <a:rPr lang="en-US" sz="3600" dirty="0" smtClean="0"/>
              <a:t>   </a:t>
            </a:r>
            <a:r>
              <a:rPr lang="en-US" sz="3600" dirty="0" err="1" smtClean="0"/>
              <a:t>Asistencia</a:t>
            </a:r>
            <a:r>
              <a:rPr lang="en-US" sz="3600" dirty="0" smtClean="0"/>
              <a:t> </a:t>
            </a:r>
            <a:r>
              <a:rPr lang="en-US" sz="3600" dirty="0" err="1" smtClean="0"/>
              <a:t>Económica</a:t>
            </a:r>
            <a:r>
              <a:rPr lang="en-US" sz="3600" dirty="0" smtClean="0"/>
              <a:t> 		$13,425</a:t>
            </a:r>
          </a:p>
          <a:p>
            <a:pPr marL="0" indent="0">
              <a:buNone/>
            </a:pPr>
            <a:r>
              <a:rPr lang="en-US" dirty="0"/>
              <a:t> </a:t>
            </a:r>
            <a:r>
              <a:rPr lang="en-US" dirty="0" smtClean="0"/>
              <a:t>  </a:t>
            </a:r>
            <a:r>
              <a:rPr lang="en-US" dirty="0" err="1" smtClean="0"/>
              <a:t>Elegibilidad</a:t>
            </a:r>
            <a:r>
              <a:rPr lang="en-US" dirty="0" smtClean="0"/>
              <a:t> para un</a:t>
            </a:r>
            <a:r>
              <a:rPr lang="en-US" sz="3600" dirty="0" smtClean="0">
                <a:solidFill>
                  <a:srgbClr val="EAAB00"/>
                </a:solidFill>
              </a:rPr>
              <a:t> </a:t>
            </a:r>
            <a:r>
              <a:rPr lang="en-US" sz="3600" dirty="0" err="1">
                <a:solidFill>
                  <a:srgbClr val="EAAB00"/>
                </a:solidFill>
              </a:rPr>
              <a:t>p</a:t>
            </a:r>
            <a:r>
              <a:rPr lang="en-US" sz="3600" dirty="0" err="1" smtClean="0">
                <a:solidFill>
                  <a:srgbClr val="EAAB00"/>
                </a:solidFill>
              </a:rPr>
              <a:t>réstamo</a:t>
            </a:r>
            <a:r>
              <a:rPr lang="en-US" sz="3600" dirty="0" smtClean="0">
                <a:solidFill>
                  <a:srgbClr val="EAAB00"/>
                </a:solidFill>
              </a:rPr>
              <a:t>  </a:t>
            </a:r>
          </a:p>
          <a:p>
            <a:pPr marL="0" indent="0">
              <a:buNone/>
            </a:pPr>
            <a:r>
              <a:rPr lang="en-US" sz="3600" dirty="0" smtClean="0">
                <a:solidFill>
                  <a:srgbClr val="EAAB00"/>
                </a:solidFill>
              </a:rPr>
              <a:t>   PLUS para los padres </a:t>
            </a:r>
            <a:r>
              <a:rPr lang="en-US" dirty="0" smtClean="0"/>
              <a:t>o </a:t>
            </a:r>
            <a:r>
              <a:rPr lang="en-US" sz="3600" dirty="0" err="1">
                <a:solidFill>
                  <a:srgbClr val="EAAB00"/>
                </a:solidFill>
              </a:rPr>
              <a:t>p</a:t>
            </a:r>
            <a:r>
              <a:rPr lang="en-US" sz="3600" dirty="0" err="1" smtClean="0">
                <a:solidFill>
                  <a:srgbClr val="EAAB00"/>
                </a:solidFill>
              </a:rPr>
              <a:t>réstamo</a:t>
            </a:r>
            <a:r>
              <a:rPr lang="en-US" sz="3600" dirty="0" smtClean="0">
                <a:solidFill>
                  <a:srgbClr val="EAAB00"/>
                </a:solidFill>
              </a:rPr>
              <a:t> </a:t>
            </a:r>
            <a:r>
              <a:rPr lang="en-US" sz="3600" dirty="0" err="1">
                <a:solidFill>
                  <a:srgbClr val="EAAB00"/>
                </a:solidFill>
              </a:rPr>
              <a:t>p</a:t>
            </a:r>
            <a:r>
              <a:rPr lang="en-US" sz="3600" dirty="0" err="1" smtClean="0">
                <a:solidFill>
                  <a:srgbClr val="EAAB00"/>
                </a:solidFill>
              </a:rPr>
              <a:t>rivado</a:t>
            </a:r>
            <a:endParaRPr lang="en-US" sz="3600" dirty="0" smtClean="0">
              <a:solidFill>
                <a:srgbClr val="EAAB00"/>
              </a:solidFill>
            </a:endParaRPr>
          </a:p>
          <a:p>
            <a:pPr marL="0" indent="0">
              <a:buNone/>
            </a:pPr>
            <a:r>
              <a:rPr lang="en-US" sz="1600" dirty="0" smtClean="0"/>
              <a:t>        (Require </a:t>
            </a:r>
            <a:r>
              <a:rPr lang="en-US" sz="1600" dirty="0" err="1" smtClean="0"/>
              <a:t>una</a:t>
            </a:r>
            <a:r>
              <a:rPr lang="en-US" sz="1600" dirty="0" smtClean="0"/>
              <a:t> </a:t>
            </a:r>
            <a:r>
              <a:rPr lang="en-US" sz="1600" dirty="0" err="1" smtClean="0"/>
              <a:t>aplición</a:t>
            </a:r>
            <a:r>
              <a:rPr lang="en-US" sz="1600" dirty="0" smtClean="0"/>
              <a:t> y </a:t>
            </a:r>
            <a:r>
              <a:rPr lang="en-US" sz="1600" dirty="0" err="1" smtClean="0"/>
              <a:t>aprovación</a:t>
            </a:r>
            <a:r>
              <a:rPr lang="en-US" sz="1600" dirty="0" smtClean="0"/>
              <a:t>)</a:t>
            </a:r>
            <a:endParaRPr lang="en-US" sz="1600" dirty="0"/>
          </a:p>
        </p:txBody>
      </p:sp>
      <p:cxnSp>
        <p:nvCxnSpPr>
          <p:cNvPr id="5" name="Straight Connector 4"/>
          <p:cNvCxnSpPr/>
          <p:nvPr/>
        </p:nvCxnSpPr>
        <p:spPr>
          <a:xfrm>
            <a:off x="723900" y="3200400"/>
            <a:ext cx="762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58711" y="3276600"/>
            <a:ext cx="1752600" cy="646331"/>
          </a:xfrm>
          <a:prstGeom prst="rect">
            <a:avLst/>
          </a:prstGeom>
          <a:noFill/>
        </p:spPr>
        <p:txBody>
          <a:bodyPr wrap="square" rtlCol="0">
            <a:spAutoFit/>
          </a:bodyPr>
          <a:lstStyle/>
          <a:p>
            <a:r>
              <a:rPr lang="en-US" sz="3600" dirty="0" smtClean="0"/>
              <a:t>$12,225</a:t>
            </a:r>
            <a:endParaRPr lang="en-US" sz="3600" dirty="0"/>
          </a:p>
        </p:txBody>
      </p:sp>
      <p:cxnSp>
        <p:nvCxnSpPr>
          <p:cNvPr id="6" name="Straight Connector 5"/>
          <p:cNvCxnSpPr/>
          <p:nvPr/>
        </p:nvCxnSpPr>
        <p:spPr>
          <a:xfrm>
            <a:off x="628650" y="2895600"/>
            <a:ext cx="190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93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19400"/>
            <a:ext cx="8229600" cy="1143000"/>
          </a:xfrm>
          <a:effectLst/>
        </p:spPr>
        <p:txBody>
          <a:bodyPr>
            <a:noAutofit/>
          </a:bodyPr>
          <a:lstStyle/>
          <a:p>
            <a:r>
              <a:rPr lang="en-US" sz="8000" dirty="0" err="1" smtClean="0"/>
              <a:t>Proceso</a:t>
            </a:r>
            <a:r>
              <a:rPr lang="en-US" sz="8000" dirty="0" smtClean="0"/>
              <a:t> de</a:t>
            </a:r>
            <a:r>
              <a:rPr lang="en-US" sz="8000" dirty="0" smtClean="0">
                <a:effectLst/>
              </a:rPr>
              <a:t/>
            </a:r>
            <a:br>
              <a:rPr lang="en-US" sz="8000" dirty="0" smtClean="0">
                <a:effectLst/>
              </a:rPr>
            </a:br>
            <a:r>
              <a:rPr lang="en-US" sz="8000" dirty="0" err="1">
                <a:effectLst>
                  <a:reflection blurRad="12700" stA="39000" endPos="34000" dist="12700" dir="5400000" sy="-100000" algn="bl" rotWithShape="0"/>
                </a:effectLst>
              </a:rPr>
              <a:t>p</a:t>
            </a:r>
            <a:r>
              <a:rPr lang="en-US" sz="8000" dirty="0" err="1" smtClean="0">
                <a:effectLst>
                  <a:reflection blurRad="12700" stA="39000" endPos="34000" dist="12700" dir="5400000" sy="-100000" algn="bl" rotWithShape="0"/>
                </a:effectLst>
              </a:rPr>
              <a:t>ago</a:t>
            </a:r>
            <a:endParaRPr lang="en-US" sz="8000" dirty="0">
              <a:effectLst>
                <a:reflection blurRad="12700" stA="39000" endPos="34000" dist="12700" dir="5400000" sy="-100000" algn="bl" rotWithShape="0"/>
              </a:effectLst>
            </a:endParaRPr>
          </a:p>
        </p:txBody>
      </p:sp>
    </p:spTree>
    <p:extLst>
      <p:ext uri="{BB962C8B-B14F-4D97-AF65-F5344CB8AC3E}">
        <p14:creationId xmlns:p14="http://schemas.microsoft.com/office/powerpoint/2010/main" val="12966639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19" y="957164"/>
            <a:ext cx="8229600" cy="1143000"/>
          </a:xfrm>
        </p:spPr>
        <p:txBody>
          <a:bodyPr>
            <a:noAutofit/>
          </a:bodyPr>
          <a:lstStyle/>
          <a:p>
            <a:r>
              <a:rPr lang="en-US" dirty="0" err="1" smtClean="0">
                <a:latin typeface="Calibri Light" panose="020F0302020204030204" pitchFamily="34" charset="0"/>
              </a:rPr>
              <a:t>Oficina</a:t>
            </a:r>
            <a:r>
              <a:rPr lang="en-US" dirty="0" smtClean="0">
                <a:latin typeface="Calibri Light" panose="020F0302020204030204" pitchFamily="34" charset="0"/>
              </a:rPr>
              <a:t> de </a:t>
            </a:r>
            <a:r>
              <a:rPr lang="en-US" dirty="0" err="1" smtClean="0">
                <a:latin typeface="Calibri Light" panose="020F0302020204030204" pitchFamily="34" charset="0"/>
              </a:rPr>
              <a:t>Recaudaciones</a:t>
            </a:r>
            <a:r>
              <a:rPr lang="en-US" dirty="0" smtClean="0">
                <a:latin typeface="Calibri Light" panose="020F0302020204030204" pitchFamily="34" charset="0"/>
              </a:rPr>
              <a:t> –</a:t>
            </a:r>
            <a:br>
              <a:rPr lang="en-US" dirty="0" smtClean="0">
                <a:latin typeface="Calibri Light" panose="020F0302020204030204" pitchFamily="34" charset="0"/>
              </a:rPr>
            </a:br>
            <a:r>
              <a:rPr lang="en-US" dirty="0" smtClean="0">
                <a:latin typeface="Calibri Light" panose="020F0302020204030204" pitchFamily="34" charset="0"/>
              </a:rPr>
              <a:t> </a:t>
            </a:r>
            <a:r>
              <a:rPr lang="en-US" dirty="0" err="1" smtClean="0">
                <a:latin typeface="Calibri Light" panose="020F0302020204030204" pitchFamily="34" charset="0"/>
              </a:rPr>
              <a:t>Oficina</a:t>
            </a:r>
            <a:r>
              <a:rPr lang="en-US" dirty="0" smtClean="0">
                <a:latin typeface="Calibri Light" panose="020F0302020204030204" pitchFamily="34" charset="0"/>
              </a:rPr>
              <a:t> de </a:t>
            </a:r>
            <a:r>
              <a:rPr lang="en-US" dirty="0" err="1" smtClean="0">
                <a:latin typeface="Calibri Light" panose="020F0302020204030204" pitchFamily="34" charset="0"/>
              </a:rPr>
              <a:t>Facturación</a:t>
            </a:r>
            <a:endParaRPr lang="en-US" dirty="0">
              <a:latin typeface="Calibri Light" panose="020F0302020204030204" pitchFamily="34" charset="0"/>
            </a:endParaRPr>
          </a:p>
        </p:txBody>
      </p:sp>
      <p:sp>
        <p:nvSpPr>
          <p:cNvPr id="3" name="Content Placeholder 2"/>
          <p:cNvSpPr>
            <a:spLocks noGrp="1"/>
          </p:cNvSpPr>
          <p:nvPr>
            <p:ph idx="4294967295"/>
          </p:nvPr>
        </p:nvSpPr>
        <p:spPr>
          <a:xfrm>
            <a:off x="381000" y="2971800"/>
            <a:ext cx="4267200" cy="2362200"/>
          </a:xfrm>
        </p:spPr>
        <p:txBody>
          <a:bodyPr>
            <a:normAutofit fontScale="92500" lnSpcReduction="10000"/>
          </a:bodyPr>
          <a:lstStyle/>
          <a:p>
            <a:pPr marL="0" indent="0">
              <a:buNone/>
            </a:pPr>
            <a:r>
              <a:rPr lang="en-US" sz="3000" dirty="0" err="1" smtClean="0">
                <a:latin typeface="Calibri Light" panose="020F0302020204030204" pitchFamily="34" charset="0"/>
              </a:rPr>
              <a:t>Factura</a:t>
            </a:r>
            <a:r>
              <a:rPr lang="en-US" sz="3000" dirty="0" smtClean="0">
                <a:latin typeface="Calibri Light" panose="020F0302020204030204" pitchFamily="34" charset="0"/>
              </a:rPr>
              <a:t> </a:t>
            </a:r>
            <a:r>
              <a:rPr lang="en-US" sz="3000" dirty="0" err="1" smtClean="0">
                <a:latin typeface="Calibri Light" panose="020F0302020204030204" pitchFamily="34" charset="0"/>
              </a:rPr>
              <a:t>electrónica</a:t>
            </a:r>
            <a:r>
              <a:rPr lang="en-US" sz="3000" dirty="0" smtClean="0">
                <a:latin typeface="Calibri Light" panose="020F0302020204030204" pitchFamily="34" charset="0"/>
              </a:rPr>
              <a:t> </a:t>
            </a:r>
            <a:r>
              <a:rPr lang="en-US" sz="3000" dirty="0" err="1" smtClean="0">
                <a:latin typeface="Calibri Light" panose="020F0302020204030204" pitchFamily="34" charset="0"/>
              </a:rPr>
              <a:t>será</a:t>
            </a:r>
            <a:r>
              <a:rPr lang="en-US" sz="3000" dirty="0" smtClean="0">
                <a:latin typeface="Calibri Light" panose="020F0302020204030204" pitchFamily="34" charset="0"/>
              </a:rPr>
              <a:t> </a:t>
            </a:r>
            <a:r>
              <a:rPr lang="en-US" sz="3000" dirty="0" err="1" smtClean="0">
                <a:latin typeface="Calibri Light" panose="020F0302020204030204" pitchFamily="34" charset="0"/>
              </a:rPr>
              <a:t>publicada</a:t>
            </a:r>
            <a:r>
              <a:rPr lang="en-US" sz="3000" dirty="0" smtClean="0">
                <a:latin typeface="Calibri Light" panose="020F0302020204030204" pitchFamily="34" charset="0"/>
              </a:rPr>
              <a:t>: </a:t>
            </a:r>
            <a:r>
              <a:rPr lang="en-US" sz="3500" dirty="0" smtClean="0">
                <a:solidFill>
                  <a:srgbClr val="EAAB00"/>
                </a:solidFill>
                <a:latin typeface="Calibri Light" panose="020F0302020204030204" pitchFamily="34" charset="0"/>
              </a:rPr>
              <a:t>22 de </a:t>
            </a:r>
            <a:r>
              <a:rPr lang="en-US" sz="3500" dirty="0" err="1" smtClean="0">
                <a:solidFill>
                  <a:srgbClr val="EAAB00"/>
                </a:solidFill>
                <a:latin typeface="Calibri Light" panose="020F0302020204030204" pitchFamily="34" charset="0"/>
              </a:rPr>
              <a:t>julio</a:t>
            </a:r>
            <a:endParaRPr lang="en-US" sz="3500" dirty="0" smtClean="0">
              <a:solidFill>
                <a:srgbClr val="EAAB00"/>
              </a:solidFill>
              <a:latin typeface="Calibri Light" panose="020F0302020204030204" pitchFamily="34" charset="0"/>
            </a:endParaRPr>
          </a:p>
          <a:p>
            <a:pPr marL="0" indent="0">
              <a:buNone/>
            </a:pPr>
            <a:endParaRPr lang="en-US" sz="3000" dirty="0">
              <a:latin typeface="Calibri Light" panose="020F0302020204030204" pitchFamily="34" charset="0"/>
            </a:endParaRPr>
          </a:p>
          <a:p>
            <a:pPr marL="0" indent="0">
              <a:buNone/>
            </a:pPr>
            <a:r>
              <a:rPr lang="en-US" sz="3000" dirty="0" err="1" smtClean="0">
                <a:latin typeface="Calibri Light" panose="020F0302020204030204" pitchFamily="34" charset="0"/>
              </a:rPr>
              <a:t>Fecha</a:t>
            </a:r>
            <a:r>
              <a:rPr lang="en-US" sz="3000" dirty="0" smtClean="0">
                <a:latin typeface="Calibri Light" panose="020F0302020204030204" pitchFamily="34" charset="0"/>
              </a:rPr>
              <a:t> de </a:t>
            </a:r>
            <a:r>
              <a:rPr lang="en-US" sz="3000" dirty="0" err="1" smtClean="0">
                <a:latin typeface="Calibri Light" panose="020F0302020204030204" pitchFamily="34" charset="0"/>
              </a:rPr>
              <a:t>vencimiento</a:t>
            </a:r>
            <a:r>
              <a:rPr lang="en-US" sz="3000" dirty="0" smtClean="0">
                <a:latin typeface="Calibri Light" panose="020F0302020204030204" pitchFamily="34" charset="0"/>
              </a:rPr>
              <a:t>:  </a:t>
            </a:r>
          </a:p>
          <a:p>
            <a:pPr marL="0" indent="0">
              <a:buNone/>
            </a:pPr>
            <a:r>
              <a:rPr lang="en-US" dirty="0" smtClean="0">
                <a:solidFill>
                  <a:srgbClr val="FF0000"/>
                </a:solidFill>
                <a:latin typeface="Calibri Light" panose="020F0302020204030204" pitchFamily="34" charset="0"/>
              </a:rPr>
              <a:t>12 de </a:t>
            </a:r>
            <a:r>
              <a:rPr lang="en-US" dirty="0" err="1" smtClean="0">
                <a:solidFill>
                  <a:srgbClr val="FF0000"/>
                </a:solidFill>
                <a:latin typeface="Calibri Light" panose="020F0302020204030204" pitchFamily="34" charset="0"/>
              </a:rPr>
              <a:t>agosto</a:t>
            </a:r>
            <a:endParaRPr lang="en-US" sz="3000" dirty="0" smtClean="0">
              <a:solidFill>
                <a:srgbClr val="FF0000"/>
              </a:solidFill>
              <a:latin typeface="Calibri Light" panose="020F0302020204030204" pitchFamily="34" charset="0"/>
            </a:endParaRPr>
          </a:p>
          <a:p>
            <a:pPr marL="0" indent="0">
              <a:buNone/>
            </a:pPr>
            <a:endParaRPr lang="en-US" sz="2800" dirty="0">
              <a:solidFill>
                <a:srgbClr val="EAAB00"/>
              </a:solidFill>
              <a:latin typeface="Calibri Light" panose="020F0302020204030204" pitchFamily="34" charset="0"/>
            </a:endParaRPr>
          </a:p>
        </p:txBody>
      </p:sp>
      <p:sp>
        <p:nvSpPr>
          <p:cNvPr id="5" name="TextBox 4"/>
          <p:cNvSpPr txBox="1"/>
          <p:nvPr/>
        </p:nvSpPr>
        <p:spPr>
          <a:xfrm>
            <a:off x="3137023" y="2017419"/>
            <a:ext cx="2869953" cy="461665"/>
          </a:xfrm>
          <a:prstGeom prst="rect">
            <a:avLst/>
          </a:prstGeom>
          <a:noFill/>
        </p:spPr>
        <p:txBody>
          <a:bodyPr wrap="none" rtlCol="0">
            <a:spAutoFit/>
          </a:bodyPr>
          <a:lstStyle/>
          <a:p>
            <a:r>
              <a:rPr lang="en-US" sz="2400" dirty="0" smtClean="0">
                <a:solidFill>
                  <a:srgbClr val="009DD8"/>
                </a:solidFill>
                <a:latin typeface="Calibri Light" panose="020F0302020204030204" pitchFamily="34" charset="0"/>
              </a:rPr>
              <a:t>www.kent.edu/bursar</a:t>
            </a:r>
            <a:endParaRPr lang="en-US" sz="2400" dirty="0">
              <a:solidFill>
                <a:srgbClr val="009DD8"/>
              </a:solidFill>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919" y="2490433"/>
            <a:ext cx="4228881" cy="39103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77146383"/>
      </p:ext>
    </p:extLst>
  </p:cSld>
  <p:clrMapOvr>
    <a:masterClrMapping/>
  </p:clrMapOvr>
  <p:transition spd="slow">
    <p:push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841248"/>
            <a:ext cx="4724400" cy="830997"/>
          </a:xfrm>
          <a:prstGeom prst="rect">
            <a:avLst/>
          </a:prstGeom>
          <a:noFill/>
        </p:spPr>
        <p:txBody>
          <a:bodyPr wrap="square" rtlCol="0">
            <a:spAutoFit/>
          </a:bodyPr>
          <a:lstStyle/>
          <a:p>
            <a:pPr algn="ctr"/>
            <a:r>
              <a:rPr lang="en-US" sz="4800" dirty="0" err="1" smtClean="0">
                <a:latin typeface="Calibri Light" panose="020F0302020204030204" pitchFamily="34" charset="0"/>
              </a:rPr>
              <a:t>Matrícula</a:t>
            </a:r>
            <a:r>
              <a:rPr lang="en-US" sz="4800" dirty="0" smtClean="0">
                <a:latin typeface="Calibri Light" panose="020F0302020204030204" pitchFamily="34" charset="0"/>
              </a:rPr>
              <a:t> y </a:t>
            </a:r>
            <a:r>
              <a:rPr lang="en-US" sz="4800" dirty="0" err="1" smtClean="0">
                <a:latin typeface="Calibri Light" panose="020F0302020204030204" pitchFamily="34" charset="0"/>
              </a:rPr>
              <a:t>cuotas</a:t>
            </a:r>
            <a:endParaRPr lang="en-US" sz="4800" dirty="0">
              <a:latin typeface="Calibri Light" panose="020F0302020204030204" pitchFamily="34" charset="0"/>
            </a:endParaRPr>
          </a:p>
        </p:txBody>
      </p:sp>
      <p:sp>
        <p:nvSpPr>
          <p:cNvPr id="3" name="TextBox 2"/>
          <p:cNvSpPr txBox="1"/>
          <p:nvPr/>
        </p:nvSpPr>
        <p:spPr>
          <a:xfrm>
            <a:off x="647700" y="2590800"/>
            <a:ext cx="2590800" cy="2677656"/>
          </a:xfrm>
          <a:prstGeom prst="rect">
            <a:avLst/>
          </a:prstGeom>
          <a:noFill/>
        </p:spPr>
        <p:txBody>
          <a:bodyPr wrap="square" rtlCol="0">
            <a:spAutoFit/>
          </a:bodyPr>
          <a:lstStyle/>
          <a:p>
            <a:r>
              <a:rPr lang="en-US" sz="2400" dirty="0" err="1" smtClean="0">
                <a:latin typeface="Calibri Light" panose="020F0302020204030204" pitchFamily="34" charset="0"/>
              </a:rPr>
              <a:t>Crédito</a:t>
            </a:r>
            <a:r>
              <a:rPr lang="en-US" sz="2400" dirty="0" smtClean="0">
                <a:latin typeface="Calibri Light" panose="020F0302020204030204" pitchFamily="34" charset="0"/>
              </a:rPr>
              <a:t> </a:t>
            </a:r>
            <a:r>
              <a:rPr lang="en-US" sz="2400" dirty="0" err="1" smtClean="0">
                <a:latin typeface="Calibri Light" panose="020F0302020204030204" pitchFamily="34" charset="0"/>
              </a:rPr>
              <a:t>por</a:t>
            </a:r>
            <a:r>
              <a:rPr lang="en-US" sz="2400" dirty="0" smtClean="0">
                <a:latin typeface="Calibri Light" panose="020F0302020204030204" pitchFamily="34" charset="0"/>
              </a:rPr>
              <a:t> hora</a:t>
            </a:r>
          </a:p>
          <a:p>
            <a:endParaRPr lang="en-US" sz="2400" dirty="0">
              <a:latin typeface="Calibri Light" panose="020F0302020204030204" pitchFamily="34" charset="0"/>
            </a:endParaRPr>
          </a:p>
          <a:p>
            <a:r>
              <a:rPr lang="en-US" sz="2400" dirty="0" smtClean="0">
                <a:latin typeface="Calibri Light" panose="020F0302020204030204" pitchFamily="34" charset="0"/>
              </a:rPr>
              <a:t>Resident de Ohio/ </a:t>
            </a:r>
            <a:r>
              <a:rPr lang="en-US" sz="2400" dirty="0">
                <a:latin typeface="Calibri Light" panose="020F0302020204030204" pitchFamily="34" charset="0"/>
              </a:rPr>
              <a:t>n</a:t>
            </a:r>
            <a:r>
              <a:rPr lang="en-US" sz="2400" dirty="0" smtClean="0">
                <a:latin typeface="Calibri Light" panose="020F0302020204030204" pitchFamily="34" charset="0"/>
              </a:rPr>
              <a:t>o-</a:t>
            </a:r>
            <a:r>
              <a:rPr lang="en-US" sz="2400" dirty="0" err="1" smtClean="0">
                <a:latin typeface="Calibri Light" panose="020F0302020204030204" pitchFamily="34" charset="0"/>
              </a:rPr>
              <a:t>residente</a:t>
            </a:r>
            <a:endParaRPr lang="en-US" sz="2400" dirty="0" smtClean="0">
              <a:latin typeface="Calibri Light" panose="020F0302020204030204" pitchFamily="34" charset="0"/>
            </a:endParaRPr>
          </a:p>
          <a:p>
            <a:endParaRPr lang="en-US" sz="2400" dirty="0">
              <a:latin typeface="Calibri Light" panose="020F0302020204030204" pitchFamily="34" charset="0"/>
            </a:endParaRPr>
          </a:p>
          <a:p>
            <a:r>
              <a:rPr lang="en-US" sz="2400" dirty="0" err="1" smtClean="0">
                <a:latin typeface="Calibri Light" panose="020F0302020204030204" pitchFamily="34" charset="0"/>
              </a:rPr>
              <a:t>Recinto</a:t>
            </a:r>
            <a:r>
              <a:rPr lang="en-US" sz="2400" dirty="0" smtClean="0">
                <a:latin typeface="Calibri Light" panose="020F0302020204030204" pitchFamily="34" charset="0"/>
              </a:rPr>
              <a:t> de Kent/ </a:t>
            </a:r>
            <a:r>
              <a:rPr lang="en-US" sz="2400" dirty="0" err="1" smtClean="0">
                <a:latin typeface="Calibri Light" panose="020F0302020204030204" pitchFamily="34" charset="0"/>
              </a:rPr>
              <a:t>Recinto</a:t>
            </a:r>
            <a:r>
              <a:rPr lang="en-US" sz="2400" dirty="0" smtClean="0">
                <a:latin typeface="Calibri Light" panose="020F0302020204030204" pitchFamily="34" charset="0"/>
              </a:rPr>
              <a:t> Regional</a:t>
            </a:r>
            <a:endParaRPr lang="en-US" sz="2400" dirty="0">
              <a:latin typeface="Calibri Light" panose="020F0302020204030204" pitchFamily="34" charset="0"/>
            </a:endParaRPr>
          </a:p>
        </p:txBody>
      </p:sp>
      <p:sp>
        <p:nvSpPr>
          <p:cNvPr id="4" name="TextBox 3"/>
          <p:cNvSpPr txBox="1"/>
          <p:nvPr/>
        </p:nvSpPr>
        <p:spPr>
          <a:xfrm>
            <a:off x="4359732" y="5791200"/>
            <a:ext cx="3352800" cy="523220"/>
          </a:xfrm>
          <a:prstGeom prst="rect">
            <a:avLst/>
          </a:prstGeom>
          <a:noFill/>
        </p:spPr>
        <p:txBody>
          <a:bodyPr wrap="square" rtlCol="0">
            <a:spAutoFit/>
          </a:bodyPr>
          <a:lstStyle/>
          <a:p>
            <a:r>
              <a:rPr lang="en-US" sz="2800" dirty="0" smtClean="0">
                <a:solidFill>
                  <a:srgbClr val="009DD8"/>
                </a:solidFill>
                <a:latin typeface="Calibri Light" panose="020F0302020204030204" pitchFamily="34" charset="0"/>
              </a:rPr>
              <a:t>www.kent.edu/bursar</a:t>
            </a:r>
            <a:endParaRPr lang="en-US" sz="2800" dirty="0">
              <a:solidFill>
                <a:srgbClr val="009DD8"/>
              </a:solidFill>
              <a:latin typeface="Calibri Light" panose="020F0302020204030204" pitchFamily="34"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225" y="2424678"/>
            <a:ext cx="5257800" cy="3009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788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841247"/>
            <a:ext cx="6324600" cy="830997"/>
          </a:xfrm>
          <a:prstGeom prst="rect">
            <a:avLst/>
          </a:prstGeom>
          <a:noFill/>
        </p:spPr>
        <p:txBody>
          <a:bodyPr wrap="square" rtlCol="0">
            <a:spAutoFit/>
          </a:bodyPr>
          <a:lstStyle/>
          <a:p>
            <a:r>
              <a:rPr lang="en-US" sz="4800" dirty="0" err="1" smtClean="0"/>
              <a:t>Servicios</a:t>
            </a:r>
            <a:r>
              <a:rPr lang="en-US" sz="4800" dirty="0" smtClean="0"/>
              <a:t> de </a:t>
            </a:r>
            <a:r>
              <a:rPr lang="en-US" sz="4800" dirty="0" err="1"/>
              <a:t>a</a:t>
            </a:r>
            <a:r>
              <a:rPr lang="en-US" sz="4800" dirty="0" err="1" smtClean="0"/>
              <a:t>lojamiento</a:t>
            </a:r>
            <a:endParaRPr lang="en-US" sz="4800" dirty="0"/>
          </a:p>
        </p:txBody>
      </p:sp>
      <p:sp>
        <p:nvSpPr>
          <p:cNvPr id="3" name="TextBox 2"/>
          <p:cNvSpPr txBox="1"/>
          <p:nvPr/>
        </p:nvSpPr>
        <p:spPr>
          <a:xfrm>
            <a:off x="685800" y="1447800"/>
            <a:ext cx="6477000" cy="4708981"/>
          </a:xfrm>
          <a:prstGeom prst="rect">
            <a:avLst/>
          </a:prstGeom>
          <a:noFill/>
        </p:spPr>
        <p:txBody>
          <a:bodyPr wrap="square" rtlCol="0">
            <a:spAutoFit/>
          </a:bodyPr>
          <a:lstStyle/>
          <a:p>
            <a:endParaRPr lang="en-US" sz="2400" dirty="0"/>
          </a:p>
          <a:p>
            <a:r>
              <a:rPr lang="en-US" sz="2400" dirty="0" err="1" smtClean="0"/>
              <a:t>Precios</a:t>
            </a:r>
            <a:r>
              <a:rPr lang="en-US" sz="2400" dirty="0" smtClean="0"/>
              <a:t> de </a:t>
            </a:r>
            <a:r>
              <a:rPr lang="en-US" sz="2400" dirty="0" err="1" smtClean="0"/>
              <a:t>las</a:t>
            </a:r>
            <a:r>
              <a:rPr lang="en-US" sz="2400" dirty="0" smtClean="0"/>
              <a:t> </a:t>
            </a:r>
            <a:r>
              <a:rPr lang="en-US" sz="2800" dirty="0" err="1">
                <a:solidFill>
                  <a:srgbClr val="DEA400"/>
                </a:solidFill>
              </a:rPr>
              <a:t>h</a:t>
            </a:r>
            <a:r>
              <a:rPr lang="en-US" sz="2800" dirty="0" err="1" smtClean="0">
                <a:solidFill>
                  <a:srgbClr val="DEA400"/>
                </a:solidFill>
              </a:rPr>
              <a:t>abitaciones</a:t>
            </a:r>
            <a:r>
              <a:rPr lang="en-US" sz="2400" dirty="0" smtClean="0"/>
              <a:t> </a:t>
            </a:r>
            <a:r>
              <a:rPr lang="en-US" sz="2400" dirty="0" err="1" smtClean="0"/>
              <a:t>fluctuan</a:t>
            </a:r>
            <a:r>
              <a:rPr lang="en-US" sz="2400" dirty="0" smtClean="0"/>
              <a:t> </a:t>
            </a:r>
            <a:r>
              <a:rPr lang="en-US" sz="2400" dirty="0" err="1" smtClean="0"/>
              <a:t>desde</a:t>
            </a:r>
            <a:r>
              <a:rPr lang="en-US" sz="2400" dirty="0" smtClean="0"/>
              <a:t> $3,168-$5,026 </a:t>
            </a:r>
            <a:r>
              <a:rPr lang="en-US" sz="2400" dirty="0" err="1" smtClean="0"/>
              <a:t>por</a:t>
            </a:r>
            <a:r>
              <a:rPr lang="en-US" sz="2400" dirty="0" smtClean="0"/>
              <a:t> </a:t>
            </a:r>
            <a:r>
              <a:rPr lang="en-US" sz="2400" b="1" dirty="0" err="1" smtClean="0"/>
              <a:t>semestre</a:t>
            </a:r>
            <a:endParaRPr lang="en-US" sz="2400" b="1" dirty="0" smtClean="0"/>
          </a:p>
          <a:p>
            <a:endParaRPr lang="en-US" sz="1400" b="1" dirty="0"/>
          </a:p>
          <a:p>
            <a:r>
              <a:rPr lang="en-US" sz="2800" dirty="0" err="1" smtClean="0">
                <a:solidFill>
                  <a:srgbClr val="002664"/>
                </a:solidFill>
              </a:rPr>
              <a:t>Ejemplos</a:t>
            </a:r>
            <a:r>
              <a:rPr lang="en-US" sz="2800" dirty="0" smtClean="0">
                <a:solidFill>
                  <a:srgbClr val="002664"/>
                </a:solidFill>
              </a:rPr>
              <a:t>:</a:t>
            </a:r>
          </a:p>
          <a:p>
            <a:endParaRPr lang="en-US" sz="1200" dirty="0" smtClean="0">
              <a:solidFill>
                <a:srgbClr val="002664"/>
              </a:solidFill>
            </a:endParaRPr>
          </a:p>
          <a:p>
            <a:pPr marL="342900" indent="-342900">
              <a:buClr>
                <a:srgbClr val="009DD8"/>
              </a:buClr>
              <a:buSzPct val="150000"/>
              <a:buFont typeface="Arial" panose="020B0604020202020204" pitchFamily="34" charset="0"/>
              <a:buChar char="•"/>
            </a:pPr>
            <a:r>
              <a:rPr lang="en-US" sz="2000" dirty="0" smtClean="0"/>
              <a:t>Individual </a:t>
            </a:r>
            <a:r>
              <a:rPr lang="en-US" sz="2000" dirty="0" err="1"/>
              <a:t>e</a:t>
            </a:r>
            <a:r>
              <a:rPr lang="en-US" sz="2000" dirty="0" err="1" smtClean="0"/>
              <a:t>stándar</a:t>
            </a:r>
            <a:r>
              <a:rPr lang="en-US" sz="2000" dirty="0" smtClean="0"/>
              <a:t>: $3,556</a:t>
            </a:r>
          </a:p>
          <a:p>
            <a:pPr marL="342900" indent="-342900">
              <a:buClr>
                <a:srgbClr val="009DD8"/>
              </a:buClr>
              <a:buSzPct val="150000"/>
              <a:buFont typeface="Arial" panose="020B0604020202020204" pitchFamily="34" charset="0"/>
              <a:buChar char="•"/>
            </a:pPr>
            <a:r>
              <a:rPr lang="en-US" sz="2000" dirty="0" err="1" smtClean="0"/>
              <a:t>Doble</a:t>
            </a:r>
            <a:r>
              <a:rPr lang="en-US" sz="2000" dirty="0" smtClean="0"/>
              <a:t> </a:t>
            </a:r>
            <a:r>
              <a:rPr lang="en-US" sz="2000" dirty="0" err="1"/>
              <a:t>e</a:t>
            </a:r>
            <a:r>
              <a:rPr lang="en-US" sz="2000" dirty="0" err="1" smtClean="0"/>
              <a:t>stándar</a:t>
            </a:r>
            <a:r>
              <a:rPr lang="en-US" sz="2000" dirty="0" smtClean="0"/>
              <a:t>: $ 3,232</a:t>
            </a:r>
          </a:p>
          <a:p>
            <a:pPr marL="342900" indent="-342900">
              <a:buClr>
                <a:srgbClr val="009DD8"/>
              </a:buClr>
              <a:buSzPct val="150000"/>
              <a:buFont typeface="Arial" panose="020B0604020202020204" pitchFamily="34" charset="0"/>
              <a:buChar char="•"/>
            </a:pPr>
            <a:r>
              <a:rPr lang="en-US" sz="2000" dirty="0" smtClean="0"/>
              <a:t>Dos personas semi-suite </a:t>
            </a:r>
          </a:p>
          <a:p>
            <a:pPr>
              <a:buClr>
                <a:srgbClr val="009DD8"/>
              </a:buClr>
              <a:buSzPct val="150000"/>
            </a:pPr>
            <a:r>
              <a:rPr lang="en-US" sz="2000" dirty="0"/>
              <a:t> </a:t>
            </a:r>
            <a:r>
              <a:rPr lang="en-US" sz="2000" dirty="0" smtClean="0"/>
              <a:t>     con </a:t>
            </a:r>
            <a:r>
              <a:rPr lang="en-US" sz="2000" dirty="0" err="1" smtClean="0"/>
              <a:t>baño</a:t>
            </a:r>
            <a:r>
              <a:rPr lang="en-US" sz="2000" dirty="0" smtClean="0"/>
              <a:t> </a:t>
            </a:r>
            <a:r>
              <a:rPr lang="en-US" sz="2000" dirty="0" err="1" smtClean="0"/>
              <a:t>compartido</a:t>
            </a:r>
            <a:r>
              <a:rPr lang="en-US" sz="2000" dirty="0" smtClean="0"/>
              <a:t> $4,154</a:t>
            </a:r>
          </a:p>
          <a:p>
            <a:pPr marL="342900" indent="-342900">
              <a:buClr>
                <a:srgbClr val="009DD8"/>
              </a:buClr>
              <a:buSzPct val="150000"/>
              <a:buFont typeface="Arial" panose="020B0604020202020204" pitchFamily="34" charset="0"/>
              <a:buChar char="•"/>
            </a:pPr>
            <a:r>
              <a:rPr lang="en-US" sz="2000" dirty="0" smtClean="0"/>
              <a:t>Deluxe individual con </a:t>
            </a:r>
            <a:r>
              <a:rPr lang="en-US" sz="2000" dirty="0" err="1" smtClean="0"/>
              <a:t>baño</a:t>
            </a:r>
            <a:r>
              <a:rPr lang="en-US" sz="2000" dirty="0" smtClean="0"/>
              <a:t> privado$5,026</a:t>
            </a:r>
            <a:endParaRPr lang="en-US" sz="2000" dirty="0"/>
          </a:p>
          <a:p>
            <a:r>
              <a:rPr lang="en-US" sz="2400" dirty="0" smtClean="0"/>
              <a:t> </a:t>
            </a:r>
          </a:p>
          <a:p>
            <a:r>
              <a:rPr lang="en-US" sz="2400" dirty="0" err="1" smtClean="0"/>
              <a:t>Día</a:t>
            </a:r>
            <a:r>
              <a:rPr lang="en-US" sz="2400" dirty="0" smtClean="0"/>
              <a:t> de </a:t>
            </a:r>
            <a:r>
              <a:rPr lang="en-US" sz="2400" dirty="0" err="1" smtClean="0"/>
              <a:t>mudanza</a:t>
            </a:r>
            <a:r>
              <a:rPr lang="en-US" sz="2400" dirty="0" smtClean="0"/>
              <a:t>: </a:t>
            </a:r>
            <a:r>
              <a:rPr lang="en-US" sz="2800" dirty="0" smtClean="0">
                <a:solidFill>
                  <a:srgbClr val="DEA400"/>
                </a:solidFill>
              </a:rPr>
              <a:t>25 de </a:t>
            </a:r>
            <a:r>
              <a:rPr lang="en-US" sz="2800" dirty="0" err="1" smtClean="0">
                <a:solidFill>
                  <a:srgbClr val="DEA400"/>
                </a:solidFill>
              </a:rPr>
              <a:t>agosto</a:t>
            </a:r>
            <a:endParaRPr lang="en-US" sz="2800" dirty="0" smtClean="0">
              <a:solidFill>
                <a:srgbClr val="DEA400"/>
              </a:solidFill>
            </a:endParaRPr>
          </a:p>
          <a:p>
            <a:endParaRPr lang="en-US" dirty="0"/>
          </a:p>
        </p:txBody>
      </p:sp>
      <p:sp>
        <p:nvSpPr>
          <p:cNvPr id="4" name="TextBox 3"/>
          <p:cNvSpPr txBox="1"/>
          <p:nvPr/>
        </p:nvSpPr>
        <p:spPr>
          <a:xfrm>
            <a:off x="304800" y="6172200"/>
            <a:ext cx="4724400" cy="338554"/>
          </a:xfrm>
          <a:prstGeom prst="rect">
            <a:avLst/>
          </a:prstGeom>
          <a:noFill/>
        </p:spPr>
        <p:txBody>
          <a:bodyPr wrap="square" rtlCol="0">
            <a:spAutoFit/>
          </a:bodyPr>
          <a:lstStyle/>
          <a:p>
            <a:r>
              <a:rPr lang="en-US" sz="1600" dirty="0" err="1" smtClean="0"/>
              <a:t>Precios</a:t>
            </a:r>
            <a:r>
              <a:rPr lang="en-US" sz="1600" dirty="0" smtClean="0"/>
              <a:t> </a:t>
            </a:r>
            <a:r>
              <a:rPr lang="en-US" sz="1600" dirty="0" err="1" smtClean="0"/>
              <a:t>está</a:t>
            </a:r>
            <a:r>
              <a:rPr lang="en-US" sz="1600" dirty="0" smtClean="0"/>
              <a:t> </a:t>
            </a:r>
            <a:r>
              <a:rPr lang="en-US" sz="1600" dirty="0" err="1" smtClean="0"/>
              <a:t>basados</a:t>
            </a:r>
            <a:r>
              <a:rPr lang="en-US" sz="1600" dirty="0" smtClean="0"/>
              <a:t> </a:t>
            </a:r>
            <a:r>
              <a:rPr lang="en-US" sz="1600" dirty="0" err="1" smtClean="0"/>
              <a:t>en</a:t>
            </a:r>
            <a:r>
              <a:rPr lang="en-US" sz="1600" dirty="0" smtClean="0"/>
              <a:t> </a:t>
            </a:r>
            <a:r>
              <a:rPr lang="en-US" sz="1600" dirty="0" err="1" smtClean="0"/>
              <a:t>cantidades</a:t>
            </a:r>
            <a:r>
              <a:rPr lang="en-US" sz="1600" dirty="0" smtClean="0"/>
              <a:t> del </a:t>
            </a:r>
            <a:r>
              <a:rPr lang="en-US" sz="1600" dirty="0" err="1" smtClean="0"/>
              <a:t>año</a:t>
            </a:r>
            <a:r>
              <a:rPr lang="en-US" sz="1600" dirty="0" smtClean="0"/>
              <a:t> 2015-2016</a:t>
            </a:r>
            <a:endParaRPr lang="en-US" sz="1600" dirty="0"/>
          </a:p>
        </p:txBody>
      </p:sp>
      <p:pic>
        <p:nvPicPr>
          <p:cNvPr id="5" name="Picture 2" descr="D:\2016 PHOTOS\arrowYEL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948" y="5813095"/>
            <a:ext cx="475497" cy="596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76800" y="5854679"/>
            <a:ext cx="3200400" cy="461665"/>
          </a:xfrm>
          <a:prstGeom prst="rect">
            <a:avLst/>
          </a:prstGeom>
          <a:noFill/>
        </p:spPr>
        <p:txBody>
          <a:bodyPr wrap="square" rtlCol="0">
            <a:spAutoFit/>
          </a:bodyPr>
          <a:lstStyle/>
          <a:p>
            <a:r>
              <a:rPr lang="en-US" sz="2400" dirty="0" smtClean="0">
                <a:solidFill>
                  <a:srgbClr val="009DD8"/>
                </a:solidFill>
              </a:rPr>
              <a:t>www.kent.edu/housing</a:t>
            </a:r>
            <a:endParaRPr lang="en-US" sz="2400" dirty="0">
              <a:solidFill>
                <a:srgbClr val="009DD8"/>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707532"/>
            <a:ext cx="3098202" cy="2743200"/>
          </a:xfrm>
          <a:prstGeom prst="rect">
            <a:avLst/>
          </a:prstGeom>
          <a:ln>
            <a:noFill/>
          </a:ln>
          <a:effectLst>
            <a:softEdge rad="112500"/>
          </a:effectLst>
        </p:spPr>
      </p:pic>
    </p:spTree>
    <p:extLst>
      <p:ext uri="{BB962C8B-B14F-4D97-AF65-F5344CB8AC3E}">
        <p14:creationId xmlns:p14="http://schemas.microsoft.com/office/powerpoint/2010/main" val="4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6153" y="850772"/>
            <a:ext cx="5791200" cy="830997"/>
          </a:xfrm>
          <a:prstGeom prst="rect">
            <a:avLst/>
          </a:prstGeom>
          <a:noFill/>
        </p:spPr>
        <p:txBody>
          <a:bodyPr wrap="square" rtlCol="0">
            <a:spAutoFit/>
          </a:bodyPr>
          <a:lstStyle/>
          <a:p>
            <a:r>
              <a:rPr lang="en-US" sz="4800" dirty="0" err="1" smtClean="0"/>
              <a:t>Servicios</a:t>
            </a:r>
            <a:r>
              <a:rPr lang="en-US" sz="4800" dirty="0" smtClean="0"/>
              <a:t> de </a:t>
            </a:r>
            <a:r>
              <a:rPr lang="en-US" sz="4800" dirty="0" err="1" smtClean="0"/>
              <a:t>alimentos</a:t>
            </a:r>
            <a:endParaRPr lang="en-US" sz="4800" dirty="0"/>
          </a:p>
        </p:txBody>
      </p:sp>
      <p:sp>
        <p:nvSpPr>
          <p:cNvPr id="3" name="TextBox 2"/>
          <p:cNvSpPr txBox="1"/>
          <p:nvPr/>
        </p:nvSpPr>
        <p:spPr>
          <a:xfrm>
            <a:off x="685800" y="1681770"/>
            <a:ext cx="8001000" cy="4493538"/>
          </a:xfrm>
          <a:prstGeom prst="rect">
            <a:avLst/>
          </a:prstGeom>
          <a:noFill/>
        </p:spPr>
        <p:txBody>
          <a:bodyPr wrap="square" rtlCol="0">
            <a:spAutoFit/>
          </a:bodyPr>
          <a:lstStyle/>
          <a:p>
            <a:endParaRPr lang="en-US" sz="2400" dirty="0"/>
          </a:p>
          <a:p>
            <a:r>
              <a:rPr lang="en-US" sz="2800" dirty="0" err="1" smtClean="0"/>
              <a:t>Precios</a:t>
            </a:r>
            <a:r>
              <a:rPr lang="en-US" sz="2800" dirty="0" smtClean="0"/>
              <a:t> de los planes de </a:t>
            </a:r>
            <a:r>
              <a:rPr lang="en-US" sz="2800" dirty="0" err="1">
                <a:solidFill>
                  <a:srgbClr val="DEA400"/>
                </a:solidFill>
              </a:rPr>
              <a:t>a</a:t>
            </a:r>
            <a:r>
              <a:rPr lang="en-US" sz="2800" dirty="0" err="1" smtClean="0">
                <a:solidFill>
                  <a:srgbClr val="DEA400"/>
                </a:solidFill>
              </a:rPr>
              <a:t>limentación</a:t>
            </a:r>
            <a:r>
              <a:rPr lang="en-US" sz="2400" dirty="0" smtClean="0"/>
              <a:t> </a:t>
            </a:r>
            <a:r>
              <a:rPr lang="en-US" sz="2400" dirty="0" err="1" smtClean="0"/>
              <a:t>fluctuan</a:t>
            </a:r>
            <a:r>
              <a:rPr lang="en-US" sz="2400" dirty="0" smtClean="0"/>
              <a:t> </a:t>
            </a:r>
            <a:r>
              <a:rPr lang="en-US" sz="2400" dirty="0" err="1" smtClean="0"/>
              <a:t>desde</a:t>
            </a:r>
            <a:r>
              <a:rPr lang="en-US" sz="2400" dirty="0" smtClean="0"/>
              <a:t> $1,780-$2,675 </a:t>
            </a:r>
            <a:r>
              <a:rPr lang="en-US" sz="2400" dirty="0" err="1" smtClean="0"/>
              <a:t>por</a:t>
            </a:r>
            <a:r>
              <a:rPr lang="en-US" sz="2400" dirty="0" smtClean="0"/>
              <a:t> </a:t>
            </a:r>
            <a:r>
              <a:rPr lang="en-US" sz="2400" dirty="0" err="1" smtClean="0"/>
              <a:t>semestre</a:t>
            </a:r>
            <a:endParaRPr lang="en-US" sz="2400" dirty="0" smtClean="0"/>
          </a:p>
          <a:p>
            <a:endParaRPr lang="en-US" sz="2400" b="1" dirty="0" smtClean="0"/>
          </a:p>
          <a:p>
            <a:pPr marL="342900" indent="-342900">
              <a:buClr>
                <a:srgbClr val="009DD8"/>
              </a:buClr>
              <a:buSzPct val="150000"/>
              <a:buFont typeface="Arial" panose="020B0604020202020204" pitchFamily="34" charset="0"/>
              <a:buChar char="•"/>
            </a:pPr>
            <a:r>
              <a:rPr lang="en-US" sz="2400" dirty="0" smtClean="0"/>
              <a:t>Lite: $1,780</a:t>
            </a:r>
          </a:p>
          <a:p>
            <a:pPr marL="342900" indent="-342900">
              <a:buClr>
                <a:srgbClr val="009DD8"/>
              </a:buClr>
              <a:buSzPct val="150000"/>
              <a:buFont typeface="Arial" panose="020B0604020202020204" pitchFamily="34" charset="0"/>
              <a:buChar char="•"/>
            </a:pPr>
            <a:r>
              <a:rPr lang="en-US" sz="2400" dirty="0" err="1" smtClean="0"/>
              <a:t>Básico</a:t>
            </a:r>
            <a:r>
              <a:rPr lang="en-US" sz="2400" dirty="0" smtClean="0"/>
              <a:t>: $1,935</a:t>
            </a:r>
          </a:p>
          <a:p>
            <a:pPr marL="342900" indent="-342900">
              <a:buClr>
                <a:srgbClr val="009DD8"/>
              </a:buClr>
              <a:buSzPct val="150000"/>
              <a:buFont typeface="Arial" panose="020B0604020202020204" pitchFamily="34" charset="0"/>
              <a:buChar char="•"/>
            </a:pPr>
            <a:r>
              <a:rPr lang="en-US" sz="2400" dirty="0" smtClean="0"/>
              <a:t>Premier: $2,275</a:t>
            </a:r>
          </a:p>
          <a:p>
            <a:pPr marL="342900" indent="-342900">
              <a:buClr>
                <a:srgbClr val="009DD8"/>
              </a:buClr>
              <a:buSzPct val="150000"/>
              <a:buFont typeface="Arial" panose="020B0604020202020204" pitchFamily="34" charset="0"/>
              <a:buChar char="•"/>
            </a:pPr>
            <a:r>
              <a:rPr lang="en-US" sz="2400" dirty="0" smtClean="0"/>
              <a:t>Premier Plus: $2,675</a:t>
            </a:r>
          </a:p>
          <a:p>
            <a:endParaRPr lang="en-US" sz="2400" b="1" dirty="0" smtClean="0"/>
          </a:p>
          <a:p>
            <a:endParaRPr lang="en-US" sz="2400" dirty="0"/>
          </a:p>
          <a:p>
            <a:r>
              <a:rPr lang="en-US" sz="2400" dirty="0" smtClean="0"/>
              <a:t> </a:t>
            </a:r>
            <a:endParaRPr lang="en-US" sz="2400" dirty="0" smtClean="0">
              <a:solidFill>
                <a:srgbClr val="DEA400"/>
              </a:solidFill>
            </a:endParaRPr>
          </a:p>
          <a:p>
            <a:endParaRPr lang="en-US" dirty="0"/>
          </a:p>
        </p:txBody>
      </p:sp>
      <p:sp>
        <p:nvSpPr>
          <p:cNvPr id="4" name="TextBox 3"/>
          <p:cNvSpPr txBox="1"/>
          <p:nvPr/>
        </p:nvSpPr>
        <p:spPr>
          <a:xfrm>
            <a:off x="304800" y="6172200"/>
            <a:ext cx="3905287" cy="338554"/>
          </a:xfrm>
          <a:prstGeom prst="rect">
            <a:avLst/>
          </a:prstGeom>
          <a:noFill/>
        </p:spPr>
        <p:txBody>
          <a:bodyPr wrap="square" rtlCol="0">
            <a:spAutoFit/>
          </a:bodyPr>
          <a:lstStyle/>
          <a:p>
            <a:r>
              <a:rPr lang="en-US" sz="1600" dirty="0" err="1" smtClean="0"/>
              <a:t>Precios</a:t>
            </a:r>
            <a:r>
              <a:rPr lang="en-US" sz="1600" dirty="0" smtClean="0"/>
              <a:t> </a:t>
            </a:r>
            <a:r>
              <a:rPr lang="en-US" sz="1600" dirty="0" err="1" smtClean="0"/>
              <a:t>basados</a:t>
            </a:r>
            <a:r>
              <a:rPr lang="en-US" sz="1600" dirty="0" smtClean="0"/>
              <a:t> </a:t>
            </a:r>
            <a:r>
              <a:rPr lang="en-US" sz="1600" dirty="0" err="1" smtClean="0"/>
              <a:t>en</a:t>
            </a:r>
            <a:r>
              <a:rPr lang="en-US" sz="1600" dirty="0" smtClean="0"/>
              <a:t> </a:t>
            </a:r>
            <a:r>
              <a:rPr lang="en-US" sz="1600" dirty="0" err="1" smtClean="0"/>
              <a:t>cantidades</a:t>
            </a:r>
            <a:r>
              <a:rPr lang="en-US" sz="1600" dirty="0" smtClean="0"/>
              <a:t> de 2015-2016</a:t>
            </a:r>
            <a:endParaRPr lang="en-US" sz="1600" dirty="0"/>
          </a:p>
        </p:txBody>
      </p:sp>
      <p:pic>
        <p:nvPicPr>
          <p:cNvPr id="5" name="Picture 2" descr="D:\2016 PHOTOS\arrowYELL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54" y="5220968"/>
            <a:ext cx="475497" cy="596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5262552"/>
            <a:ext cx="3200400" cy="461665"/>
          </a:xfrm>
          <a:prstGeom prst="rect">
            <a:avLst/>
          </a:prstGeom>
          <a:noFill/>
        </p:spPr>
        <p:txBody>
          <a:bodyPr wrap="square" rtlCol="0">
            <a:spAutoFit/>
          </a:bodyPr>
          <a:lstStyle/>
          <a:p>
            <a:r>
              <a:rPr lang="en-US" sz="2400" dirty="0" smtClean="0">
                <a:solidFill>
                  <a:srgbClr val="009DD8"/>
                </a:solidFill>
              </a:rPr>
              <a:t>www.kent.edu/dining</a:t>
            </a:r>
            <a:endParaRPr lang="en-US" sz="2400" dirty="0">
              <a:solidFill>
                <a:srgbClr val="009DD8"/>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087" y="3200400"/>
            <a:ext cx="4171913" cy="277621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066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481" y="1021255"/>
            <a:ext cx="5268237" cy="830997"/>
          </a:xfrm>
          <a:prstGeom prst="rect">
            <a:avLst/>
          </a:prstGeom>
          <a:noFill/>
        </p:spPr>
        <p:txBody>
          <a:bodyPr wrap="none" rtlCol="0">
            <a:spAutoFit/>
          </a:bodyPr>
          <a:lstStyle/>
          <a:p>
            <a:r>
              <a:rPr lang="en-US" sz="4800" dirty="0" err="1" smtClean="0"/>
              <a:t>Costos</a:t>
            </a:r>
            <a:r>
              <a:rPr lang="en-US" sz="4800" dirty="0" smtClean="0"/>
              <a:t> de Suzie Kent</a:t>
            </a:r>
            <a:endParaRPr lang="en-US" sz="4800" dirty="0"/>
          </a:p>
        </p:txBody>
      </p:sp>
      <p:sp>
        <p:nvSpPr>
          <p:cNvPr id="3" name="TextBox 2"/>
          <p:cNvSpPr txBox="1"/>
          <p:nvPr/>
        </p:nvSpPr>
        <p:spPr>
          <a:xfrm>
            <a:off x="514350" y="2454613"/>
            <a:ext cx="5734050" cy="1200329"/>
          </a:xfrm>
          <a:prstGeom prst="rect">
            <a:avLst/>
          </a:prstGeom>
          <a:noFill/>
        </p:spPr>
        <p:txBody>
          <a:bodyPr wrap="square" rtlCol="0">
            <a:spAutoFit/>
          </a:bodyPr>
          <a:lstStyle/>
          <a:p>
            <a:r>
              <a:rPr lang="en-US" sz="2400" dirty="0" err="1" smtClean="0">
                <a:solidFill>
                  <a:srgbClr val="DEA400"/>
                </a:solidFill>
              </a:rPr>
              <a:t>Matrícula</a:t>
            </a:r>
            <a:r>
              <a:rPr lang="en-US" sz="2400" dirty="0" smtClean="0"/>
              <a:t> = </a:t>
            </a:r>
            <a:r>
              <a:rPr lang="en-US" sz="2400" dirty="0" err="1"/>
              <a:t>c</a:t>
            </a:r>
            <a:r>
              <a:rPr lang="en-US" sz="2400" dirty="0" err="1" smtClean="0"/>
              <a:t>uotas</a:t>
            </a:r>
            <a:r>
              <a:rPr lang="en-US" sz="2400" dirty="0" smtClean="0"/>
              <a:t> </a:t>
            </a:r>
            <a:r>
              <a:rPr lang="en-US" sz="2400" dirty="0" err="1"/>
              <a:t>i</a:t>
            </a:r>
            <a:r>
              <a:rPr lang="en-US" sz="2400" dirty="0" err="1" smtClean="0"/>
              <a:t>nstitucionales</a:t>
            </a:r>
            <a:r>
              <a:rPr lang="en-US" sz="2400" dirty="0" smtClean="0"/>
              <a:t>:</a:t>
            </a:r>
          </a:p>
          <a:p>
            <a:r>
              <a:rPr lang="en-US" sz="2400" dirty="0" smtClean="0"/>
              <a:t>	        </a:t>
            </a:r>
            <a:r>
              <a:rPr lang="en-US" sz="2400" dirty="0" err="1"/>
              <a:t>c</a:t>
            </a:r>
            <a:r>
              <a:rPr lang="en-US" sz="2400" dirty="0" err="1" smtClean="0"/>
              <a:t>uotas</a:t>
            </a:r>
            <a:r>
              <a:rPr lang="en-US" sz="2400" dirty="0" smtClean="0"/>
              <a:t> </a:t>
            </a:r>
            <a:r>
              <a:rPr lang="en-US" sz="2400" dirty="0" err="1"/>
              <a:t>g</a:t>
            </a:r>
            <a:r>
              <a:rPr lang="en-US" sz="2400" dirty="0" err="1" smtClean="0"/>
              <a:t>enerales</a:t>
            </a:r>
            <a:r>
              <a:rPr lang="en-US" sz="2400" dirty="0" smtClean="0"/>
              <a:t>:</a:t>
            </a:r>
          </a:p>
          <a:p>
            <a:r>
              <a:rPr lang="en-US" sz="2400" dirty="0" smtClean="0"/>
              <a:t>	 </a:t>
            </a:r>
            <a:r>
              <a:rPr lang="en-US" sz="2400" dirty="0"/>
              <a:t> </a:t>
            </a:r>
            <a:r>
              <a:rPr lang="en-US" sz="2400" dirty="0" smtClean="0"/>
              <a:t>      </a:t>
            </a:r>
            <a:r>
              <a:rPr lang="en-US" sz="2400" dirty="0" err="1"/>
              <a:t>c</a:t>
            </a:r>
            <a:r>
              <a:rPr lang="en-US" sz="2400" dirty="0" err="1" smtClean="0"/>
              <a:t>uota</a:t>
            </a:r>
            <a:r>
              <a:rPr lang="en-US" sz="2400" dirty="0" smtClean="0"/>
              <a:t> del </a:t>
            </a:r>
            <a:r>
              <a:rPr lang="en-US" sz="2400" dirty="0" err="1"/>
              <a:t>p</a:t>
            </a:r>
            <a:r>
              <a:rPr lang="en-US" sz="2400" dirty="0" err="1" smtClean="0"/>
              <a:t>rograma</a:t>
            </a:r>
            <a:r>
              <a:rPr lang="en-US" sz="2400" dirty="0" smtClean="0"/>
              <a:t> (</a:t>
            </a:r>
            <a:r>
              <a:rPr lang="en-US" sz="2400" dirty="0" err="1" smtClean="0"/>
              <a:t>estimado</a:t>
            </a:r>
            <a:r>
              <a:rPr lang="en-US" sz="2400" dirty="0" smtClean="0"/>
              <a:t>) </a:t>
            </a:r>
            <a:r>
              <a:rPr lang="en-US" sz="2400" dirty="0"/>
              <a:t>:</a:t>
            </a:r>
          </a:p>
        </p:txBody>
      </p:sp>
      <p:sp>
        <p:nvSpPr>
          <p:cNvPr id="5" name="TextBox 4"/>
          <p:cNvSpPr txBox="1"/>
          <p:nvPr/>
        </p:nvSpPr>
        <p:spPr>
          <a:xfrm>
            <a:off x="5562600" y="2438400"/>
            <a:ext cx="1676400" cy="1200329"/>
          </a:xfrm>
          <a:prstGeom prst="rect">
            <a:avLst/>
          </a:prstGeom>
          <a:noFill/>
        </p:spPr>
        <p:txBody>
          <a:bodyPr wrap="square" rtlCol="0">
            <a:spAutoFit/>
          </a:bodyPr>
          <a:lstStyle/>
          <a:p>
            <a:pPr algn="r"/>
            <a:r>
              <a:rPr lang="en-US" sz="2400" dirty="0" smtClean="0"/>
              <a:t>$4,196</a:t>
            </a:r>
          </a:p>
          <a:p>
            <a:pPr algn="r"/>
            <a:r>
              <a:rPr lang="en-US" sz="2400" dirty="0" smtClean="0"/>
              <a:t>$   810</a:t>
            </a:r>
          </a:p>
          <a:p>
            <a:pPr algn="r"/>
            <a:r>
              <a:rPr lang="en-US" sz="2400" dirty="0" smtClean="0"/>
              <a:t>$   100</a:t>
            </a:r>
            <a:endParaRPr lang="en-US" sz="2400" dirty="0"/>
          </a:p>
        </p:txBody>
      </p:sp>
      <p:sp>
        <p:nvSpPr>
          <p:cNvPr id="6" name="TextBox 5"/>
          <p:cNvSpPr txBox="1"/>
          <p:nvPr/>
        </p:nvSpPr>
        <p:spPr>
          <a:xfrm>
            <a:off x="762000" y="4293959"/>
            <a:ext cx="4648200" cy="830997"/>
          </a:xfrm>
          <a:prstGeom prst="rect">
            <a:avLst/>
          </a:prstGeom>
          <a:noFill/>
        </p:spPr>
        <p:txBody>
          <a:bodyPr wrap="square" rtlCol="0">
            <a:spAutoFit/>
          </a:bodyPr>
          <a:lstStyle/>
          <a:p>
            <a:r>
              <a:rPr lang="en-US" sz="2400" dirty="0" err="1" smtClean="0">
                <a:solidFill>
                  <a:srgbClr val="DEA400"/>
                </a:solidFill>
              </a:rPr>
              <a:t>Habitación</a:t>
            </a:r>
            <a:r>
              <a:rPr lang="en-US" sz="2400" dirty="0" smtClean="0">
                <a:solidFill>
                  <a:srgbClr val="DEA400"/>
                </a:solidFill>
              </a:rPr>
              <a:t> </a:t>
            </a:r>
            <a:r>
              <a:rPr lang="en-US" sz="2400" dirty="0" err="1"/>
              <a:t>d</a:t>
            </a:r>
            <a:r>
              <a:rPr lang="en-US" sz="2400" dirty="0" err="1" smtClean="0"/>
              <a:t>oble</a:t>
            </a:r>
            <a:r>
              <a:rPr lang="en-US" sz="2400" dirty="0" smtClean="0"/>
              <a:t> </a:t>
            </a:r>
            <a:r>
              <a:rPr lang="en-US" sz="2400" dirty="0" err="1"/>
              <a:t>e</a:t>
            </a:r>
            <a:r>
              <a:rPr lang="en-US" sz="2400" dirty="0" err="1" smtClean="0"/>
              <a:t>stándar</a:t>
            </a:r>
            <a:endParaRPr lang="en-US" dirty="0" smtClean="0"/>
          </a:p>
          <a:p>
            <a:r>
              <a:rPr lang="en-US" sz="2400" dirty="0" smtClean="0">
                <a:solidFill>
                  <a:srgbClr val="DEA400"/>
                </a:solidFill>
              </a:rPr>
              <a:t>Plan de </a:t>
            </a:r>
            <a:r>
              <a:rPr lang="en-US" sz="2400" dirty="0" err="1">
                <a:solidFill>
                  <a:srgbClr val="DEA400"/>
                </a:solidFill>
              </a:rPr>
              <a:t>a</a:t>
            </a:r>
            <a:r>
              <a:rPr lang="en-US" sz="2400" dirty="0" err="1" smtClean="0">
                <a:solidFill>
                  <a:srgbClr val="DEA400"/>
                </a:solidFill>
              </a:rPr>
              <a:t>limentación</a:t>
            </a:r>
            <a:r>
              <a:rPr lang="en-US" sz="2400" dirty="0" smtClean="0">
                <a:solidFill>
                  <a:srgbClr val="DEA400"/>
                </a:solidFill>
              </a:rPr>
              <a:t> </a:t>
            </a:r>
            <a:r>
              <a:rPr lang="en-US" sz="2400" dirty="0" err="1"/>
              <a:t>b</a:t>
            </a:r>
            <a:r>
              <a:rPr lang="en-US" sz="2400" dirty="0" err="1" smtClean="0"/>
              <a:t>ásico</a:t>
            </a:r>
            <a:endParaRPr lang="en-US" sz="2400" dirty="0">
              <a:solidFill>
                <a:srgbClr val="DEA400"/>
              </a:solidFill>
            </a:endParaRPr>
          </a:p>
        </p:txBody>
      </p:sp>
      <p:sp>
        <p:nvSpPr>
          <p:cNvPr id="7" name="TextBox 6"/>
          <p:cNvSpPr txBox="1"/>
          <p:nvPr/>
        </p:nvSpPr>
        <p:spPr>
          <a:xfrm>
            <a:off x="5905500" y="4293959"/>
            <a:ext cx="1333500" cy="1200329"/>
          </a:xfrm>
          <a:prstGeom prst="rect">
            <a:avLst/>
          </a:prstGeom>
          <a:noFill/>
        </p:spPr>
        <p:txBody>
          <a:bodyPr wrap="square" rtlCol="0">
            <a:spAutoFit/>
          </a:bodyPr>
          <a:lstStyle/>
          <a:p>
            <a:pPr algn="r"/>
            <a:r>
              <a:rPr lang="en-US" sz="2400" dirty="0" smtClean="0"/>
              <a:t>$3,232</a:t>
            </a:r>
          </a:p>
          <a:p>
            <a:pPr algn="r"/>
            <a:r>
              <a:rPr lang="en-US" sz="2400" dirty="0" smtClean="0"/>
              <a:t>$1,935</a:t>
            </a:r>
          </a:p>
          <a:p>
            <a:pPr algn="r"/>
            <a:endParaRPr lang="en-US" sz="2400" dirty="0"/>
          </a:p>
        </p:txBody>
      </p:sp>
      <p:cxnSp>
        <p:nvCxnSpPr>
          <p:cNvPr id="9" name="Straight Connector 8"/>
          <p:cNvCxnSpPr/>
          <p:nvPr/>
        </p:nvCxnSpPr>
        <p:spPr>
          <a:xfrm>
            <a:off x="6019799" y="5105400"/>
            <a:ext cx="137160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4036977" y="5239363"/>
            <a:ext cx="3352801" cy="461665"/>
          </a:xfrm>
          <a:prstGeom prst="rect">
            <a:avLst/>
          </a:prstGeom>
          <a:noFill/>
        </p:spPr>
        <p:txBody>
          <a:bodyPr wrap="square" rtlCol="0">
            <a:spAutoFit/>
          </a:bodyPr>
          <a:lstStyle/>
          <a:p>
            <a:r>
              <a:rPr lang="en-US" sz="2400" dirty="0" err="1" smtClean="0">
                <a:solidFill>
                  <a:srgbClr val="C00000"/>
                </a:solidFill>
              </a:rPr>
              <a:t>Factura</a:t>
            </a:r>
            <a:r>
              <a:rPr lang="en-US" sz="2400" dirty="0" smtClean="0">
                <a:solidFill>
                  <a:srgbClr val="C00000"/>
                </a:solidFill>
              </a:rPr>
              <a:t> total: </a:t>
            </a:r>
            <a:r>
              <a:rPr lang="en-US" sz="2400" dirty="0" smtClean="0"/>
              <a:t>       $10,273</a:t>
            </a:r>
            <a:endParaRPr lang="en-US" sz="2400" dirty="0"/>
          </a:p>
        </p:txBody>
      </p:sp>
      <p:sp>
        <p:nvSpPr>
          <p:cNvPr id="11" name="TextBox 10"/>
          <p:cNvSpPr txBox="1"/>
          <p:nvPr/>
        </p:nvSpPr>
        <p:spPr>
          <a:xfrm>
            <a:off x="7389778" y="5311474"/>
            <a:ext cx="1520758" cy="369332"/>
          </a:xfrm>
          <a:prstGeom prst="rect">
            <a:avLst/>
          </a:prstGeom>
          <a:noFill/>
        </p:spPr>
        <p:txBody>
          <a:bodyPr wrap="square" rtlCol="0">
            <a:spAutoFit/>
          </a:bodyPr>
          <a:lstStyle/>
          <a:p>
            <a:r>
              <a:rPr lang="en-US" dirty="0" err="1">
                <a:solidFill>
                  <a:srgbClr val="DEA400"/>
                </a:solidFill>
              </a:rPr>
              <a:t>p</a:t>
            </a:r>
            <a:r>
              <a:rPr lang="en-US" dirty="0" err="1" smtClean="0">
                <a:solidFill>
                  <a:srgbClr val="DEA400"/>
                </a:solidFill>
              </a:rPr>
              <a:t>or</a:t>
            </a:r>
            <a:r>
              <a:rPr lang="en-US" dirty="0" smtClean="0">
                <a:solidFill>
                  <a:srgbClr val="DEA400"/>
                </a:solidFill>
              </a:rPr>
              <a:t> </a:t>
            </a:r>
            <a:r>
              <a:rPr lang="en-US" dirty="0" err="1" smtClean="0">
                <a:solidFill>
                  <a:srgbClr val="DEA400"/>
                </a:solidFill>
              </a:rPr>
              <a:t>semestre</a:t>
            </a:r>
            <a:endParaRPr lang="en-US" dirty="0">
              <a:solidFill>
                <a:srgbClr val="DEA400"/>
              </a:solidFill>
            </a:endParaRPr>
          </a:p>
        </p:txBody>
      </p:sp>
      <p:sp>
        <p:nvSpPr>
          <p:cNvPr id="12" name="TextBox 11"/>
          <p:cNvSpPr txBox="1"/>
          <p:nvPr/>
        </p:nvSpPr>
        <p:spPr>
          <a:xfrm>
            <a:off x="381000" y="6172200"/>
            <a:ext cx="3657600" cy="338554"/>
          </a:xfrm>
          <a:prstGeom prst="rect">
            <a:avLst/>
          </a:prstGeom>
          <a:noFill/>
        </p:spPr>
        <p:txBody>
          <a:bodyPr wrap="square" rtlCol="0">
            <a:spAutoFit/>
          </a:bodyPr>
          <a:lstStyle/>
          <a:p>
            <a:r>
              <a:rPr lang="en-US" sz="1600" dirty="0" err="1" smtClean="0"/>
              <a:t>Basado</a:t>
            </a:r>
            <a:r>
              <a:rPr lang="en-US" sz="1600" dirty="0" smtClean="0"/>
              <a:t> </a:t>
            </a:r>
            <a:r>
              <a:rPr lang="en-US" sz="1600" dirty="0" err="1" smtClean="0"/>
              <a:t>en</a:t>
            </a:r>
            <a:r>
              <a:rPr lang="en-US" sz="1600" dirty="0" smtClean="0"/>
              <a:t> </a:t>
            </a:r>
            <a:r>
              <a:rPr lang="en-US" sz="1600" dirty="0" err="1" smtClean="0"/>
              <a:t>cantidades</a:t>
            </a:r>
            <a:r>
              <a:rPr lang="en-US" sz="1600" dirty="0" smtClean="0"/>
              <a:t> de 2015-2016 </a:t>
            </a:r>
            <a:endParaRPr lang="en-US" sz="1600" dirty="0"/>
          </a:p>
        </p:txBody>
      </p:sp>
    </p:spTree>
    <p:extLst>
      <p:ext uri="{BB962C8B-B14F-4D97-AF65-F5344CB8AC3E}">
        <p14:creationId xmlns:p14="http://schemas.microsoft.com/office/powerpoint/2010/main" val="14739967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solidFill>
                  <a:srgbClr val="002664"/>
                </a:solidFill>
                <a:latin typeface="Calibri Light" panose="020F0302020204030204" pitchFamily="34" charset="0"/>
              </a:rPr>
              <a:t>Becas</a:t>
            </a:r>
            <a:r>
              <a:rPr lang="en-US" sz="5400" dirty="0" smtClean="0">
                <a:solidFill>
                  <a:srgbClr val="002664"/>
                </a:solidFill>
                <a:latin typeface="Calibri Light" panose="020F0302020204030204" pitchFamily="34" charset="0"/>
              </a:rPr>
              <a:t> de Honors College</a:t>
            </a:r>
            <a:endParaRPr lang="en-US" sz="5400" dirty="0">
              <a:latin typeface="Calibri Light" panose="020F0302020204030204" pitchFamily="34" charset="0"/>
            </a:endParaRPr>
          </a:p>
        </p:txBody>
      </p:sp>
      <p:sp>
        <p:nvSpPr>
          <p:cNvPr id="3" name="Content Placeholder 2"/>
          <p:cNvSpPr>
            <a:spLocks noGrp="1"/>
          </p:cNvSpPr>
          <p:nvPr>
            <p:ph idx="1"/>
          </p:nvPr>
        </p:nvSpPr>
        <p:spPr>
          <a:xfrm>
            <a:off x="685800" y="2133600"/>
            <a:ext cx="4343400" cy="4201883"/>
          </a:xfrm>
        </p:spPr>
        <p:txBody>
          <a:bodyPr>
            <a:normAutofit/>
          </a:bodyPr>
          <a:lstStyle/>
          <a:p>
            <a:pPr marL="0" indent="0">
              <a:buNone/>
            </a:pPr>
            <a:r>
              <a:rPr lang="en-US" sz="2000" dirty="0" err="1" smtClean="0">
                <a:latin typeface="Calibri Light" panose="020F0302020204030204" pitchFamily="34" charset="0"/>
              </a:rPr>
              <a:t>Disponible</a:t>
            </a:r>
            <a:r>
              <a:rPr lang="en-US" sz="2000" dirty="0" smtClean="0">
                <a:latin typeface="Calibri Light" panose="020F0302020204030204" pitchFamily="34" charset="0"/>
              </a:rPr>
              <a:t> para </a:t>
            </a:r>
            <a:r>
              <a:rPr lang="en-US" sz="2000" dirty="0" err="1" smtClean="0">
                <a:latin typeface="Calibri Light" panose="020F0302020204030204" pitchFamily="34" charset="0"/>
              </a:rPr>
              <a:t>estudiantes</a:t>
            </a:r>
            <a:r>
              <a:rPr lang="en-US" sz="2000" dirty="0" smtClean="0">
                <a:latin typeface="Calibri Light" panose="020F0302020204030204" pitchFamily="34" charset="0"/>
              </a:rPr>
              <a:t> de </a:t>
            </a:r>
            <a:r>
              <a:rPr lang="en-US" sz="2000" dirty="0" err="1" smtClean="0">
                <a:latin typeface="Calibri Light" panose="020F0302020204030204" pitchFamily="34" charset="0"/>
              </a:rPr>
              <a:t>nuevo</a:t>
            </a:r>
            <a:r>
              <a:rPr lang="en-US" sz="2000" dirty="0" smtClean="0">
                <a:latin typeface="Calibri Light" panose="020F0302020204030204" pitchFamily="34" charset="0"/>
              </a:rPr>
              <a:t> </a:t>
            </a:r>
            <a:r>
              <a:rPr lang="en-US" sz="2000" dirty="0" err="1" smtClean="0">
                <a:latin typeface="Calibri Light" panose="020F0302020204030204" pitchFamily="34" charset="0"/>
              </a:rPr>
              <a:t>ingreso</a:t>
            </a:r>
            <a:r>
              <a:rPr lang="en-US" sz="2000" dirty="0" smtClean="0">
                <a:latin typeface="Calibri Light" panose="020F0302020204030204" pitchFamily="34" charset="0"/>
              </a:rPr>
              <a:t> que se les ha </a:t>
            </a:r>
            <a:r>
              <a:rPr lang="en-US" sz="2000" dirty="0" err="1" smtClean="0">
                <a:latin typeface="Calibri Light" panose="020F0302020204030204" pitchFamily="34" charset="0"/>
              </a:rPr>
              <a:t>concedido</a:t>
            </a:r>
            <a:r>
              <a:rPr lang="en-US" sz="2000" dirty="0" smtClean="0">
                <a:latin typeface="Calibri Light" panose="020F0302020204030204" pitchFamily="34" charset="0"/>
              </a:rPr>
              <a:t> la </a:t>
            </a:r>
            <a:r>
              <a:rPr lang="en-US" sz="2000" dirty="0" err="1" smtClean="0">
                <a:latin typeface="Calibri Light" panose="020F0302020204030204" pitchFamily="34" charset="0"/>
              </a:rPr>
              <a:t>admisión</a:t>
            </a:r>
            <a:r>
              <a:rPr lang="en-US" sz="2000" dirty="0" smtClean="0">
                <a:latin typeface="Calibri Light" panose="020F0302020204030204" pitchFamily="34" charset="0"/>
              </a:rPr>
              <a:t> al </a:t>
            </a:r>
            <a:r>
              <a:rPr lang="en-US" sz="2800" dirty="0" smtClean="0">
                <a:solidFill>
                  <a:srgbClr val="EAAB00"/>
                </a:solidFill>
                <a:latin typeface="Calibri Light" panose="020F0302020204030204" pitchFamily="34" charset="0"/>
              </a:rPr>
              <a:t>Honors College</a:t>
            </a:r>
          </a:p>
          <a:p>
            <a:pPr marL="0" indent="0">
              <a:spcBef>
                <a:spcPts val="0"/>
              </a:spcBef>
              <a:buNone/>
            </a:pPr>
            <a:endParaRPr lang="en-US" sz="1800" dirty="0" smtClean="0">
              <a:solidFill>
                <a:srgbClr val="EAAB00"/>
              </a:solidFill>
              <a:latin typeface="Calibri Light" panose="020F0302020204030204" pitchFamily="34" charset="0"/>
            </a:endParaRPr>
          </a:p>
          <a:p>
            <a:pPr marL="0" indent="0">
              <a:spcBef>
                <a:spcPts val="0"/>
              </a:spcBef>
              <a:buNone/>
            </a:pPr>
            <a:r>
              <a:rPr lang="en-US" sz="2000" dirty="0" smtClean="0">
                <a:latin typeface="Calibri Light" panose="020F0302020204030204" pitchFamily="34" charset="0"/>
              </a:rPr>
              <a:t>Se </a:t>
            </a:r>
            <a:r>
              <a:rPr lang="en-US" sz="2000" dirty="0" err="1" smtClean="0">
                <a:latin typeface="Calibri Light" panose="020F0302020204030204" pitchFamily="34" charset="0"/>
              </a:rPr>
              <a:t>requiere</a:t>
            </a:r>
            <a:r>
              <a:rPr lang="en-US" sz="2000" dirty="0" smtClean="0">
                <a:latin typeface="Calibri Light" panose="020F0302020204030204" pitchFamily="34" charset="0"/>
              </a:rPr>
              <a:t> </a:t>
            </a:r>
            <a:r>
              <a:rPr lang="en-US" sz="2000" dirty="0" err="1" smtClean="0">
                <a:latin typeface="Calibri Light" panose="020F0302020204030204" pitchFamily="34" charset="0"/>
              </a:rPr>
              <a:t>una</a:t>
            </a:r>
            <a:r>
              <a:rPr lang="en-US" sz="2000" dirty="0" smtClean="0">
                <a:latin typeface="Calibri Light" panose="020F0302020204030204" pitchFamily="34" charset="0"/>
              </a:rPr>
              <a:t> </a:t>
            </a:r>
            <a:r>
              <a:rPr lang="en-US" sz="2000" dirty="0" err="1" smtClean="0">
                <a:latin typeface="Calibri Light" panose="020F0302020204030204" pitchFamily="34" charset="0"/>
              </a:rPr>
              <a:t>aplicación</a:t>
            </a:r>
            <a:r>
              <a:rPr lang="en-US" sz="2000" dirty="0" smtClean="0">
                <a:latin typeface="Calibri Light" panose="020F0302020204030204" pitchFamily="34" charset="0"/>
              </a:rPr>
              <a:t> </a:t>
            </a:r>
            <a:r>
              <a:rPr lang="en-US" sz="2000" dirty="0" err="1" smtClean="0">
                <a:latin typeface="Calibri Light" panose="020F0302020204030204" pitchFamily="34" charset="0"/>
              </a:rPr>
              <a:t>adicional</a:t>
            </a:r>
            <a:r>
              <a:rPr lang="en-US" sz="2000" dirty="0" smtClean="0">
                <a:latin typeface="Calibri Light" panose="020F0302020204030204" pitchFamily="34" charset="0"/>
              </a:rPr>
              <a:t> </a:t>
            </a:r>
            <a:r>
              <a:rPr lang="en-US" sz="2000" dirty="0" err="1" smtClean="0">
                <a:latin typeface="Calibri Light" panose="020F0302020204030204" pitchFamily="34" charset="0"/>
              </a:rPr>
              <a:t>en</a:t>
            </a:r>
            <a:r>
              <a:rPr lang="en-US" sz="2000" dirty="0" smtClean="0">
                <a:latin typeface="Calibri Light" panose="020F0302020204030204" pitchFamily="34" charset="0"/>
              </a:rPr>
              <a:t> o antes del 1ro de mayo del 2016</a:t>
            </a:r>
          </a:p>
          <a:p>
            <a:pPr marL="0" indent="0">
              <a:spcBef>
                <a:spcPts val="0"/>
              </a:spcBef>
              <a:buNone/>
            </a:pPr>
            <a:endParaRPr lang="en-US" sz="1800" dirty="0">
              <a:latin typeface="Calibri Light" panose="020F0302020204030204" pitchFamily="34" charset="0"/>
            </a:endParaRPr>
          </a:p>
          <a:p>
            <a:pPr marL="0" indent="0">
              <a:spcBef>
                <a:spcPts val="0"/>
              </a:spcBef>
              <a:buNone/>
            </a:pPr>
            <a:r>
              <a:rPr lang="en-US" sz="2000" dirty="0" err="1" smtClean="0">
                <a:latin typeface="Calibri Light" panose="020F0302020204030204" pitchFamily="34" charset="0"/>
              </a:rPr>
              <a:t>Estudiantes</a:t>
            </a:r>
            <a:r>
              <a:rPr lang="en-US" sz="2000" dirty="0" smtClean="0">
                <a:latin typeface="Calibri Light" panose="020F0302020204030204" pitchFamily="34" charset="0"/>
              </a:rPr>
              <a:t> del </a:t>
            </a:r>
            <a:r>
              <a:rPr lang="en-US" sz="2800" dirty="0" err="1" smtClean="0">
                <a:solidFill>
                  <a:srgbClr val="EAAB00"/>
                </a:solidFill>
                <a:latin typeface="Calibri Light" panose="020F0302020204030204" pitchFamily="34" charset="0"/>
              </a:rPr>
              <a:t>Recinto</a:t>
            </a:r>
            <a:r>
              <a:rPr lang="en-US" sz="2800" dirty="0" smtClean="0">
                <a:solidFill>
                  <a:srgbClr val="EAAB00"/>
                </a:solidFill>
                <a:latin typeface="Calibri Light" panose="020F0302020204030204" pitchFamily="34" charset="0"/>
              </a:rPr>
              <a:t> de Kent</a:t>
            </a:r>
            <a:endParaRPr lang="en-US" sz="1800" dirty="0" smtClean="0">
              <a:latin typeface="Calibri Light" panose="020F0302020204030204" pitchFamily="34" charset="0"/>
            </a:endParaRPr>
          </a:p>
          <a:p>
            <a:pPr marL="0" indent="0">
              <a:buNone/>
            </a:pPr>
            <a:endParaRPr lang="en-US" sz="1800" dirty="0" smtClean="0">
              <a:latin typeface="Calibri Light" panose="020F0302020204030204" pitchFamily="34" charset="0"/>
            </a:endParaRPr>
          </a:p>
          <a:p>
            <a:pPr marL="0" indent="0">
              <a:buNone/>
            </a:pPr>
            <a:r>
              <a:rPr lang="en-US" sz="1800" dirty="0" smtClean="0">
                <a:solidFill>
                  <a:srgbClr val="EAAB00"/>
                </a:solidFill>
              </a:rPr>
              <a:t>	</a:t>
            </a:r>
            <a:endParaRPr lang="en-US" sz="2800" dirty="0">
              <a:solidFill>
                <a:srgbClr val="EAAB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9916" y="5333998"/>
            <a:ext cx="597036" cy="749471"/>
          </a:xfrm>
          <a:prstGeom prst="rect">
            <a:avLst/>
          </a:prstGeom>
        </p:spPr>
      </p:pic>
      <p:pic>
        <p:nvPicPr>
          <p:cNvPr id="1027" name="Picture 3" descr="C:\Users\rwingard\Downloads\stoph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981198"/>
            <a:ext cx="3048000" cy="4354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1371600" y="5389142"/>
            <a:ext cx="3733800" cy="646331"/>
          </a:xfrm>
          <a:prstGeom prst="rect">
            <a:avLst/>
          </a:prstGeom>
        </p:spPr>
        <p:txBody>
          <a:bodyPr wrap="square">
            <a:spAutoFit/>
          </a:bodyPr>
          <a:lstStyle/>
          <a:p>
            <a:r>
              <a:rPr lang="en-US" dirty="0" err="1" smtClean="0"/>
              <a:t>Número</a:t>
            </a:r>
            <a:r>
              <a:rPr lang="en-US" dirty="0" smtClean="0"/>
              <a:t> de </a:t>
            </a:r>
            <a:r>
              <a:rPr lang="en-US" dirty="0" err="1"/>
              <a:t>c</a:t>
            </a:r>
            <a:r>
              <a:rPr lang="en-US" dirty="0" err="1" smtClean="0"/>
              <a:t>ontacto</a:t>
            </a:r>
            <a:r>
              <a:rPr lang="en-US" dirty="0" smtClean="0"/>
              <a:t>: 330-672-2312</a:t>
            </a:r>
          </a:p>
          <a:p>
            <a:r>
              <a:rPr lang="en-US" dirty="0" err="1" smtClean="0"/>
              <a:t>Correo</a:t>
            </a:r>
            <a:r>
              <a:rPr lang="en-US" dirty="0" smtClean="0"/>
              <a:t> </a:t>
            </a:r>
            <a:r>
              <a:rPr lang="en-US" dirty="0" err="1" smtClean="0"/>
              <a:t>electrónico</a:t>
            </a:r>
            <a:r>
              <a:rPr lang="en-US" dirty="0" smtClean="0"/>
              <a:t>: </a:t>
            </a:r>
            <a:r>
              <a:rPr lang="en-US" dirty="0"/>
              <a:t>honors@kent.edu</a:t>
            </a:r>
          </a:p>
        </p:txBody>
      </p:sp>
    </p:spTree>
    <p:extLst>
      <p:ext uri="{BB962C8B-B14F-4D97-AF65-F5344CB8AC3E}">
        <p14:creationId xmlns:p14="http://schemas.microsoft.com/office/powerpoint/2010/main" val="100463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590800"/>
            <a:ext cx="6553200" cy="1323439"/>
          </a:xfrm>
          <a:prstGeom prst="rect">
            <a:avLst/>
          </a:prstGeom>
          <a:noFill/>
        </p:spPr>
        <p:txBody>
          <a:bodyPr wrap="square" rtlCol="0">
            <a:spAutoFit/>
          </a:bodyPr>
          <a:lstStyle/>
          <a:p>
            <a:pPr algn="ctr"/>
            <a:r>
              <a:rPr lang="en-US" sz="4000" dirty="0" err="1" smtClean="0"/>
              <a:t>Pagar</a:t>
            </a:r>
            <a:r>
              <a:rPr lang="en-US" sz="4000" dirty="0" smtClean="0"/>
              <a:t> el </a:t>
            </a:r>
            <a:r>
              <a:rPr lang="en-US" sz="4000" dirty="0" err="1" smtClean="0"/>
              <a:t>saldo</a:t>
            </a:r>
            <a:r>
              <a:rPr lang="en-US" sz="4000" dirty="0" smtClean="0"/>
              <a:t> del </a:t>
            </a:r>
            <a:r>
              <a:rPr lang="en-US" sz="4000" dirty="0" err="1" smtClean="0"/>
              <a:t>semestre</a:t>
            </a:r>
            <a:r>
              <a:rPr lang="en-US" sz="4000" dirty="0" smtClean="0"/>
              <a:t> </a:t>
            </a:r>
            <a:r>
              <a:rPr lang="en-US" sz="4000" dirty="0" err="1" smtClean="0"/>
              <a:t>en</a:t>
            </a:r>
            <a:r>
              <a:rPr lang="en-US" sz="4000" dirty="0" smtClean="0"/>
              <a:t> </a:t>
            </a:r>
            <a:r>
              <a:rPr lang="en-US" sz="4000" dirty="0" err="1" smtClean="0"/>
              <a:t>su</a:t>
            </a:r>
            <a:r>
              <a:rPr lang="en-US" sz="4000" dirty="0"/>
              <a:t> </a:t>
            </a:r>
            <a:r>
              <a:rPr lang="en-US" sz="4000" dirty="0" err="1" smtClean="0">
                <a:solidFill>
                  <a:srgbClr val="EAAB00"/>
                </a:solidFill>
              </a:rPr>
              <a:t>totalidad</a:t>
            </a:r>
            <a:r>
              <a:rPr lang="en-US" sz="4000" dirty="0" smtClean="0">
                <a:solidFill>
                  <a:srgbClr val="EAAB00"/>
                </a:solidFill>
              </a:rPr>
              <a:t> </a:t>
            </a:r>
            <a:r>
              <a:rPr lang="en-US" sz="4000" dirty="0" err="1" smtClean="0"/>
              <a:t>en</a:t>
            </a:r>
            <a:r>
              <a:rPr lang="en-US" sz="4000" dirty="0" smtClean="0"/>
              <a:t> un solo </a:t>
            </a:r>
            <a:r>
              <a:rPr lang="en-US" sz="4000" dirty="0" err="1" smtClean="0"/>
              <a:t>pago</a:t>
            </a:r>
            <a:endParaRPr lang="en-US" sz="4000" dirty="0"/>
          </a:p>
        </p:txBody>
      </p:sp>
    </p:spTree>
    <p:extLst>
      <p:ext uri="{BB962C8B-B14F-4D97-AF65-F5344CB8AC3E}">
        <p14:creationId xmlns:p14="http://schemas.microsoft.com/office/powerpoint/2010/main" val="1958472546"/>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0612" y="981075"/>
            <a:ext cx="6962775" cy="1384995"/>
          </a:xfrm>
          <a:prstGeom prst="rect">
            <a:avLst/>
          </a:prstGeom>
          <a:noFill/>
        </p:spPr>
        <p:txBody>
          <a:bodyPr wrap="square" rtlCol="0">
            <a:spAutoFit/>
          </a:bodyPr>
          <a:lstStyle/>
          <a:p>
            <a:pPr algn="ctr"/>
            <a:r>
              <a:rPr lang="en-US" sz="4000" dirty="0" err="1" smtClean="0"/>
              <a:t>Ejemplo</a:t>
            </a:r>
            <a:r>
              <a:rPr lang="en-US" sz="4000" dirty="0" smtClean="0"/>
              <a:t>: Suzie Kent </a:t>
            </a:r>
            <a:r>
              <a:rPr lang="en-US" sz="4000" dirty="0" err="1" smtClean="0"/>
              <a:t>haciendo</a:t>
            </a:r>
            <a:r>
              <a:rPr lang="en-US" sz="4000" dirty="0" smtClean="0"/>
              <a:t> un </a:t>
            </a:r>
            <a:r>
              <a:rPr lang="en-US" sz="4400" dirty="0" smtClean="0">
                <a:solidFill>
                  <a:srgbClr val="EAAB00"/>
                </a:solidFill>
              </a:rPr>
              <a:t>solo</a:t>
            </a:r>
            <a:r>
              <a:rPr lang="en-US" sz="4000" dirty="0" smtClean="0"/>
              <a:t> </a:t>
            </a:r>
            <a:r>
              <a:rPr lang="en-US" sz="4000" dirty="0" err="1" smtClean="0"/>
              <a:t>pago</a:t>
            </a:r>
            <a:r>
              <a:rPr lang="en-US" sz="4000" dirty="0" smtClean="0"/>
              <a:t> total</a:t>
            </a:r>
            <a:endParaRPr lang="en-US" sz="4000" dirty="0"/>
          </a:p>
        </p:txBody>
      </p:sp>
      <p:sp>
        <p:nvSpPr>
          <p:cNvPr id="3" name="TextBox 2"/>
          <p:cNvSpPr txBox="1"/>
          <p:nvPr/>
        </p:nvSpPr>
        <p:spPr>
          <a:xfrm>
            <a:off x="1295400" y="2590800"/>
            <a:ext cx="3943350" cy="3293209"/>
          </a:xfrm>
          <a:prstGeom prst="rect">
            <a:avLst/>
          </a:prstGeom>
          <a:noFill/>
        </p:spPr>
        <p:txBody>
          <a:bodyPr wrap="square" rtlCol="0">
            <a:spAutoFit/>
          </a:bodyPr>
          <a:lstStyle/>
          <a:p>
            <a:r>
              <a:rPr lang="en-US" sz="2400" dirty="0" err="1" smtClean="0"/>
              <a:t>Asistencia</a:t>
            </a:r>
            <a:r>
              <a:rPr lang="en-US" sz="2400" dirty="0" smtClean="0"/>
              <a:t> </a:t>
            </a:r>
            <a:r>
              <a:rPr lang="en-US" sz="2400" dirty="0" err="1"/>
              <a:t>e</a:t>
            </a:r>
            <a:r>
              <a:rPr lang="en-US" sz="2400" dirty="0" err="1" smtClean="0"/>
              <a:t>conómica</a:t>
            </a:r>
            <a:r>
              <a:rPr lang="en-US" sz="2400" dirty="0" smtClean="0"/>
              <a:t>:</a:t>
            </a:r>
          </a:p>
          <a:p>
            <a:r>
              <a:rPr lang="en-US" sz="1600" dirty="0" smtClean="0"/>
              <a:t>(</a:t>
            </a:r>
            <a:r>
              <a:rPr lang="en-US" sz="1600" dirty="0" err="1" smtClean="0"/>
              <a:t>excluye</a:t>
            </a:r>
            <a:r>
              <a:rPr lang="en-US" sz="1600" dirty="0" smtClean="0"/>
              <a:t> </a:t>
            </a:r>
            <a:r>
              <a:rPr lang="en-US" sz="1600" dirty="0" err="1" smtClean="0"/>
              <a:t>Estudio</a:t>
            </a:r>
            <a:r>
              <a:rPr lang="en-US" sz="1600" dirty="0" smtClean="0"/>
              <a:t> y </a:t>
            </a:r>
            <a:r>
              <a:rPr lang="en-US" sz="1600" dirty="0" err="1" smtClean="0"/>
              <a:t>Trabajo</a:t>
            </a:r>
            <a:r>
              <a:rPr lang="en-US" sz="1600" dirty="0" smtClean="0"/>
              <a:t>)</a:t>
            </a:r>
          </a:p>
          <a:p>
            <a:r>
              <a:rPr lang="en-US" sz="2400" dirty="0" err="1" smtClean="0"/>
              <a:t>Beca</a:t>
            </a:r>
            <a:r>
              <a:rPr lang="en-US" sz="2400" dirty="0" smtClean="0"/>
              <a:t> Pell</a:t>
            </a:r>
          </a:p>
          <a:p>
            <a:r>
              <a:rPr lang="en-US" sz="2400" dirty="0" err="1" smtClean="0"/>
              <a:t>Becas</a:t>
            </a:r>
            <a:endParaRPr lang="en-US" sz="2400" dirty="0" smtClean="0"/>
          </a:p>
          <a:p>
            <a:r>
              <a:rPr lang="en-US" sz="2400" dirty="0" err="1" smtClean="0"/>
              <a:t>Préstamo</a:t>
            </a:r>
            <a:r>
              <a:rPr lang="en-US" sz="2400" dirty="0" smtClean="0"/>
              <a:t> Perkins</a:t>
            </a:r>
          </a:p>
          <a:p>
            <a:r>
              <a:rPr lang="en-US" sz="2400" dirty="0" err="1" smtClean="0"/>
              <a:t>Préstamo</a:t>
            </a:r>
            <a:r>
              <a:rPr lang="en-US" sz="2400" dirty="0" smtClean="0"/>
              <a:t> </a:t>
            </a:r>
            <a:r>
              <a:rPr lang="en-US" sz="2400" dirty="0" err="1" smtClean="0"/>
              <a:t>Subsidiado</a:t>
            </a:r>
            <a:r>
              <a:rPr lang="en-US" dirty="0" smtClean="0"/>
              <a:t>*</a:t>
            </a:r>
          </a:p>
          <a:p>
            <a:r>
              <a:rPr lang="en-US" sz="2400" dirty="0" err="1" smtClean="0"/>
              <a:t>Préstamo</a:t>
            </a:r>
            <a:r>
              <a:rPr lang="en-US" sz="2400" dirty="0" smtClean="0"/>
              <a:t> No </a:t>
            </a:r>
            <a:r>
              <a:rPr lang="en-US" sz="2400" dirty="0" err="1" smtClean="0"/>
              <a:t>Subsidiado</a:t>
            </a:r>
            <a:r>
              <a:rPr lang="en-US" dirty="0" smtClean="0"/>
              <a:t>*</a:t>
            </a:r>
          </a:p>
          <a:p>
            <a:endParaRPr lang="en-US" sz="2400" dirty="0"/>
          </a:p>
          <a:p>
            <a:r>
              <a:rPr lang="en-US" sz="2400" dirty="0" smtClean="0"/>
              <a:t>Total </a:t>
            </a:r>
            <a:r>
              <a:rPr lang="en-US" sz="2400" dirty="0" err="1" smtClean="0"/>
              <a:t>en</a:t>
            </a:r>
            <a:r>
              <a:rPr lang="en-US" sz="2400" dirty="0" smtClean="0"/>
              <a:t> </a:t>
            </a:r>
            <a:r>
              <a:rPr lang="en-US" sz="2400" dirty="0" err="1"/>
              <a:t>a</a:t>
            </a:r>
            <a:r>
              <a:rPr lang="en-US" sz="2400" dirty="0" err="1" smtClean="0"/>
              <a:t>sistencia</a:t>
            </a:r>
            <a:r>
              <a:rPr lang="en-US" sz="2400" dirty="0" smtClean="0"/>
              <a:t> </a:t>
            </a:r>
            <a:r>
              <a:rPr lang="en-US" sz="2400" dirty="0" err="1"/>
              <a:t>e</a:t>
            </a:r>
            <a:r>
              <a:rPr lang="en-US" sz="2400" dirty="0" err="1" smtClean="0"/>
              <a:t>conómica</a:t>
            </a:r>
            <a:r>
              <a:rPr lang="en-US" sz="2400" dirty="0" smtClean="0"/>
              <a:t>: </a:t>
            </a:r>
          </a:p>
        </p:txBody>
      </p:sp>
      <p:sp>
        <p:nvSpPr>
          <p:cNvPr id="4" name="TextBox 3"/>
          <p:cNvSpPr txBox="1"/>
          <p:nvPr/>
        </p:nvSpPr>
        <p:spPr>
          <a:xfrm>
            <a:off x="4562474" y="3200400"/>
            <a:ext cx="1828800" cy="1938992"/>
          </a:xfrm>
          <a:prstGeom prst="rect">
            <a:avLst/>
          </a:prstGeom>
          <a:noFill/>
        </p:spPr>
        <p:txBody>
          <a:bodyPr wrap="square" rtlCol="0">
            <a:spAutoFit/>
          </a:bodyPr>
          <a:lstStyle/>
          <a:p>
            <a:pPr algn="r"/>
            <a:r>
              <a:rPr lang="en-US" sz="2400" dirty="0" smtClean="0"/>
              <a:t>$   463</a:t>
            </a:r>
          </a:p>
          <a:p>
            <a:pPr algn="r"/>
            <a:r>
              <a:rPr lang="en-US" sz="2400" dirty="0" smtClean="0"/>
              <a:t>$1,500</a:t>
            </a:r>
          </a:p>
          <a:p>
            <a:pPr algn="r"/>
            <a:r>
              <a:rPr lang="en-US" sz="2400" dirty="0" smtClean="0"/>
              <a:t>$1,000</a:t>
            </a:r>
          </a:p>
          <a:p>
            <a:pPr algn="r"/>
            <a:r>
              <a:rPr lang="en-US" sz="2400" dirty="0" smtClean="0"/>
              <a:t>$1,732</a:t>
            </a:r>
          </a:p>
          <a:p>
            <a:pPr algn="r"/>
            <a:r>
              <a:rPr lang="en-US" sz="2400" dirty="0" smtClean="0"/>
              <a:t>$   990</a:t>
            </a:r>
            <a:endParaRPr lang="en-US" sz="2400" dirty="0"/>
          </a:p>
        </p:txBody>
      </p:sp>
      <p:cxnSp>
        <p:nvCxnSpPr>
          <p:cNvPr id="5" name="Straight Connector 4"/>
          <p:cNvCxnSpPr/>
          <p:nvPr/>
        </p:nvCxnSpPr>
        <p:spPr>
          <a:xfrm>
            <a:off x="5238750" y="5110817"/>
            <a:ext cx="1371600" cy="0"/>
          </a:xfrm>
          <a:prstGeom prst="line">
            <a:avLst/>
          </a:prstGeom>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5391150" y="5376564"/>
            <a:ext cx="1066800" cy="461665"/>
          </a:xfrm>
          <a:prstGeom prst="rect">
            <a:avLst/>
          </a:prstGeom>
          <a:noFill/>
        </p:spPr>
        <p:txBody>
          <a:bodyPr wrap="square" rtlCol="0">
            <a:spAutoFit/>
          </a:bodyPr>
          <a:lstStyle/>
          <a:p>
            <a:r>
              <a:rPr lang="en-US" sz="2400" dirty="0" smtClean="0"/>
              <a:t>$5,685</a:t>
            </a:r>
            <a:endParaRPr lang="en-US" sz="2400" dirty="0"/>
          </a:p>
        </p:txBody>
      </p:sp>
      <p:sp>
        <p:nvSpPr>
          <p:cNvPr id="7" name="TextBox 6"/>
          <p:cNvSpPr txBox="1"/>
          <p:nvPr/>
        </p:nvSpPr>
        <p:spPr>
          <a:xfrm>
            <a:off x="304800" y="6214646"/>
            <a:ext cx="4933950" cy="338554"/>
          </a:xfrm>
          <a:prstGeom prst="rect">
            <a:avLst/>
          </a:prstGeom>
          <a:noFill/>
        </p:spPr>
        <p:txBody>
          <a:bodyPr wrap="square" rtlCol="0">
            <a:spAutoFit/>
          </a:bodyPr>
          <a:lstStyle/>
          <a:p>
            <a:r>
              <a:rPr lang="en-US" sz="1600" dirty="0" smtClean="0"/>
              <a:t>*1.068% </a:t>
            </a:r>
            <a:r>
              <a:rPr lang="en-US" sz="1600" dirty="0" err="1" smtClean="0"/>
              <a:t>deducción</a:t>
            </a:r>
            <a:r>
              <a:rPr lang="en-US" sz="1600" dirty="0" smtClean="0"/>
              <a:t> de </a:t>
            </a:r>
            <a:r>
              <a:rPr lang="en-US" sz="1600" dirty="0" err="1" smtClean="0"/>
              <a:t>cuota</a:t>
            </a:r>
            <a:r>
              <a:rPr lang="en-US" sz="1600" dirty="0" smtClean="0"/>
              <a:t> de </a:t>
            </a:r>
            <a:r>
              <a:rPr lang="en-US" sz="1600" dirty="0" err="1" smtClean="0"/>
              <a:t>originación</a:t>
            </a:r>
            <a:r>
              <a:rPr lang="en-US" sz="1600" dirty="0" smtClean="0"/>
              <a:t> del </a:t>
            </a:r>
            <a:r>
              <a:rPr lang="en-US" sz="1600" dirty="0" err="1" smtClean="0"/>
              <a:t>préstamo</a:t>
            </a:r>
            <a:endParaRPr lang="en-US" sz="1600" dirty="0"/>
          </a:p>
        </p:txBody>
      </p:sp>
    </p:spTree>
    <p:extLst>
      <p:ext uri="{BB962C8B-B14F-4D97-AF65-F5344CB8AC3E}">
        <p14:creationId xmlns:p14="http://schemas.microsoft.com/office/powerpoint/2010/main" val="19233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0" y="1152525"/>
            <a:ext cx="5715000" cy="1261884"/>
          </a:xfrm>
          <a:prstGeom prst="rect">
            <a:avLst/>
          </a:prstGeom>
          <a:noFill/>
        </p:spPr>
        <p:txBody>
          <a:bodyPr wrap="square" rtlCol="0">
            <a:spAutoFit/>
          </a:bodyPr>
          <a:lstStyle/>
          <a:p>
            <a:pPr algn="ctr"/>
            <a:r>
              <a:rPr lang="en-US" sz="3600" dirty="0" err="1"/>
              <a:t>Ejemplo</a:t>
            </a:r>
            <a:r>
              <a:rPr lang="en-US" sz="3600" dirty="0"/>
              <a:t>: Suzie Kent </a:t>
            </a:r>
            <a:r>
              <a:rPr lang="en-US" sz="3600" dirty="0" err="1"/>
              <a:t>haciendo</a:t>
            </a:r>
            <a:r>
              <a:rPr lang="en-US" sz="3600" dirty="0"/>
              <a:t> un </a:t>
            </a:r>
            <a:r>
              <a:rPr lang="en-US" sz="4000" dirty="0">
                <a:solidFill>
                  <a:srgbClr val="EAAB00"/>
                </a:solidFill>
              </a:rPr>
              <a:t>solo</a:t>
            </a:r>
            <a:r>
              <a:rPr lang="en-US" sz="3600" dirty="0"/>
              <a:t> </a:t>
            </a:r>
            <a:r>
              <a:rPr lang="en-US" sz="3600" dirty="0" err="1"/>
              <a:t>pago</a:t>
            </a:r>
            <a:r>
              <a:rPr lang="en-US" sz="3600" dirty="0"/>
              <a:t> total</a:t>
            </a:r>
          </a:p>
        </p:txBody>
      </p:sp>
      <p:sp>
        <p:nvSpPr>
          <p:cNvPr id="3" name="TextBox 2"/>
          <p:cNvSpPr txBox="1"/>
          <p:nvPr/>
        </p:nvSpPr>
        <p:spPr>
          <a:xfrm>
            <a:off x="1066800" y="3200400"/>
            <a:ext cx="4191000" cy="1292662"/>
          </a:xfrm>
          <a:prstGeom prst="rect">
            <a:avLst/>
          </a:prstGeom>
          <a:noFill/>
        </p:spPr>
        <p:txBody>
          <a:bodyPr wrap="square" rtlCol="0">
            <a:spAutoFit/>
          </a:bodyPr>
          <a:lstStyle/>
          <a:p>
            <a:pPr algn="r"/>
            <a:r>
              <a:rPr lang="en-US" sz="2400" dirty="0" err="1" smtClean="0"/>
              <a:t>Factura</a:t>
            </a:r>
            <a:r>
              <a:rPr lang="en-US" sz="2400" dirty="0" smtClean="0"/>
              <a:t> total:</a:t>
            </a:r>
          </a:p>
          <a:p>
            <a:pPr algn="r"/>
            <a:endParaRPr lang="en-US" dirty="0"/>
          </a:p>
          <a:p>
            <a:pPr algn="r"/>
            <a:r>
              <a:rPr lang="en-US" sz="2400" dirty="0" smtClean="0"/>
              <a:t>Total </a:t>
            </a:r>
            <a:r>
              <a:rPr lang="en-US" sz="2400" dirty="0" err="1" smtClean="0"/>
              <a:t>en</a:t>
            </a:r>
            <a:r>
              <a:rPr lang="en-US" sz="2400" dirty="0" smtClean="0"/>
              <a:t> </a:t>
            </a:r>
            <a:r>
              <a:rPr lang="en-US" sz="2400" dirty="0" err="1"/>
              <a:t>a</a:t>
            </a:r>
            <a:r>
              <a:rPr lang="en-US" sz="2400" dirty="0" err="1" smtClean="0"/>
              <a:t>sistencia</a:t>
            </a:r>
            <a:r>
              <a:rPr lang="en-US" sz="2400" dirty="0" smtClean="0"/>
              <a:t> </a:t>
            </a:r>
            <a:r>
              <a:rPr lang="en-US" sz="2400" dirty="0" err="1"/>
              <a:t>e</a:t>
            </a:r>
            <a:r>
              <a:rPr lang="en-US" sz="2400" dirty="0" err="1" smtClean="0"/>
              <a:t>conómica</a:t>
            </a:r>
            <a:r>
              <a:rPr lang="en-US" sz="2400" dirty="0" smtClean="0"/>
              <a:t>:</a:t>
            </a:r>
          </a:p>
          <a:p>
            <a:pPr algn="r"/>
            <a:r>
              <a:rPr lang="en-US" sz="1200" dirty="0" smtClean="0"/>
              <a:t>(</a:t>
            </a:r>
            <a:r>
              <a:rPr lang="en-US" sz="1200" dirty="0" err="1" smtClean="0"/>
              <a:t>excluye</a:t>
            </a:r>
            <a:r>
              <a:rPr lang="en-US" sz="1200" dirty="0" smtClean="0"/>
              <a:t> </a:t>
            </a:r>
            <a:r>
              <a:rPr lang="en-US" sz="1200" dirty="0" err="1" smtClean="0"/>
              <a:t>Estudio</a:t>
            </a:r>
            <a:r>
              <a:rPr lang="en-US" sz="1200" dirty="0" smtClean="0"/>
              <a:t> y </a:t>
            </a:r>
            <a:r>
              <a:rPr lang="en-US" sz="1200" dirty="0" err="1" smtClean="0"/>
              <a:t>Trabajo</a:t>
            </a:r>
            <a:r>
              <a:rPr lang="en-US" sz="1200" dirty="0" smtClean="0"/>
              <a:t>)</a:t>
            </a:r>
            <a:endParaRPr lang="en-US" sz="1200" dirty="0"/>
          </a:p>
        </p:txBody>
      </p:sp>
      <p:sp>
        <p:nvSpPr>
          <p:cNvPr id="4" name="TextBox 3"/>
          <p:cNvSpPr txBox="1"/>
          <p:nvPr/>
        </p:nvSpPr>
        <p:spPr>
          <a:xfrm>
            <a:off x="603115" y="4876800"/>
            <a:ext cx="8001000" cy="954107"/>
          </a:xfrm>
          <a:prstGeom prst="rect">
            <a:avLst/>
          </a:prstGeom>
          <a:noFill/>
        </p:spPr>
        <p:txBody>
          <a:bodyPr wrap="square" rtlCol="0">
            <a:spAutoFit/>
          </a:bodyPr>
          <a:lstStyle/>
          <a:p>
            <a:r>
              <a:rPr lang="en-US" sz="2800" dirty="0" err="1"/>
              <a:t>F</a:t>
            </a:r>
            <a:r>
              <a:rPr lang="en-US" sz="2800" dirty="0" err="1" smtClean="0"/>
              <a:t>echa</a:t>
            </a:r>
            <a:r>
              <a:rPr lang="en-US" sz="2800" dirty="0" smtClean="0"/>
              <a:t> </a:t>
            </a:r>
            <a:r>
              <a:rPr lang="en-US" sz="2800" dirty="0" err="1" smtClean="0"/>
              <a:t>límite</a:t>
            </a:r>
            <a:r>
              <a:rPr lang="en-US" sz="2800" dirty="0" smtClean="0"/>
              <a:t> para </a:t>
            </a:r>
            <a:r>
              <a:rPr lang="en-US" sz="2800" dirty="0" smtClean="0">
                <a:solidFill>
                  <a:srgbClr val="DEA400"/>
                </a:solidFill>
              </a:rPr>
              <a:t>un solo </a:t>
            </a:r>
          </a:p>
          <a:p>
            <a:r>
              <a:rPr lang="en-US" sz="2800" dirty="0" err="1" smtClean="0"/>
              <a:t>pago</a:t>
            </a:r>
            <a:r>
              <a:rPr lang="en-US" sz="2800" dirty="0" smtClean="0"/>
              <a:t> </a:t>
            </a:r>
            <a:r>
              <a:rPr lang="en-US" sz="2800" dirty="0"/>
              <a:t>t</a:t>
            </a:r>
            <a:r>
              <a:rPr lang="en-US" sz="2800" dirty="0" smtClean="0"/>
              <a:t>otal </a:t>
            </a:r>
            <a:r>
              <a:rPr lang="en-US" sz="2800" dirty="0" err="1" smtClean="0"/>
              <a:t>es</a:t>
            </a:r>
            <a:r>
              <a:rPr lang="en-US" sz="2800" dirty="0" smtClean="0"/>
              <a:t> el 12 de </a:t>
            </a:r>
            <a:r>
              <a:rPr lang="en-US" sz="2800" dirty="0" err="1" smtClean="0"/>
              <a:t>agosto</a:t>
            </a:r>
            <a:r>
              <a:rPr lang="en-US" sz="2800" dirty="0" smtClean="0"/>
              <a:t>:	   		</a:t>
            </a:r>
            <a:r>
              <a:rPr lang="en-US" sz="2800" dirty="0" smtClean="0">
                <a:solidFill>
                  <a:srgbClr val="FF0000"/>
                </a:solidFill>
              </a:rPr>
              <a:t>$4,590</a:t>
            </a:r>
            <a:endParaRPr lang="en-US" sz="2800" dirty="0">
              <a:solidFill>
                <a:srgbClr val="FF0000"/>
              </a:solidFill>
            </a:endParaRPr>
          </a:p>
        </p:txBody>
      </p:sp>
      <p:sp>
        <p:nvSpPr>
          <p:cNvPr id="5" name="TextBox 4"/>
          <p:cNvSpPr txBox="1"/>
          <p:nvPr/>
        </p:nvSpPr>
        <p:spPr>
          <a:xfrm>
            <a:off x="5867400" y="3276600"/>
            <a:ext cx="1524000" cy="461665"/>
          </a:xfrm>
          <a:prstGeom prst="rect">
            <a:avLst/>
          </a:prstGeom>
          <a:noFill/>
        </p:spPr>
        <p:txBody>
          <a:bodyPr wrap="square" rtlCol="0">
            <a:spAutoFit/>
          </a:bodyPr>
          <a:lstStyle/>
          <a:p>
            <a:pPr algn="r"/>
            <a:r>
              <a:rPr lang="en-US" sz="2400" dirty="0" smtClean="0"/>
              <a:t>$10,273</a:t>
            </a:r>
            <a:endParaRPr lang="en-US" sz="2400" dirty="0"/>
          </a:p>
        </p:txBody>
      </p:sp>
      <p:sp>
        <p:nvSpPr>
          <p:cNvPr id="6" name="TextBox 5"/>
          <p:cNvSpPr txBox="1"/>
          <p:nvPr/>
        </p:nvSpPr>
        <p:spPr>
          <a:xfrm>
            <a:off x="5848350" y="3943349"/>
            <a:ext cx="1524000" cy="461665"/>
          </a:xfrm>
          <a:prstGeom prst="rect">
            <a:avLst/>
          </a:prstGeom>
          <a:noFill/>
        </p:spPr>
        <p:txBody>
          <a:bodyPr wrap="square" rtlCol="0">
            <a:spAutoFit/>
          </a:bodyPr>
          <a:lstStyle/>
          <a:p>
            <a:pPr algn="r"/>
            <a:r>
              <a:rPr lang="en-US" sz="2400" dirty="0" smtClean="0"/>
              <a:t>$  5,685</a:t>
            </a:r>
            <a:endParaRPr lang="en-US" sz="2400" dirty="0"/>
          </a:p>
        </p:txBody>
      </p:sp>
      <p:cxnSp>
        <p:nvCxnSpPr>
          <p:cNvPr id="7" name="Straight Connector 6"/>
          <p:cNvCxnSpPr/>
          <p:nvPr/>
        </p:nvCxnSpPr>
        <p:spPr>
          <a:xfrm>
            <a:off x="6172200" y="4455083"/>
            <a:ext cx="13716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5791200" y="4176414"/>
            <a:ext cx="304800"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612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219200"/>
            <a:ext cx="5943600" cy="954107"/>
          </a:xfrm>
          <a:prstGeom prst="rect">
            <a:avLst/>
          </a:prstGeom>
          <a:noFill/>
        </p:spPr>
        <p:txBody>
          <a:bodyPr wrap="square" rtlCol="0">
            <a:spAutoFit/>
          </a:bodyPr>
          <a:lstStyle/>
          <a:p>
            <a:pPr algn="ctr"/>
            <a:r>
              <a:rPr lang="en-US" sz="2800" dirty="0" smtClean="0"/>
              <a:t>Para </a:t>
            </a:r>
            <a:r>
              <a:rPr lang="en-US" sz="2800" dirty="0" err="1" smtClean="0"/>
              <a:t>hacer</a:t>
            </a:r>
            <a:r>
              <a:rPr lang="en-US" sz="2800" dirty="0" smtClean="0"/>
              <a:t> </a:t>
            </a:r>
            <a:r>
              <a:rPr lang="en-US" sz="2800" dirty="0" err="1" smtClean="0"/>
              <a:t>pagos</a:t>
            </a:r>
            <a:r>
              <a:rPr lang="en-US" sz="2800" dirty="0" smtClean="0"/>
              <a:t> </a:t>
            </a:r>
            <a:r>
              <a:rPr lang="en-US" sz="2800" dirty="0" err="1" smtClean="0"/>
              <a:t>electrónicos</a:t>
            </a:r>
            <a:r>
              <a:rPr lang="en-US" sz="2800" dirty="0" smtClean="0"/>
              <a:t> </a:t>
            </a:r>
          </a:p>
          <a:p>
            <a:pPr algn="ctr"/>
            <a:r>
              <a:rPr lang="en-US" sz="2800" dirty="0" smtClean="0">
                <a:solidFill>
                  <a:srgbClr val="009DD8"/>
                </a:solidFill>
              </a:rPr>
              <a:t>https://payonline.kent.edu</a:t>
            </a:r>
            <a:endParaRPr lang="en-US" sz="2800" dirty="0">
              <a:solidFill>
                <a:srgbClr val="009DD8"/>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2438400"/>
            <a:ext cx="7086600" cy="38517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2269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990600"/>
            <a:ext cx="6934200" cy="923330"/>
          </a:xfrm>
          <a:prstGeom prst="rect">
            <a:avLst/>
          </a:prstGeom>
          <a:noFill/>
        </p:spPr>
        <p:txBody>
          <a:bodyPr wrap="square" rtlCol="0">
            <a:spAutoFit/>
          </a:bodyPr>
          <a:lstStyle/>
          <a:p>
            <a:r>
              <a:rPr lang="en-US" sz="4800" dirty="0" err="1" smtClean="0"/>
              <a:t>Formas</a:t>
            </a:r>
            <a:r>
              <a:rPr lang="en-US" sz="4800" dirty="0" smtClean="0"/>
              <a:t> de </a:t>
            </a:r>
            <a:r>
              <a:rPr lang="en-US" sz="4800" dirty="0" err="1" smtClean="0"/>
              <a:t>pago</a:t>
            </a:r>
            <a:r>
              <a:rPr lang="en-US" sz="5400" dirty="0" smtClean="0"/>
              <a:t>: </a:t>
            </a:r>
          </a:p>
        </p:txBody>
      </p:sp>
      <p:sp>
        <p:nvSpPr>
          <p:cNvPr id="3" name="TextBox 2"/>
          <p:cNvSpPr txBox="1"/>
          <p:nvPr/>
        </p:nvSpPr>
        <p:spPr>
          <a:xfrm>
            <a:off x="1524000" y="2362200"/>
            <a:ext cx="2667000" cy="1815882"/>
          </a:xfrm>
          <a:prstGeom prst="rect">
            <a:avLst/>
          </a:prstGeom>
          <a:noFill/>
        </p:spPr>
        <p:txBody>
          <a:bodyPr wrap="square" rtlCol="0">
            <a:spAutoFit/>
          </a:bodyPr>
          <a:lstStyle/>
          <a:p>
            <a:pPr marL="285750" indent="-285750">
              <a:buClr>
                <a:srgbClr val="009DD8"/>
              </a:buClr>
              <a:buSzPct val="150000"/>
              <a:buFont typeface="Arial" panose="020B0604020202020204" pitchFamily="34" charset="0"/>
              <a:buChar char="•"/>
            </a:pPr>
            <a:r>
              <a:rPr lang="en-US" sz="2800" dirty="0" err="1" smtClean="0"/>
              <a:t>Efectivo</a:t>
            </a:r>
            <a:endParaRPr lang="en-US" sz="2800" dirty="0" smtClean="0"/>
          </a:p>
          <a:p>
            <a:pPr marL="285750" indent="-285750">
              <a:buClr>
                <a:srgbClr val="009DD8"/>
              </a:buClr>
              <a:buSzPct val="150000"/>
              <a:buFont typeface="Arial" panose="020B0604020202020204" pitchFamily="34" charset="0"/>
              <a:buChar char="•"/>
            </a:pPr>
            <a:r>
              <a:rPr lang="en-US" sz="2800" dirty="0" smtClean="0"/>
              <a:t>Discover</a:t>
            </a:r>
          </a:p>
          <a:p>
            <a:pPr marL="285750" indent="-285750">
              <a:buClr>
                <a:srgbClr val="009DD8"/>
              </a:buClr>
              <a:buSzPct val="150000"/>
              <a:buFont typeface="Arial" panose="020B0604020202020204" pitchFamily="34" charset="0"/>
              <a:buChar char="•"/>
            </a:pPr>
            <a:r>
              <a:rPr lang="en-US" sz="2800" dirty="0" smtClean="0"/>
              <a:t>MasterCard</a:t>
            </a:r>
          </a:p>
          <a:p>
            <a:pPr marL="285750" indent="-285750">
              <a:buClr>
                <a:srgbClr val="009DD8"/>
              </a:buClr>
              <a:buSzPct val="150000"/>
              <a:buFont typeface="Arial" panose="020B0604020202020204" pitchFamily="34" charset="0"/>
              <a:buChar char="•"/>
            </a:pPr>
            <a:r>
              <a:rPr lang="en-US" sz="2800" dirty="0" smtClean="0"/>
              <a:t>Money Orders</a:t>
            </a:r>
            <a:endParaRPr lang="en-US" sz="2800" dirty="0"/>
          </a:p>
        </p:txBody>
      </p:sp>
      <p:sp>
        <p:nvSpPr>
          <p:cNvPr id="4" name="TextBox 3"/>
          <p:cNvSpPr txBox="1"/>
          <p:nvPr/>
        </p:nvSpPr>
        <p:spPr>
          <a:xfrm>
            <a:off x="4648200" y="2362200"/>
            <a:ext cx="3358035" cy="1815882"/>
          </a:xfrm>
          <a:prstGeom prst="rect">
            <a:avLst/>
          </a:prstGeom>
          <a:noFill/>
        </p:spPr>
        <p:txBody>
          <a:bodyPr wrap="none" rtlCol="0">
            <a:spAutoFit/>
          </a:bodyPr>
          <a:lstStyle/>
          <a:p>
            <a:pPr marL="285750" indent="-285750">
              <a:buClr>
                <a:srgbClr val="009DD8"/>
              </a:buClr>
              <a:buSzPct val="150000"/>
              <a:buFont typeface="Arial" panose="020B0604020202020204" pitchFamily="34" charset="0"/>
              <a:buChar char="•"/>
            </a:pPr>
            <a:r>
              <a:rPr lang="en-US" sz="2800" dirty="0" smtClean="0"/>
              <a:t>Visa </a:t>
            </a:r>
          </a:p>
          <a:p>
            <a:pPr marL="285750" indent="-285750">
              <a:buClr>
                <a:srgbClr val="009DD8"/>
              </a:buClr>
              <a:buSzPct val="150000"/>
              <a:buFont typeface="Arial" panose="020B0604020202020204" pitchFamily="34" charset="0"/>
              <a:buChar char="•"/>
            </a:pPr>
            <a:r>
              <a:rPr lang="en-US" sz="2800" dirty="0" smtClean="0"/>
              <a:t>American Express</a:t>
            </a:r>
          </a:p>
          <a:p>
            <a:pPr marL="285750" indent="-285750">
              <a:buClr>
                <a:srgbClr val="009DD8"/>
              </a:buClr>
              <a:buSzPct val="150000"/>
              <a:buFont typeface="Arial" panose="020B0604020202020204" pitchFamily="34" charset="0"/>
              <a:buChar char="•"/>
            </a:pPr>
            <a:r>
              <a:rPr lang="en-US" sz="2800" dirty="0" smtClean="0"/>
              <a:t>Diner’s Club</a:t>
            </a:r>
          </a:p>
          <a:p>
            <a:pPr marL="285750" indent="-285750">
              <a:buClr>
                <a:srgbClr val="009DD8"/>
              </a:buClr>
              <a:buSzPct val="150000"/>
              <a:buFont typeface="Arial" panose="020B0604020202020204" pitchFamily="34" charset="0"/>
              <a:buChar char="•"/>
            </a:pPr>
            <a:r>
              <a:rPr lang="en-US" sz="2800" dirty="0" err="1" smtClean="0"/>
              <a:t>Cheques</a:t>
            </a:r>
            <a:r>
              <a:rPr lang="en-US" sz="2800" dirty="0" smtClean="0"/>
              <a:t> </a:t>
            </a:r>
            <a:r>
              <a:rPr lang="en-US" sz="2800" dirty="0" err="1"/>
              <a:t>p</a:t>
            </a:r>
            <a:r>
              <a:rPr lang="en-US" sz="2800" dirty="0" err="1" smtClean="0"/>
              <a:t>ersonales</a:t>
            </a:r>
            <a:endParaRPr lang="en-US" sz="2800" dirty="0"/>
          </a:p>
        </p:txBody>
      </p:sp>
      <p:sp>
        <p:nvSpPr>
          <p:cNvPr id="5" name="TextBox 4"/>
          <p:cNvSpPr txBox="1"/>
          <p:nvPr/>
        </p:nvSpPr>
        <p:spPr>
          <a:xfrm>
            <a:off x="952500" y="4648200"/>
            <a:ext cx="7239000" cy="1569660"/>
          </a:xfrm>
          <a:prstGeom prst="rect">
            <a:avLst/>
          </a:prstGeom>
          <a:noFill/>
        </p:spPr>
        <p:txBody>
          <a:bodyPr wrap="square" rtlCol="0">
            <a:spAutoFit/>
          </a:bodyPr>
          <a:lstStyle/>
          <a:p>
            <a:pPr marL="285750" indent="-285750">
              <a:buClr>
                <a:srgbClr val="009DD8"/>
              </a:buClr>
              <a:buSzPct val="150000"/>
              <a:buFont typeface="Arial" panose="020B0604020202020204" pitchFamily="34" charset="0"/>
              <a:buChar char="•"/>
            </a:pPr>
            <a:r>
              <a:rPr lang="en-US" sz="2400" dirty="0" smtClean="0"/>
              <a:t> </a:t>
            </a:r>
            <a:r>
              <a:rPr lang="en-US" sz="2400" dirty="0" err="1" smtClean="0"/>
              <a:t>Pagos</a:t>
            </a:r>
            <a:r>
              <a:rPr lang="en-US" sz="2400" dirty="0" smtClean="0"/>
              <a:t> con </a:t>
            </a:r>
            <a:r>
              <a:rPr lang="en-US" sz="2400" dirty="0" err="1" smtClean="0">
                <a:solidFill>
                  <a:srgbClr val="DEA400"/>
                </a:solidFill>
              </a:rPr>
              <a:t>tárjetas</a:t>
            </a:r>
            <a:r>
              <a:rPr lang="en-US" sz="2400" dirty="0" smtClean="0">
                <a:solidFill>
                  <a:srgbClr val="DEA400"/>
                </a:solidFill>
              </a:rPr>
              <a:t> de </a:t>
            </a:r>
            <a:r>
              <a:rPr lang="en-US" sz="2400" dirty="0" err="1" smtClean="0">
                <a:solidFill>
                  <a:srgbClr val="DEA400"/>
                </a:solidFill>
              </a:rPr>
              <a:t>crédito</a:t>
            </a:r>
            <a:r>
              <a:rPr lang="en-US" sz="2400" dirty="0" smtClean="0">
                <a:solidFill>
                  <a:srgbClr val="DEA400"/>
                </a:solidFill>
              </a:rPr>
              <a:t> </a:t>
            </a:r>
            <a:r>
              <a:rPr lang="en-US" sz="2400" dirty="0" smtClean="0"/>
              <a:t>o de </a:t>
            </a:r>
            <a:r>
              <a:rPr lang="en-US" sz="2400" dirty="0" err="1" smtClean="0">
                <a:solidFill>
                  <a:srgbClr val="DEA400"/>
                </a:solidFill>
              </a:rPr>
              <a:t>débito</a:t>
            </a:r>
            <a:r>
              <a:rPr lang="en-US" sz="2400" dirty="0" smtClean="0">
                <a:solidFill>
                  <a:srgbClr val="DEA400"/>
                </a:solidFill>
              </a:rPr>
              <a:t> </a:t>
            </a:r>
            <a:r>
              <a:rPr lang="en-US" sz="2400" dirty="0" smtClean="0"/>
              <a:t>se </a:t>
            </a:r>
            <a:r>
              <a:rPr lang="en-US" sz="2400" dirty="0" err="1" smtClean="0"/>
              <a:t>cobrará</a:t>
            </a:r>
            <a:r>
              <a:rPr lang="en-US" sz="2400" dirty="0" smtClean="0"/>
              <a:t> </a:t>
            </a:r>
            <a:r>
              <a:rPr lang="en-US" sz="2400" dirty="0" err="1" smtClean="0"/>
              <a:t>una</a:t>
            </a:r>
            <a:r>
              <a:rPr lang="en-US" sz="2400" dirty="0" smtClean="0"/>
              <a:t> </a:t>
            </a:r>
            <a:r>
              <a:rPr lang="en-US" sz="2400" dirty="0" err="1" smtClean="0"/>
              <a:t>cuota</a:t>
            </a:r>
            <a:r>
              <a:rPr lang="en-US" sz="2400" dirty="0" smtClean="0"/>
              <a:t> </a:t>
            </a:r>
            <a:r>
              <a:rPr lang="en-US" sz="2400" dirty="0" err="1" smtClean="0"/>
              <a:t>por</a:t>
            </a:r>
            <a:r>
              <a:rPr lang="en-US" sz="2400" dirty="0" smtClean="0"/>
              <a:t> </a:t>
            </a:r>
            <a:r>
              <a:rPr lang="en-US" sz="2400" dirty="0" err="1" smtClean="0"/>
              <a:t>servicio</a:t>
            </a:r>
            <a:endParaRPr lang="en-US" sz="2400" dirty="0" smtClean="0"/>
          </a:p>
          <a:p>
            <a:pPr marL="285750" indent="-285750">
              <a:buClr>
                <a:srgbClr val="009DD8"/>
              </a:buClr>
              <a:buSzPct val="150000"/>
              <a:buFont typeface="Arial" panose="020B0604020202020204" pitchFamily="34" charset="0"/>
              <a:buChar char="•"/>
            </a:pPr>
            <a:r>
              <a:rPr lang="en-US" sz="2400" dirty="0" smtClean="0"/>
              <a:t> </a:t>
            </a:r>
            <a:r>
              <a:rPr lang="en-US" sz="2400" dirty="0" err="1" smtClean="0"/>
              <a:t>Pagos</a:t>
            </a:r>
            <a:r>
              <a:rPr lang="en-US" sz="2400" dirty="0" smtClean="0"/>
              <a:t> con </a:t>
            </a:r>
            <a:r>
              <a:rPr lang="en-US" sz="2400" dirty="0" err="1" smtClean="0">
                <a:solidFill>
                  <a:srgbClr val="EAAB00"/>
                </a:solidFill>
              </a:rPr>
              <a:t>cuenta</a:t>
            </a:r>
            <a:r>
              <a:rPr lang="en-US" sz="2400" dirty="0" smtClean="0">
                <a:solidFill>
                  <a:srgbClr val="EAAB00"/>
                </a:solidFill>
              </a:rPr>
              <a:t> de </a:t>
            </a:r>
            <a:r>
              <a:rPr lang="en-US" sz="2400" dirty="0" err="1" smtClean="0">
                <a:solidFill>
                  <a:srgbClr val="EAAB00"/>
                </a:solidFill>
              </a:rPr>
              <a:t>cheque</a:t>
            </a:r>
            <a:r>
              <a:rPr lang="en-US" sz="2400" dirty="0" smtClean="0">
                <a:solidFill>
                  <a:srgbClr val="EAAB00"/>
                </a:solidFill>
              </a:rPr>
              <a:t>/</a:t>
            </a:r>
            <a:r>
              <a:rPr lang="en-US" sz="2400" dirty="0" err="1" smtClean="0">
                <a:solidFill>
                  <a:srgbClr val="EAAB00"/>
                </a:solidFill>
              </a:rPr>
              <a:t>ahorros</a:t>
            </a:r>
            <a:r>
              <a:rPr lang="en-US" sz="2400" dirty="0" smtClean="0">
                <a:solidFill>
                  <a:srgbClr val="EAAB00"/>
                </a:solidFill>
              </a:rPr>
              <a:t> </a:t>
            </a:r>
            <a:r>
              <a:rPr lang="en-US" sz="2400" dirty="0" smtClean="0"/>
              <a:t>o </a:t>
            </a:r>
            <a:r>
              <a:rPr lang="en-US" sz="2400" dirty="0" err="1" smtClean="0">
                <a:solidFill>
                  <a:srgbClr val="DEA400"/>
                </a:solidFill>
              </a:rPr>
              <a:t>cheque</a:t>
            </a:r>
            <a:r>
              <a:rPr lang="en-US" sz="2400" dirty="0" smtClean="0">
                <a:solidFill>
                  <a:srgbClr val="DEA400"/>
                </a:solidFill>
              </a:rPr>
              <a:t> </a:t>
            </a:r>
            <a:r>
              <a:rPr lang="en-US" sz="2400" dirty="0" err="1" smtClean="0">
                <a:solidFill>
                  <a:srgbClr val="DEA400"/>
                </a:solidFill>
              </a:rPr>
              <a:t>electrónico</a:t>
            </a:r>
            <a:r>
              <a:rPr lang="en-US" sz="2400" dirty="0" smtClean="0">
                <a:solidFill>
                  <a:srgbClr val="DEA400"/>
                </a:solidFill>
              </a:rPr>
              <a:t> </a:t>
            </a:r>
            <a:r>
              <a:rPr lang="en-US" sz="2400" i="1" dirty="0"/>
              <a:t>n</a:t>
            </a:r>
            <a:r>
              <a:rPr lang="en-US" sz="2400" i="1" dirty="0" smtClean="0"/>
              <a:t>o</a:t>
            </a:r>
            <a:r>
              <a:rPr lang="en-US" sz="2400" dirty="0" smtClean="0"/>
              <a:t> se </a:t>
            </a:r>
            <a:r>
              <a:rPr lang="en-US" sz="2400" dirty="0" err="1" smtClean="0"/>
              <a:t>cobrará</a:t>
            </a:r>
            <a:r>
              <a:rPr lang="en-US" sz="2400" dirty="0" smtClean="0"/>
              <a:t> </a:t>
            </a:r>
            <a:r>
              <a:rPr lang="en-US" sz="2400" dirty="0" err="1" smtClean="0"/>
              <a:t>una</a:t>
            </a:r>
            <a:r>
              <a:rPr lang="en-US" sz="2400" dirty="0" smtClean="0"/>
              <a:t> </a:t>
            </a:r>
            <a:r>
              <a:rPr lang="en-US" sz="2400" dirty="0" err="1" smtClean="0"/>
              <a:t>cuota</a:t>
            </a:r>
            <a:r>
              <a:rPr lang="en-US" sz="2400" dirty="0" smtClean="0"/>
              <a:t> </a:t>
            </a:r>
            <a:r>
              <a:rPr lang="en-US" sz="2400" dirty="0" err="1" smtClean="0"/>
              <a:t>por</a:t>
            </a:r>
            <a:r>
              <a:rPr lang="en-US" sz="2400" dirty="0" smtClean="0"/>
              <a:t> </a:t>
            </a:r>
            <a:r>
              <a:rPr lang="en-US" sz="2400" dirty="0" err="1" smtClean="0"/>
              <a:t>servicio</a:t>
            </a:r>
            <a:r>
              <a:rPr lang="en-US" sz="2400" dirty="0" smtClean="0"/>
              <a:t>.</a:t>
            </a:r>
            <a:endParaRPr lang="en-US" sz="2400" dirty="0">
              <a:solidFill>
                <a:srgbClr val="DEA400"/>
              </a:solidFill>
            </a:endParaRPr>
          </a:p>
        </p:txBody>
      </p:sp>
    </p:spTree>
    <p:extLst>
      <p:ext uri="{BB962C8B-B14F-4D97-AF65-F5344CB8AC3E}">
        <p14:creationId xmlns:p14="http://schemas.microsoft.com/office/powerpoint/2010/main" val="8475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41248"/>
            <a:ext cx="7086600" cy="830997"/>
          </a:xfrm>
          <a:prstGeom prst="rect">
            <a:avLst/>
          </a:prstGeom>
          <a:noFill/>
        </p:spPr>
        <p:txBody>
          <a:bodyPr wrap="square" rtlCol="0">
            <a:spAutoFit/>
          </a:bodyPr>
          <a:lstStyle/>
          <a:p>
            <a:pPr algn="ctr"/>
            <a:r>
              <a:rPr lang="en-US" sz="4800" dirty="0" smtClean="0"/>
              <a:t>Planes de </a:t>
            </a:r>
            <a:r>
              <a:rPr lang="en-US" sz="4800" dirty="0" smtClean="0">
                <a:solidFill>
                  <a:srgbClr val="DEA400"/>
                </a:solidFill>
              </a:rPr>
              <a:t> </a:t>
            </a:r>
            <a:r>
              <a:rPr lang="en-US" sz="4800" dirty="0" err="1" smtClean="0">
                <a:solidFill>
                  <a:srgbClr val="DEA400"/>
                </a:solidFill>
              </a:rPr>
              <a:t>pago</a:t>
            </a:r>
            <a:r>
              <a:rPr lang="en-US" sz="4800" dirty="0" smtClean="0">
                <a:solidFill>
                  <a:srgbClr val="DEA400"/>
                </a:solidFill>
              </a:rPr>
              <a:t> </a:t>
            </a:r>
            <a:r>
              <a:rPr lang="en-US" sz="4800" dirty="0" err="1">
                <a:solidFill>
                  <a:srgbClr val="DEA400"/>
                </a:solidFill>
              </a:rPr>
              <a:t>m</a:t>
            </a:r>
            <a:r>
              <a:rPr lang="en-US" sz="4800" dirty="0" err="1" smtClean="0">
                <a:solidFill>
                  <a:srgbClr val="DEA400"/>
                </a:solidFill>
              </a:rPr>
              <a:t>ensual</a:t>
            </a:r>
            <a:endParaRPr lang="en-US" sz="5400" dirty="0"/>
          </a:p>
        </p:txBody>
      </p:sp>
      <p:sp>
        <p:nvSpPr>
          <p:cNvPr id="3" name="TextBox 2"/>
          <p:cNvSpPr txBox="1"/>
          <p:nvPr/>
        </p:nvSpPr>
        <p:spPr>
          <a:xfrm>
            <a:off x="581025" y="2156516"/>
            <a:ext cx="3429000" cy="3416320"/>
          </a:xfrm>
          <a:prstGeom prst="rect">
            <a:avLst/>
          </a:prstGeom>
          <a:noFill/>
        </p:spPr>
        <p:txBody>
          <a:bodyPr wrap="square" rtlCol="0">
            <a:spAutoFit/>
          </a:bodyPr>
          <a:lstStyle/>
          <a:p>
            <a:pPr marL="285750" indent="-285750">
              <a:buClr>
                <a:srgbClr val="009DD8"/>
              </a:buClr>
              <a:buSzPct val="150000"/>
              <a:buFont typeface="Arial" panose="020B0604020202020204" pitchFamily="34" charset="0"/>
              <a:buChar char="•"/>
            </a:pPr>
            <a:r>
              <a:rPr lang="en-US" sz="2400" dirty="0" err="1"/>
              <a:t>M</a:t>
            </a:r>
            <a:r>
              <a:rPr lang="en-US" sz="2400" dirty="0" err="1" smtClean="0"/>
              <a:t>atrícula</a:t>
            </a:r>
            <a:r>
              <a:rPr lang="en-US" sz="2400" dirty="0" smtClean="0"/>
              <a:t>, </a:t>
            </a:r>
            <a:r>
              <a:rPr lang="en-US" sz="2400" dirty="0" err="1" smtClean="0"/>
              <a:t>alojamiento</a:t>
            </a:r>
            <a:r>
              <a:rPr lang="en-US" sz="2400" dirty="0" smtClean="0"/>
              <a:t> y comida se </a:t>
            </a:r>
            <a:r>
              <a:rPr lang="en-US" sz="2400" dirty="0" err="1" smtClean="0"/>
              <a:t>pagará</a:t>
            </a:r>
            <a:r>
              <a:rPr lang="en-US" sz="2400" dirty="0" smtClean="0"/>
              <a:t> </a:t>
            </a:r>
            <a:r>
              <a:rPr lang="en-US" sz="2400" dirty="0" err="1" smtClean="0"/>
              <a:t>en</a:t>
            </a:r>
            <a:r>
              <a:rPr lang="en-US" sz="2400" dirty="0" smtClean="0"/>
              <a:t> un </a:t>
            </a:r>
            <a:r>
              <a:rPr lang="en-US" sz="2400" dirty="0" err="1" smtClean="0"/>
              <a:t>período</a:t>
            </a:r>
            <a:r>
              <a:rPr lang="en-US" sz="2400" dirty="0" smtClean="0"/>
              <a:t> de </a:t>
            </a:r>
            <a:r>
              <a:rPr lang="en-US" sz="2400" dirty="0" smtClean="0">
                <a:solidFill>
                  <a:srgbClr val="EAAB00"/>
                </a:solidFill>
              </a:rPr>
              <a:t>4 o 5 </a:t>
            </a:r>
            <a:r>
              <a:rPr lang="en-US" sz="2400" dirty="0" err="1" smtClean="0">
                <a:solidFill>
                  <a:srgbClr val="EAAB00"/>
                </a:solidFill>
              </a:rPr>
              <a:t>meses</a:t>
            </a:r>
            <a:r>
              <a:rPr lang="en-US" sz="2400" dirty="0" smtClean="0">
                <a:solidFill>
                  <a:srgbClr val="EAAB00"/>
                </a:solidFill>
              </a:rPr>
              <a:t> </a:t>
            </a:r>
            <a:r>
              <a:rPr lang="en-US" sz="2400" dirty="0" err="1" smtClean="0"/>
              <a:t>por</a:t>
            </a:r>
            <a:r>
              <a:rPr lang="en-US" sz="2400" dirty="0" smtClean="0"/>
              <a:t> </a:t>
            </a:r>
            <a:r>
              <a:rPr lang="en-US" sz="2400" dirty="0" err="1" smtClean="0"/>
              <a:t>semestre</a:t>
            </a:r>
            <a:endParaRPr lang="en-US" sz="2400" dirty="0" smtClean="0"/>
          </a:p>
          <a:p>
            <a:pPr marL="285750" indent="-285750">
              <a:buClr>
                <a:srgbClr val="009DD8"/>
              </a:buClr>
              <a:buSzPct val="150000"/>
              <a:buFont typeface="Arial" panose="020B0604020202020204" pitchFamily="34" charset="0"/>
              <a:buChar char="•"/>
            </a:pPr>
            <a:r>
              <a:rPr lang="en-US" sz="2400" dirty="0" smtClean="0"/>
              <a:t>Affordability Counseling </a:t>
            </a:r>
            <a:r>
              <a:rPr lang="en-US" sz="2400" dirty="0" err="1" smtClean="0"/>
              <a:t>disponible</a:t>
            </a:r>
            <a:endParaRPr lang="en-US" sz="2400" dirty="0" smtClean="0"/>
          </a:p>
          <a:p>
            <a:pPr marL="285750" indent="-285750">
              <a:buClr>
                <a:srgbClr val="009DD8"/>
              </a:buClr>
              <a:buSzPct val="150000"/>
              <a:buFont typeface="Arial" panose="020B0604020202020204" pitchFamily="34" charset="0"/>
              <a:buChar char="•"/>
            </a:pPr>
            <a:r>
              <a:rPr lang="en-US" sz="2400" dirty="0" err="1" smtClean="0"/>
              <a:t>Coordinado</a:t>
            </a:r>
            <a:r>
              <a:rPr lang="en-US" sz="2400" dirty="0" smtClean="0"/>
              <a:t> </a:t>
            </a:r>
            <a:r>
              <a:rPr lang="en-US" sz="2400" dirty="0" err="1" smtClean="0"/>
              <a:t>por</a:t>
            </a:r>
            <a:r>
              <a:rPr lang="en-US" sz="2400" dirty="0" smtClean="0"/>
              <a:t> </a:t>
            </a:r>
            <a:r>
              <a:rPr lang="en-US" sz="2400" dirty="0" err="1" smtClean="0"/>
              <a:t>medio</a:t>
            </a:r>
            <a:r>
              <a:rPr lang="en-US" sz="2400" dirty="0" smtClean="0"/>
              <a:t> de Tuition Management Systems, Inc. </a:t>
            </a:r>
            <a:endParaRPr lang="en-US" sz="2400" dirty="0"/>
          </a:p>
        </p:txBody>
      </p:sp>
      <p:sp>
        <p:nvSpPr>
          <p:cNvPr id="4" name="TextBox 3"/>
          <p:cNvSpPr txBox="1"/>
          <p:nvPr/>
        </p:nvSpPr>
        <p:spPr>
          <a:xfrm>
            <a:off x="2295525" y="5727412"/>
            <a:ext cx="4191000" cy="584775"/>
          </a:xfrm>
          <a:prstGeom prst="rect">
            <a:avLst/>
          </a:prstGeom>
          <a:noFill/>
        </p:spPr>
        <p:txBody>
          <a:bodyPr wrap="square" rtlCol="0">
            <a:spAutoFit/>
          </a:bodyPr>
          <a:lstStyle/>
          <a:p>
            <a:r>
              <a:rPr lang="en-US" sz="3200" dirty="0" smtClean="0">
                <a:solidFill>
                  <a:srgbClr val="009DD8"/>
                </a:solidFill>
              </a:rPr>
              <a:t>www.kent.afford.edu</a:t>
            </a:r>
            <a:endParaRPr lang="en-US" sz="3200" dirty="0">
              <a:solidFill>
                <a:srgbClr val="009DD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988" y="5727412"/>
            <a:ext cx="474212" cy="59528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97" r="2000"/>
          <a:stretch/>
        </p:blipFill>
        <p:spPr>
          <a:xfrm>
            <a:off x="4495800" y="1924049"/>
            <a:ext cx="3733800" cy="3670191"/>
          </a:xfrm>
          <a:prstGeom prst="rect">
            <a:avLst/>
          </a:prstGeom>
        </p:spPr>
      </p:pic>
    </p:spTree>
    <p:extLst>
      <p:ext uri="{BB962C8B-B14F-4D97-AF65-F5344CB8AC3E}">
        <p14:creationId xmlns:p14="http://schemas.microsoft.com/office/powerpoint/2010/main" val="89075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19175"/>
            <a:ext cx="7924800" cy="830997"/>
          </a:xfrm>
          <a:prstGeom prst="rect">
            <a:avLst/>
          </a:prstGeom>
          <a:noFill/>
        </p:spPr>
        <p:txBody>
          <a:bodyPr wrap="square" rtlCol="0">
            <a:spAutoFit/>
          </a:bodyPr>
          <a:lstStyle/>
          <a:p>
            <a:pPr algn="ctr"/>
            <a:r>
              <a:rPr lang="en-US" sz="4800" dirty="0" err="1" smtClean="0"/>
              <a:t>Opciones</a:t>
            </a:r>
            <a:r>
              <a:rPr lang="en-US" sz="4800" dirty="0" smtClean="0"/>
              <a:t> de planes de </a:t>
            </a:r>
            <a:r>
              <a:rPr lang="en-US" sz="4800" dirty="0" err="1" smtClean="0"/>
              <a:t>pago</a:t>
            </a:r>
            <a:endParaRPr lang="en-US" sz="4800" dirty="0"/>
          </a:p>
        </p:txBody>
      </p:sp>
      <p:sp>
        <p:nvSpPr>
          <p:cNvPr id="7" name="TextBox 6"/>
          <p:cNvSpPr txBox="1"/>
          <p:nvPr/>
        </p:nvSpPr>
        <p:spPr>
          <a:xfrm>
            <a:off x="733425" y="4876800"/>
            <a:ext cx="3733800" cy="461665"/>
          </a:xfrm>
          <a:prstGeom prst="rect">
            <a:avLst/>
          </a:prstGeom>
          <a:noFill/>
        </p:spPr>
        <p:txBody>
          <a:bodyPr wrap="square" rtlCol="0">
            <a:spAutoFit/>
          </a:bodyPr>
          <a:lstStyle/>
          <a:p>
            <a:pPr marL="285750" indent="-285750">
              <a:buClr>
                <a:srgbClr val="009DD8"/>
              </a:buClr>
              <a:buSzPct val="150000"/>
              <a:buFont typeface="Arial" panose="020B0604020202020204" pitchFamily="34" charset="0"/>
              <a:buChar char="•"/>
            </a:pPr>
            <a:r>
              <a:rPr lang="en-US" sz="2400" dirty="0" smtClean="0"/>
              <a:t>$55 </a:t>
            </a:r>
            <a:r>
              <a:rPr lang="en-US" sz="2400" dirty="0" err="1" smtClean="0"/>
              <a:t>tarifa</a:t>
            </a:r>
            <a:r>
              <a:rPr lang="en-US" sz="2400" dirty="0" smtClean="0"/>
              <a:t> de </a:t>
            </a:r>
            <a:r>
              <a:rPr lang="en-US" sz="2400" dirty="0" err="1" smtClean="0"/>
              <a:t>inscripción</a:t>
            </a:r>
            <a:endParaRPr lang="en-US" sz="2400" dirty="0"/>
          </a:p>
        </p:txBody>
      </p:sp>
      <p:sp>
        <p:nvSpPr>
          <p:cNvPr id="8" name="TextBox 7"/>
          <p:cNvSpPr txBox="1"/>
          <p:nvPr/>
        </p:nvSpPr>
        <p:spPr>
          <a:xfrm>
            <a:off x="2295525" y="5727412"/>
            <a:ext cx="4191000" cy="584775"/>
          </a:xfrm>
          <a:prstGeom prst="rect">
            <a:avLst/>
          </a:prstGeom>
          <a:noFill/>
        </p:spPr>
        <p:txBody>
          <a:bodyPr wrap="square" rtlCol="0">
            <a:spAutoFit/>
          </a:bodyPr>
          <a:lstStyle/>
          <a:p>
            <a:r>
              <a:rPr lang="en-US" sz="3200" dirty="0" smtClean="0">
                <a:solidFill>
                  <a:srgbClr val="009DD8"/>
                </a:solidFill>
              </a:rPr>
              <a:t>www.kent.afford.edu</a:t>
            </a:r>
            <a:endParaRPr lang="en-US" sz="3200" dirty="0">
              <a:solidFill>
                <a:srgbClr val="009DD8"/>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988" y="5727412"/>
            <a:ext cx="474212" cy="59528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31698076"/>
              </p:ext>
            </p:extLst>
          </p:nvPr>
        </p:nvGraphicFramePr>
        <p:xfrm>
          <a:off x="1028700" y="2362200"/>
          <a:ext cx="7086600" cy="2308196"/>
        </p:xfrm>
        <a:graphic>
          <a:graphicData uri="http://schemas.openxmlformats.org/drawingml/2006/table">
            <a:tbl>
              <a:tblPr firstRow="1" bandRow="1">
                <a:tableStyleId>{7DF18680-E054-41AD-8BC1-D1AEF772440D}</a:tableStyleId>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490883">
                <a:tc>
                  <a:txBody>
                    <a:bodyPr/>
                    <a:lstStyle/>
                    <a:p>
                      <a:pPr algn="ctr"/>
                      <a:r>
                        <a:rPr lang="en-US" sz="2400" b="1" dirty="0" err="1" smtClean="0">
                          <a:solidFill>
                            <a:srgbClr val="002664"/>
                          </a:solidFill>
                        </a:rPr>
                        <a:t>Semestre</a:t>
                      </a:r>
                      <a:r>
                        <a:rPr lang="en-US" sz="2400" b="1" dirty="0" smtClean="0">
                          <a:solidFill>
                            <a:srgbClr val="002664"/>
                          </a:solidFill>
                        </a:rPr>
                        <a:t> de </a:t>
                      </a:r>
                      <a:r>
                        <a:rPr lang="en-US" sz="2400" b="1" dirty="0" err="1" smtClean="0">
                          <a:solidFill>
                            <a:srgbClr val="002664"/>
                          </a:solidFill>
                        </a:rPr>
                        <a:t>otoño</a:t>
                      </a:r>
                      <a:endParaRPr lang="en-US" sz="2400" b="1" dirty="0">
                        <a:solidFill>
                          <a:srgbClr val="002664"/>
                        </a:solidFill>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2400" b="0" dirty="0" err="1" smtClean="0"/>
                        <a:t>Fecha</a:t>
                      </a:r>
                      <a:r>
                        <a:rPr lang="en-US" sz="2400" b="0" dirty="0" smtClean="0"/>
                        <a:t> de </a:t>
                      </a:r>
                      <a:r>
                        <a:rPr lang="en-US" sz="2400" b="0" dirty="0" err="1" smtClean="0"/>
                        <a:t>inicio</a:t>
                      </a:r>
                      <a:endParaRPr lang="en-US" sz="2400" b="0" dirty="0"/>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2400" b="0" dirty="0" err="1" smtClean="0"/>
                        <a:t>Fecha</a:t>
                      </a:r>
                      <a:r>
                        <a:rPr lang="en-US" sz="2400" b="0" dirty="0" smtClean="0"/>
                        <a:t> final</a:t>
                      </a:r>
                      <a:endParaRPr lang="en-US" sz="2400" b="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42618">
                <a:tc>
                  <a:txBody>
                    <a:bodyPr/>
                    <a:lstStyle/>
                    <a:p>
                      <a:pPr algn="ctr"/>
                      <a:r>
                        <a:rPr lang="en-US" sz="2400" b="1" dirty="0" smtClean="0">
                          <a:solidFill>
                            <a:srgbClr val="002664"/>
                          </a:solidFill>
                        </a:rPr>
                        <a:t>5 </a:t>
                      </a:r>
                      <a:r>
                        <a:rPr lang="en-US" sz="2400" b="1" dirty="0" err="1" smtClean="0">
                          <a:solidFill>
                            <a:srgbClr val="002664"/>
                          </a:solidFill>
                        </a:rPr>
                        <a:t>meses</a:t>
                      </a:r>
                      <a:endParaRPr lang="en-US" sz="2400" b="1" dirty="0">
                        <a:solidFill>
                          <a:srgbClr val="002664"/>
                        </a:solidFill>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000" dirty="0" err="1" smtClean="0"/>
                        <a:t>julio</a:t>
                      </a:r>
                      <a:endParaRPr lang="en-US" sz="20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000" dirty="0" err="1" smtClean="0"/>
                        <a:t>noviembre</a:t>
                      </a:r>
                      <a:endParaRPr lang="en-US" sz="2000" dirty="0"/>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2618">
                <a:tc>
                  <a:txBody>
                    <a:bodyPr/>
                    <a:lstStyle/>
                    <a:p>
                      <a:pPr algn="ctr"/>
                      <a:r>
                        <a:rPr lang="en-US" sz="2400" b="1" dirty="0" smtClean="0">
                          <a:solidFill>
                            <a:srgbClr val="002664"/>
                          </a:solidFill>
                        </a:rPr>
                        <a:t>4 </a:t>
                      </a:r>
                      <a:r>
                        <a:rPr lang="en-US" sz="2400" b="1" dirty="0" err="1" smtClean="0">
                          <a:solidFill>
                            <a:srgbClr val="002664"/>
                          </a:solidFill>
                        </a:rPr>
                        <a:t>meses</a:t>
                      </a:r>
                      <a:endParaRPr lang="en-US" sz="2400" b="1" dirty="0">
                        <a:solidFill>
                          <a:srgbClr val="002664"/>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agosto</a:t>
                      </a:r>
                      <a:endParaRPr lang="en-US" sz="2000" dirty="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noviembre</a:t>
                      </a:r>
                      <a:endParaRPr lang="en-US" sz="2000"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2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24060"/>
            <a:ext cx="7924800" cy="830997"/>
          </a:xfrm>
          <a:prstGeom prst="rect">
            <a:avLst/>
          </a:prstGeom>
          <a:noFill/>
        </p:spPr>
        <p:txBody>
          <a:bodyPr wrap="square" rtlCol="0">
            <a:spAutoFit/>
          </a:bodyPr>
          <a:lstStyle/>
          <a:p>
            <a:pPr algn="ctr"/>
            <a:r>
              <a:rPr lang="en-US" sz="4800" dirty="0" err="1"/>
              <a:t>Opciones</a:t>
            </a:r>
            <a:r>
              <a:rPr lang="en-US" sz="4800" dirty="0"/>
              <a:t> de </a:t>
            </a:r>
            <a:r>
              <a:rPr lang="en-US" sz="4800" dirty="0" smtClean="0"/>
              <a:t>planes </a:t>
            </a:r>
            <a:r>
              <a:rPr lang="en-US" sz="4800" dirty="0"/>
              <a:t>de </a:t>
            </a:r>
            <a:r>
              <a:rPr lang="en-US" sz="4800" dirty="0" err="1" smtClean="0"/>
              <a:t>pago</a:t>
            </a:r>
            <a:endParaRPr lang="en-US" sz="4800" dirty="0"/>
          </a:p>
        </p:txBody>
      </p:sp>
      <p:sp>
        <p:nvSpPr>
          <p:cNvPr id="7" name="TextBox 6"/>
          <p:cNvSpPr txBox="1"/>
          <p:nvPr/>
        </p:nvSpPr>
        <p:spPr>
          <a:xfrm>
            <a:off x="733425" y="4876800"/>
            <a:ext cx="3733800" cy="461665"/>
          </a:xfrm>
          <a:prstGeom prst="rect">
            <a:avLst/>
          </a:prstGeom>
          <a:noFill/>
        </p:spPr>
        <p:txBody>
          <a:bodyPr wrap="square" rtlCol="0">
            <a:spAutoFit/>
          </a:bodyPr>
          <a:lstStyle/>
          <a:p>
            <a:pPr marL="285750" indent="-285750">
              <a:buClr>
                <a:srgbClr val="009DD8"/>
              </a:buClr>
              <a:buSzPct val="150000"/>
              <a:buFont typeface="Arial" panose="020B0604020202020204" pitchFamily="34" charset="0"/>
              <a:buChar char="•"/>
            </a:pPr>
            <a:r>
              <a:rPr lang="en-US" sz="2400" dirty="0" smtClean="0"/>
              <a:t>$55 </a:t>
            </a:r>
            <a:r>
              <a:rPr lang="en-US" sz="2400" dirty="0" err="1"/>
              <a:t>tarifa</a:t>
            </a:r>
            <a:r>
              <a:rPr lang="en-US" sz="2400" dirty="0"/>
              <a:t> de </a:t>
            </a:r>
            <a:r>
              <a:rPr lang="en-US" sz="2400" dirty="0" err="1"/>
              <a:t>inscripción</a:t>
            </a:r>
            <a:endParaRPr lang="en-US" sz="2400" dirty="0"/>
          </a:p>
        </p:txBody>
      </p:sp>
      <p:sp>
        <p:nvSpPr>
          <p:cNvPr id="8" name="TextBox 7"/>
          <p:cNvSpPr txBox="1"/>
          <p:nvPr/>
        </p:nvSpPr>
        <p:spPr>
          <a:xfrm>
            <a:off x="2295525" y="5727412"/>
            <a:ext cx="4191000" cy="584775"/>
          </a:xfrm>
          <a:prstGeom prst="rect">
            <a:avLst/>
          </a:prstGeom>
          <a:noFill/>
        </p:spPr>
        <p:txBody>
          <a:bodyPr wrap="square" rtlCol="0">
            <a:spAutoFit/>
          </a:bodyPr>
          <a:lstStyle/>
          <a:p>
            <a:r>
              <a:rPr lang="en-US" sz="3200" dirty="0" smtClean="0">
                <a:solidFill>
                  <a:srgbClr val="009DD8"/>
                </a:solidFill>
              </a:rPr>
              <a:t>www.kent.afford.edu</a:t>
            </a:r>
            <a:endParaRPr lang="en-US" sz="3200" dirty="0">
              <a:solidFill>
                <a:srgbClr val="009DD8"/>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988" y="5727412"/>
            <a:ext cx="474212" cy="59528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435430067"/>
              </p:ext>
            </p:extLst>
          </p:nvPr>
        </p:nvGraphicFramePr>
        <p:xfrm>
          <a:off x="1028700" y="2359152"/>
          <a:ext cx="7086600" cy="2308196"/>
        </p:xfrm>
        <a:graphic>
          <a:graphicData uri="http://schemas.openxmlformats.org/drawingml/2006/table">
            <a:tbl>
              <a:tblPr firstRow="1" bandRow="1">
                <a:tableStyleId>{7DF18680-E054-41AD-8BC1-D1AEF772440D}</a:tableStyleId>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490883">
                <a:tc>
                  <a:txBody>
                    <a:bodyPr/>
                    <a:lstStyle/>
                    <a:p>
                      <a:pPr algn="ctr"/>
                      <a:r>
                        <a:rPr lang="en-US" sz="2400" b="1" i="0" dirty="0" err="1" smtClean="0">
                          <a:solidFill>
                            <a:srgbClr val="002664"/>
                          </a:solidFill>
                        </a:rPr>
                        <a:t>Semestre</a:t>
                      </a:r>
                      <a:r>
                        <a:rPr lang="en-US" sz="2400" b="1" i="0" baseline="0" dirty="0" smtClean="0">
                          <a:solidFill>
                            <a:srgbClr val="002664"/>
                          </a:solidFill>
                        </a:rPr>
                        <a:t> de primavera</a:t>
                      </a:r>
                      <a:endParaRPr lang="en-US" sz="2400" b="1" i="0" dirty="0">
                        <a:solidFill>
                          <a:srgbClr val="002664"/>
                        </a:solidFill>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2400" b="0" dirty="0" err="1" smtClean="0"/>
                        <a:t>Fecha</a:t>
                      </a:r>
                      <a:r>
                        <a:rPr lang="en-US" sz="2400" b="0" baseline="0" dirty="0" smtClean="0"/>
                        <a:t> de </a:t>
                      </a:r>
                      <a:r>
                        <a:rPr lang="en-US" sz="2400" b="0" baseline="0" dirty="0" err="1" smtClean="0"/>
                        <a:t>inicio</a:t>
                      </a:r>
                      <a:endParaRPr lang="en-US" sz="2400" b="0" dirty="0"/>
                    </a:p>
                  </a:txBody>
                  <a:tcPr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2400" b="0" dirty="0" err="1" smtClean="0"/>
                        <a:t>Fecha</a:t>
                      </a:r>
                      <a:r>
                        <a:rPr lang="en-US" sz="2400" b="0" dirty="0" smtClean="0"/>
                        <a:t> final</a:t>
                      </a:r>
                      <a:endParaRPr lang="en-US" sz="2400" b="0" dirty="0"/>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42618">
                <a:tc>
                  <a:txBody>
                    <a:bodyPr/>
                    <a:lstStyle/>
                    <a:p>
                      <a:pPr algn="ctr"/>
                      <a:r>
                        <a:rPr lang="en-US" sz="2400" b="1" dirty="0" smtClean="0">
                          <a:solidFill>
                            <a:srgbClr val="002664"/>
                          </a:solidFill>
                        </a:rPr>
                        <a:t>5 </a:t>
                      </a:r>
                      <a:r>
                        <a:rPr lang="en-US" sz="2400" b="1" dirty="0" err="1" smtClean="0">
                          <a:solidFill>
                            <a:srgbClr val="002664"/>
                          </a:solidFill>
                        </a:rPr>
                        <a:t>meses</a:t>
                      </a:r>
                      <a:endParaRPr lang="en-US" sz="2400" b="1" dirty="0">
                        <a:solidFill>
                          <a:srgbClr val="002664"/>
                        </a:solidFill>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000" dirty="0" err="1" smtClean="0"/>
                        <a:t>diciembre</a:t>
                      </a:r>
                      <a:endParaRPr lang="en-US" sz="2000" dirty="0"/>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2000" dirty="0" err="1" smtClean="0"/>
                        <a:t>april</a:t>
                      </a:r>
                      <a:endParaRPr lang="en-US" sz="2000" dirty="0"/>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2618">
                <a:tc>
                  <a:txBody>
                    <a:bodyPr/>
                    <a:lstStyle/>
                    <a:p>
                      <a:pPr algn="ctr"/>
                      <a:r>
                        <a:rPr lang="en-US" sz="2400" b="1" dirty="0" smtClean="0">
                          <a:solidFill>
                            <a:srgbClr val="002664"/>
                          </a:solidFill>
                        </a:rPr>
                        <a:t>4 </a:t>
                      </a:r>
                      <a:r>
                        <a:rPr lang="en-US" sz="2400" b="1" dirty="0" err="1" smtClean="0">
                          <a:solidFill>
                            <a:srgbClr val="002664"/>
                          </a:solidFill>
                        </a:rPr>
                        <a:t>meses</a:t>
                      </a:r>
                      <a:endParaRPr lang="en-US" sz="2400" b="1" dirty="0">
                        <a:solidFill>
                          <a:srgbClr val="002664"/>
                        </a:solidFill>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enero</a:t>
                      </a:r>
                      <a:endParaRPr lang="en-US" sz="2000" dirty="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smtClean="0"/>
                        <a:t>april</a:t>
                      </a:r>
                      <a:endParaRPr lang="en-US" sz="2000" dirty="0"/>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28305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0" y="1142999"/>
            <a:ext cx="5715000" cy="1261884"/>
          </a:xfrm>
          <a:prstGeom prst="rect">
            <a:avLst/>
          </a:prstGeom>
          <a:noFill/>
        </p:spPr>
        <p:txBody>
          <a:bodyPr wrap="square" rtlCol="0">
            <a:spAutoFit/>
          </a:bodyPr>
          <a:lstStyle/>
          <a:p>
            <a:pPr algn="ctr"/>
            <a:r>
              <a:rPr lang="en-US" sz="3600" dirty="0" err="1" smtClean="0"/>
              <a:t>Ejemplo</a:t>
            </a:r>
            <a:r>
              <a:rPr lang="en-US" sz="3600" dirty="0" smtClean="0"/>
              <a:t>: Suzie Kent </a:t>
            </a:r>
            <a:r>
              <a:rPr lang="en-US" sz="3600" dirty="0" err="1" smtClean="0"/>
              <a:t>usando</a:t>
            </a:r>
            <a:r>
              <a:rPr lang="en-US" sz="3600" dirty="0" smtClean="0"/>
              <a:t> el </a:t>
            </a:r>
            <a:r>
              <a:rPr lang="en-US" sz="4000" dirty="0" smtClean="0"/>
              <a:t>plan</a:t>
            </a:r>
            <a:r>
              <a:rPr lang="en-US" sz="4000" dirty="0" smtClean="0">
                <a:solidFill>
                  <a:srgbClr val="EAAB00"/>
                </a:solidFill>
              </a:rPr>
              <a:t> de </a:t>
            </a:r>
            <a:r>
              <a:rPr lang="en-US" sz="4000" dirty="0" err="1" smtClean="0">
                <a:solidFill>
                  <a:srgbClr val="EAAB00"/>
                </a:solidFill>
              </a:rPr>
              <a:t>pago</a:t>
            </a:r>
            <a:r>
              <a:rPr lang="en-US" sz="4000" dirty="0" smtClean="0">
                <a:solidFill>
                  <a:srgbClr val="EAAB00"/>
                </a:solidFill>
              </a:rPr>
              <a:t> de 4 </a:t>
            </a:r>
            <a:r>
              <a:rPr lang="en-US" sz="4000" dirty="0" err="1" smtClean="0">
                <a:solidFill>
                  <a:srgbClr val="EAAB00"/>
                </a:solidFill>
              </a:rPr>
              <a:t>meses</a:t>
            </a:r>
            <a:endParaRPr lang="en-US" sz="3600" dirty="0"/>
          </a:p>
        </p:txBody>
      </p:sp>
      <p:sp>
        <p:nvSpPr>
          <p:cNvPr id="3" name="TextBox 2"/>
          <p:cNvSpPr txBox="1"/>
          <p:nvPr/>
        </p:nvSpPr>
        <p:spPr>
          <a:xfrm>
            <a:off x="914400" y="2571690"/>
            <a:ext cx="4390030" cy="707886"/>
          </a:xfrm>
          <a:prstGeom prst="rect">
            <a:avLst/>
          </a:prstGeom>
          <a:noFill/>
        </p:spPr>
        <p:txBody>
          <a:bodyPr wrap="square" rtlCol="0">
            <a:spAutoFit/>
          </a:bodyPr>
          <a:lstStyle/>
          <a:p>
            <a:r>
              <a:rPr lang="en-US" sz="2000" dirty="0" err="1" smtClean="0"/>
              <a:t>Factura</a:t>
            </a:r>
            <a:r>
              <a:rPr lang="en-US" sz="2000" dirty="0" smtClean="0"/>
              <a:t> total </a:t>
            </a:r>
            <a:r>
              <a:rPr lang="en-US" sz="2000" dirty="0" err="1" smtClean="0"/>
              <a:t>estimada</a:t>
            </a:r>
            <a:r>
              <a:rPr lang="en-US" sz="2000" dirty="0"/>
              <a:t> </a:t>
            </a:r>
            <a:r>
              <a:rPr lang="en-US" sz="2000" dirty="0" smtClean="0">
                <a:solidFill>
                  <a:srgbClr val="FF0000"/>
                </a:solidFill>
              </a:rPr>
              <a:t>un solo </a:t>
            </a:r>
            <a:r>
              <a:rPr lang="en-US" sz="2000" dirty="0" err="1" smtClean="0">
                <a:solidFill>
                  <a:srgbClr val="FF0000"/>
                </a:solidFill>
              </a:rPr>
              <a:t>semestre</a:t>
            </a:r>
            <a:r>
              <a:rPr lang="en-US" sz="2000" dirty="0" smtClean="0"/>
              <a:t>:			</a:t>
            </a:r>
            <a:endParaRPr lang="en-US" sz="2000" dirty="0"/>
          </a:p>
        </p:txBody>
      </p:sp>
      <p:sp>
        <p:nvSpPr>
          <p:cNvPr id="4" name="TextBox 3"/>
          <p:cNvSpPr txBox="1"/>
          <p:nvPr/>
        </p:nvSpPr>
        <p:spPr>
          <a:xfrm>
            <a:off x="1600200" y="3088213"/>
            <a:ext cx="3429000" cy="569387"/>
          </a:xfrm>
          <a:prstGeom prst="rect">
            <a:avLst/>
          </a:prstGeom>
          <a:noFill/>
        </p:spPr>
        <p:txBody>
          <a:bodyPr wrap="square" rtlCol="0">
            <a:spAutoFit/>
          </a:bodyPr>
          <a:lstStyle/>
          <a:p>
            <a:pPr algn="ctr"/>
            <a:r>
              <a:rPr lang="en-US" sz="2000" dirty="0" smtClean="0"/>
              <a:t>Total </a:t>
            </a:r>
            <a:r>
              <a:rPr lang="en-US" sz="2000" dirty="0" err="1" smtClean="0"/>
              <a:t>en</a:t>
            </a:r>
            <a:r>
              <a:rPr lang="en-US" sz="2000" dirty="0" smtClean="0"/>
              <a:t> </a:t>
            </a:r>
            <a:r>
              <a:rPr lang="en-US" sz="2000" dirty="0" err="1"/>
              <a:t>a</a:t>
            </a:r>
            <a:r>
              <a:rPr lang="en-US" sz="2000" dirty="0" err="1" smtClean="0"/>
              <a:t>sistencia</a:t>
            </a:r>
            <a:r>
              <a:rPr lang="en-US" sz="2000" dirty="0" smtClean="0"/>
              <a:t> </a:t>
            </a:r>
            <a:r>
              <a:rPr lang="en-US" sz="2000" dirty="0" err="1"/>
              <a:t>e</a:t>
            </a:r>
            <a:r>
              <a:rPr lang="en-US" sz="2000" dirty="0" err="1" smtClean="0"/>
              <a:t>conómica</a:t>
            </a:r>
            <a:r>
              <a:rPr lang="en-US" sz="2000" dirty="0" smtClean="0"/>
              <a:t>: </a:t>
            </a:r>
          </a:p>
          <a:p>
            <a:pPr algn="ctr"/>
            <a:r>
              <a:rPr lang="en-US" sz="1100" dirty="0" smtClean="0"/>
              <a:t>(</a:t>
            </a:r>
            <a:r>
              <a:rPr lang="en-US" sz="1100" dirty="0" err="1" smtClean="0"/>
              <a:t>excluye</a:t>
            </a:r>
            <a:r>
              <a:rPr lang="en-US" sz="1100" dirty="0" smtClean="0"/>
              <a:t> </a:t>
            </a:r>
            <a:r>
              <a:rPr lang="en-US" sz="1100" dirty="0" err="1" smtClean="0"/>
              <a:t>Estudio</a:t>
            </a:r>
            <a:r>
              <a:rPr lang="en-US" sz="1100" dirty="0" smtClean="0"/>
              <a:t> y </a:t>
            </a:r>
            <a:r>
              <a:rPr lang="en-US" sz="1100" dirty="0" err="1" smtClean="0"/>
              <a:t>Trabajo</a:t>
            </a:r>
            <a:r>
              <a:rPr lang="en-US" sz="1100" dirty="0" smtClean="0"/>
              <a:t>)</a:t>
            </a:r>
            <a:endParaRPr lang="en-US" sz="1100" dirty="0"/>
          </a:p>
        </p:txBody>
      </p:sp>
      <p:sp>
        <p:nvSpPr>
          <p:cNvPr id="6" name="TextBox 5"/>
          <p:cNvSpPr txBox="1"/>
          <p:nvPr/>
        </p:nvSpPr>
        <p:spPr>
          <a:xfrm>
            <a:off x="1257300" y="3667125"/>
            <a:ext cx="6629400" cy="400110"/>
          </a:xfrm>
          <a:prstGeom prst="rect">
            <a:avLst/>
          </a:prstGeom>
          <a:noFill/>
        </p:spPr>
        <p:txBody>
          <a:bodyPr wrap="square" rtlCol="0">
            <a:spAutoFit/>
          </a:bodyPr>
          <a:lstStyle/>
          <a:p>
            <a:r>
              <a:rPr lang="en-US" sz="2000" dirty="0" err="1" smtClean="0"/>
              <a:t>Cantidad</a:t>
            </a:r>
            <a:r>
              <a:rPr lang="en-US" sz="2000" dirty="0" smtClean="0"/>
              <a:t> total </a:t>
            </a:r>
            <a:r>
              <a:rPr lang="en-US" sz="2000" dirty="0" err="1" smtClean="0"/>
              <a:t>adeudada</a:t>
            </a:r>
            <a:r>
              <a:rPr lang="en-US" sz="2000" dirty="0" smtClean="0"/>
              <a:t>: 		</a:t>
            </a:r>
            <a:r>
              <a:rPr lang="en-US" sz="2000" dirty="0"/>
              <a:t>	</a:t>
            </a:r>
            <a:r>
              <a:rPr lang="en-US" sz="2000" dirty="0" smtClean="0"/>
              <a:t>$4,590</a:t>
            </a:r>
            <a:endParaRPr lang="en-US" sz="2000" dirty="0"/>
          </a:p>
        </p:txBody>
      </p:sp>
      <p:cxnSp>
        <p:nvCxnSpPr>
          <p:cNvPr id="7" name="Straight Connector 6"/>
          <p:cNvCxnSpPr/>
          <p:nvPr/>
        </p:nvCxnSpPr>
        <p:spPr>
          <a:xfrm>
            <a:off x="5562600" y="3505200"/>
            <a:ext cx="13716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5410200" y="3352800"/>
            <a:ext cx="228600" cy="0"/>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257300" y="4486800"/>
            <a:ext cx="6819900" cy="1877437"/>
          </a:xfrm>
          <a:prstGeom prst="rect">
            <a:avLst/>
          </a:prstGeom>
          <a:noFill/>
        </p:spPr>
        <p:txBody>
          <a:bodyPr wrap="square" rtlCol="0">
            <a:spAutoFit/>
          </a:bodyPr>
          <a:lstStyle/>
          <a:p>
            <a:r>
              <a:rPr lang="en-US" sz="2000" dirty="0" err="1" smtClean="0"/>
              <a:t>Fecha</a:t>
            </a:r>
            <a:r>
              <a:rPr lang="en-US" sz="2000" dirty="0" smtClean="0"/>
              <a:t> </a:t>
            </a:r>
            <a:r>
              <a:rPr lang="en-US" sz="2000" dirty="0" err="1" smtClean="0"/>
              <a:t>límite</a:t>
            </a:r>
            <a:r>
              <a:rPr lang="en-US" sz="2000" dirty="0" smtClean="0"/>
              <a:t> del </a:t>
            </a:r>
            <a:r>
              <a:rPr lang="en-US" sz="2000" dirty="0"/>
              <a:t>p</a:t>
            </a:r>
            <a:r>
              <a:rPr lang="en-US" sz="2000" dirty="0" smtClean="0"/>
              <a:t>rimer </a:t>
            </a:r>
            <a:r>
              <a:rPr lang="en-US" sz="2000" dirty="0" err="1" smtClean="0"/>
              <a:t>pago</a:t>
            </a:r>
            <a:r>
              <a:rPr lang="en-US" sz="2000" dirty="0" smtClean="0"/>
              <a:t> </a:t>
            </a:r>
            <a:r>
              <a:rPr lang="en-US" sz="2000" dirty="0" err="1" smtClean="0"/>
              <a:t>agosto</a:t>
            </a:r>
            <a:r>
              <a:rPr lang="en-US" sz="2000" dirty="0" smtClean="0"/>
              <a:t> 1:		</a:t>
            </a:r>
            <a:r>
              <a:rPr lang="en-US" sz="2000" dirty="0" smtClean="0">
                <a:solidFill>
                  <a:srgbClr val="FF0000"/>
                </a:solidFill>
              </a:rPr>
              <a:t>$1,147.50</a:t>
            </a:r>
          </a:p>
          <a:p>
            <a:endParaRPr lang="en-US" sz="1200" dirty="0"/>
          </a:p>
          <a:p>
            <a:r>
              <a:rPr lang="en-US" sz="2000" dirty="0" err="1"/>
              <a:t>Fecha</a:t>
            </a:r>
            <a:r>
              <a:rPr lang="en-US" sz="2000" dirty="0"/>
              <a:t> </a:t>
            </a:r>
            <a:r>
              <a:rPr lang="en-US" sz="2000" dirty="0" err="1"/>
              <a:t>límite</a:t>
            </a:r>
            <a:r>
              <a:rPr lang="en-US" sz="2000" dirty="0"/>
              <a:t> del </a:t>
            </a:r>
            <a:r>
              <a:rPr lang="en-US" sz="2000" dirty="0" err="1" smtClean="0"/>
              <a:t>segundo</a:t>
            </a:r>
            <a:r>
              <a:rPr lang="en-US" sz="2000" dirty="0" smtClean="0"/>
              <a:t> </a:t>
            </a:r>
            <a:r>
              <a:rPr lang="en-US" sz="2000" dirty="0" err="1"/>
              <a:t>pago</a:t>
            </a:r>
            <a:r>
              <a:rPr lang="en-US" sz="2000" dirty="0"/>
              <a:t> </a:t>
            </a:r>
            <a:r>
              <a:rPr lang="en-US" sz="2000" dirty="0" err="1" smtClean="0"/>
              <a:t>septiembre</a:t>
            </a:r>
            <a:r>
              <a:rPr lang="en-US" sz="2000" dirty="0" smtClean="0"/>
              <a:t> </a:t>
            </a:r>
            <a:r>
              <a:rPr lang="en-US" sz="2000" dirty="0"/>
              <a:t>1 :</a:t>
            </a:r>
            <a:r>
              <a:rPr lang="en-US" sz="2000" dirty="0" smtClean="0"/>
              <a:t>	</a:t>
            </a:r>
            <a:r>
              <a:rPr lang="en-US" sz="2000" dirty="0" smtClean="0">
                <a:solidFill>
                  <a:srgbClr val="FF0000"/>
                </a:solidFill>
              </a:rPr>
              <a:t>$1,147.50</a:t>
            </a:r>
          </a:p>
          <a:p>
            <a:endParaRPr lang="en-US" sz="1200" dirty="0">
              <a:solidFill>
                <a:srgbClr val="FF0000"/>
              </a:solidFill>
            </a:endParaRPr>
          </a:p>
          <a:p>
            <a:r>
              <a:rPr lang="en-US" sz="2000" dirty="0" err="1"/>
              <a:t>Fecha</a:t>
            </a:r>
            <a:r>
              <a:rPr lang="en-US" sz="2000" dirty="0"/>
              <a:t> </a:t>
            </a:r>
            <a:r>
              <a:rPr lang="en-US" sz="2000" dirty="0" err="1"/>
              <a:t>límite</a:t>
            </a:r>
            <a:r>
              <a:rPr lang="en-US" sz="2000" dirty="0"/>
              <a:t> </a:t>
            </a:r>
            <a:r>
              <a:rPr lang="en-US" sz="2000" dirty="0" smtClean="0"/>
              <a:t>del </a:t>
            </a:r>
            <a:r>
              <a:rPr lang="en-US" sz="2000" dirty="0" err="1" smtClean="0"/>
              <a:t>tercer</a:t>
            </a:r>
            <a:r>
              <a:rPr lang="en-US" sz="2000" dirty="0" smtClean="0"/>
              <a:t> </a:t>
            </a:r>
            <a:r>
              <a:rPr lang="en-US" sz="2000" dirty="0" err="1" smtClean="0"/>
              <a:t>pago</a:t>
            </a:r>
            <a:r>
              <a:rPr lang="en-US" sz="2000" dirty="0" smtClean="0"/>
              <a:t> </a:t>
            </a:r>
            <a:r>
              <a:rPr lang="en-US" sz="2000" dirty="0" err="1" smtClean="0"/>
              <a:t>octubre</a:t>
            </a:r>
            <a:r>
              <a:rPr lang="en-US" sz="2000" dirty="0" smtClean="0"/>
              <a:t> 1:		</a:t>
            </a:r>
            <a:r>
              <a:rPr lang="en-US" sz="2000" dirty="0" smtClean="0">
                <a:solidFill>
                  <a:srgbClr val="FF0000"/>
                </a:solidFill>
              </a:rPr>
              <a:t>$1,147.50</a:t>
            </a:r>
          </a:p>
          <a:p>
            <a:endParaRPr lang="en-US" sz="1200" dirty="0"/>
          </a:p>
          <a:p>
            <a:r>
              <a:rPr lang="en-US" sz="2000" dirty="0" err="1"/>
              <a:t>Fecha</a:t>
            </a:r>
            <a:r>
              <a:rPr lang="en-US" sz="2000" dirty="0"/>
              <a:t> </a:t>
            </a:r>
            <a:r>
              <a:rPr lang="en-US" sz="2000" dirty="0" err="1"/>
              <a:t>límite</a:t>
            </a:r>
            <a:r>
              <a:rPr lang="en-US" sz="2000" dirty="0"/>
              <a:t> del </a:t>
            </a:r>
            <a:r>
              <a:rPr lang="en-US" sz="2000" dirty="0" err="1" smtClean="0"/>
              <a:t>cuarto</a:t>
            </a:r>
            <a:r>
              <a:rPr lang="en-US" sz="2000" dirty="0" smtClean="0"/>
              <a:t> </a:t>
            </a:r>
            <a:r>
              <a:rPr lang="en-US" sz="2000" dirty="0" err="1" smtClean="0"/>
              <a:t>pago</a:t>
            </a:r>
            <a:r>
              <a:rPr lang="en-US" sz="2000" dirty="0" smtClean="0"/>
              <a:t> </a:t>
            </a:r>
            <a:r>
              <a:rPr lang="en-US" sz="2000" dirty="0" err="1" smtClean="0"/>
              <a:t>noviembre</a:t>
            </a:r>
            <a:r>
              <a:rPr lang="en-US" sz="2000" dirty="0" smtClean="0"/>
              <a:t> 1 </a:t>
            </a:r>
            <a:r>
              <a:rPr lang="en-US" sz="2000" dirty="0"/>
              <a:t>: </a:t>
            </a:r>
            <a:r>
              <a:rPr lang="en-US" sz="2000" dirty="0" smtClean="0"/>
              <a:t>		</a:t>
            </a:r>
            <a:r>
              <a:rPr lang="en-US" sz="2000" dirty="0" smtClean="0">
                <a:solidFill>
                  <a:srgbClr val="FF0000"/>
                </a:solidFill>
              </a:rPr>
              <a:t>$1,147.50</a:t>
            </a:r>
            <a:endParaRPr lang="en-US" sz="2000" dirty="0">
              <a:solidFill>
                <a:srgbClr val="FF0000"/>
              </a:solidFill>
            </a:endParaRPr>
          </a:p>
        </p:txBody>
      </p:sp>
      <p:sp>
        <p:nvSpPr>
          <p:cNvPr id="11" name="TextBox 10"/>
          <p:cNvSpPr txBox="1"/>
          <p:nvPr/>
        </p:nvSpPr>
        <p:spPr>
          <a:xfrm>
            <a:off x="6096000" y="4086690"/>
            <a:ext cx="2286000" cy="400110"/>
          </a:xfrm>
          <a:prstGeom prst="rect">
            <a:avLst/>
          </a:prstGeom>
          <a:noFill/>
        </p:spPr>
        <p:txBody>
          <a:bodyPr wrap="square" rtlCol="0">
            <a:spAutoFit/>
          </a:bodyPr>
          <a:lstStyle/>
          <a:p>
            <a:pPr algn="ctr"/>
            <a:r>
              <a:rPr lang="en-US" sz="2000" dirty="0" err="1" smtClean="0">
                <a:solidFill>
                  <a:srgbClr val="DEA400"/>
                </a:solidFill>
              </a:rPr>
              <a:t>Pagos</a:t>
            </a:r>
            <a:endParaRPr lang="en-US" sz="2000" dirty="0" smtClean="0">
              <a:solidFill>
                <a:srgbClr val="DEA400"/>
              </a:solidFill>
            </a:endParaRPr>
          </a:p>
        </p:txBody>
      </p:sp>
      <p:sp>
        <p:nvSpPr>
          <p:cNvPr id="8" name="Rectangle 7"/>
          <p:cNvSpPr/>
          <p:nvPr/>
        </p:nvSpPr>
        <p:spPr>
          <a:xfrm>
            <a:off x="5735278" y="2565737"/>
            <a:ext cx="1026243" cy="954107"/>
          </a:xfrm>
          <a:prstGeom prst="rect">
            <a:avLst/>
          </a:prstGeom>
        </p:spPr>
        <p:txBody>
          <a:bodyPr wrap="none">
            <a:spAutoFit/>
          </a:bodyPr>
          <a:lstStyle/>
          <a:p>
            <a:r>
              <a:rPr lang="en-US" sz="2000" dirty="0"/>
              <a:t>$</a:t>
            </a:r>
            <a:r>
              <a:rPr lang="en-US" sz="2000" dirty="0" smtClean="0"/>
              <a:t>10,273</a:t>
            </a:r>
          </a:p>
          <a:p>
            <a:endParaRPr lang="en-US" sz="1400" dirty="0"/>
          </a:p>
          <a:p>
            <a:r>
              <a:rPr lang="en-US" sz="2000" dirty="0" smtClean="0"/>
              <a:t>$  5,685</a:t>
            </a:r>
            <a:endParaRPr lang="en-US" sz="2000" dirty="0"/>
          </a:p>
        </p:txBody>
      </p:sp>
    </p:spTree>
    <p:extLst>
      <p:ext uri="{BB962C8B-B14F-4D97-AF65-F5344CB8AC3E}">
        <p14:creationId xmlns:p14="http://schemas.microsoft.com/office/powerpoint/2010/main" val="127636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2100" y="1074003"/>
            <a:ext cx="6019800" cy="830997"/>
          </a:xfrm>
          <a:prstGeom prst="rect">
            <a:avLst/>
          </a:prstGeom>
          <a:noFill/>
        </p:spPr>
        <p:txBody>
          <a:bodyPr wrap="square" rtlCol="0">
            <a:spAutoFit/>
          </a:bodyPr>
          <a:lstStyle/>
          <a:p>
            <a:pPr algn="ctr"/>
            <a:r>
              <a:rPr lang="en-US" sz="4800" dirty="0" err="1" smtClean="0">
                <a:latin typeface="Calibri Light" panose="020F0302020204030204" pitchFamily="34" charset="0"/>
              </a:rPr>
              <a:t>Otras</a:t>
            </a:r>
            <a:r>
              <a:rPr lang="en-US" sz="4800" dirty="0" smtClean="0">
                <a:latin typeface="Calibri Light" panose="020F0302020204030204" pitchFamily="34" charset="0"/>
              </a:rPr>
              <a:t> </a:t>
            </a:r>
            <a:r>
              <a:rPr lang="en-US" sz="4800" dirty="0" err="1">
                <a:latin typeface="Calibri Light" panose="020F0302020204030204" pitchFamily="34" charset="0"/>
              </a:rPr>
              <a:t>o</a:t>
            </a:r>
            <a:r>
              <a:rPr lang="en-US" sz="4800" dirty="0" err="1" smtClean="0">
                <a:latin typeface="Calibri Light" panose="020F0302020204030204" pitchFamily="34" charset="0"/>
              </a:rPr>
              <a:t>pciones</a:t>
            </a:r>
            <a:r>
              <a:rPr lang="en-US" sz="4800" dirty="0" smtClean="0">
                <a:latin typeface="Calibri Light" panose="020F0302020204030204" pitchFamily="34" charset="0"/>
              </a:rPr>
              <a:t> de </a:t>
            </a:r>
            <a:r>
              <a:rPr lang="en-US" sz="4800" dirty="0" err="1" smtClean="0">
                <a:latin typeface="Calibri Light" panose="020F0302020204030204" pitchFamily="34" charset="0"/>
              </a:rPr>
              <a:t>pago</a:t>
            </a:r>
            <a:endParaRPr lang="en-US" sz="4800" dirty="0">
              <a:latin typeface="Calibri Light" panose="020F0302020204030204" pitchFamily="34" charset="0"/>
            </a:endParaRPr>
          </a:p>
        </p:txBody>
      </p:sp>
      <p:sp>
        <p:nvSpPr>
          <p:cNvPr id="3" name="TextBox 2"/>
          <p:cNvSpPr txBox="1"/>
          <p:nvPr/>
        </p:nvSpPr>
        <p:spPr>
          <a:xfrm>
            <a:off x="552855" y="2514600"/>
            <a:ext cx="8305800" cy="1446550"/>
          </a:xfrm>
          <a:prstGeom prst="rect">
            <a:avLst/>
          </a:prstGeom>
          <a:noFill/>
        </p:spPr>
        <p:txBody>
          <a:bodyPr wrap="square" rtlCol="0">
            <a:spAutoFit/>
          </a:bodyPr>
          <a:lstStyle/>
          <a:p>
            <a:r>
              <a:rPr lang="en-US" sz="3200" dirty="0" smtClean="0">
                <a:latin typeface="Calibri Light" panose="020F0302020204030204" pitchFamily="34" charset="0"/>
              </a:rPr>
              <a:t>Kent First Payment Program</a:t>
            </a:r>
          </a:p>
          <a:p>
            <a:pPr marL="685800" indent="-342900">
              <a:buClr>
                <a:srgbClr val="009DD8"/>
              </a:buClr>
              <a:buSzPct val="150000"/>
              <a:buFont typeface="Arial" panose="020B0604020202020204" pitchFamily="34" charset="0"/>
              <a:buChar char="•"/>
            </a:pPr>
            <a:r>
              <a:rPr lang="en-US" sz="2400" dirty="0" smtClean="0">
                <a:latin typeface="Calibri Light" panose="020F0302020204030204" pitchFamily="34" charset="0"/>
              </a:rPr>
              <a:t> </a:t>
            </a:r>
            <a:r>
              <a:rPr lang="en-US" sz="2400" dirty="0" err="1" smtClean="0">
                <a:latin typeface="Calibri Light" panose="020F0302020204030204" pitchFamily="34" charset="0"/>
              </a:rPr>
              <a:t>Cubre</a:t>
            </a:r>
            <a:r>
              <a:rPr lang="en-US" sz="2400" dirty="0" smtClean="0">
                <a:latin typeface="Calibri Light" panose="020F0302020204030204" pitchFamily="34" charset="0"/>
              </a:rPr>
              <a:t> la </a:t>
            </a:r>
            <a:r>
              <a:rPr lang="en-US" sz="2800" dirty="0" err="1">
                <a:solidFill>
                  <a:srgbClr val="EAAB00"/>
                </a:solidFill>
                <a:latin typeface="Calibri Light" panose="020F0302020204030204" pitchFamily="34" charset="0"/>
              </a:rPr>
              <a:t>m</a:t>
            </a:r>
            <a:r>
              <a:rPr lang="en-US" sz="2800" dirty="0" err="1" smtClean="0">
                <a:solidFill>
                  <a:srgbClr val="EAAB00"/>
                </a:solidFill>
                <a:latin typeface="Calibri Light" panose="020F0302020204030204" pitchFamily="34" charset="0"/>
              </a:rPr>
              <a:t>atrícula</a:t>
            </a:r>
            <a:r>
              <a:rPr lang="en-US" sz="2400" dirty="0" smtClean="0">
                <a:latin typeface="Calibri Light" panose="020F0302020204030204" pitchFamily="34" charset="0"/>
              </a:rPr>
              <a:t> para un </a:t>
            </a:r>
            <a:r>
              <a:rPr lang="en-US" sz="2400" dirty="0" err="1" smtClean="0">
                <a:latin typeface="Calibri Light" panose="020F0302020204030204" pitchFamily="34" charset="0"/>
              </a:rPr>
              <a:t>programa</a:t>
            </a:r>
            <a:r>
              <a:rPr lang="en-US" sz="2400" dirty="0" smtClean="0">
                <a:latin typeface="Calibri Light" panose="020F0302020204030204" pitchFamily="34" charset="0"/>
              </a:rPr>
              <a:t> de </a:t>
            </a:r>
            <a:r>
              <a:rPr lang="en-US" sz="2400" dirty="0" err="1" smtClean="0">
                <a:latin typeface="Calibri Light" panose="020F0302020204030204" pitchFamily="34" charset="0"/>
              </a:rPr>
              <a:t>bachillerato</a:t>
            </a:r>
            <a:endParaRPr lang="en-US" sz="2400" dirty="0" smtClean="0">
              <a:latin typeface="Calibri Light" panose="020F0302020204030204" pitchFamily="34" charset="0"/>
            </a:endParaRPr>
          </a:p>
          <a:p>
            <a:pPr marL="685800" indent="-342900">
              <a:buClr>
                <a:srgbClr val="009DD8"/>
              </a:buClr>
              <a:buSzPct val="150000"/>
              <a:buFont typeface="Arial" panose="020B0604020202020204" pitchFamily="34" charset="0"/>
              <a:buChar char="•"/>
            </a:pPr>
            <a:r>
              <a:rPr lang="en-US" sz="2400" dirty="0" smtClean="0">
                <a:latin typeface="Calibri Light" panose="020F0302020204030204" pitchFamily="34" charset="0"/>
              </a:rPr>
              <a:t> </a:t>
            </a:r>
            <a:r>
              <a:rPr lang="en-US" sz="2400" dirty="0" err="1" smtClean="0">
                <a:latin typeface="Calibri Light" panose="020F0302020204030204" pitchFamily="34" charset="0"/>
              </a:rPr>
              <a:t>Requiere</a:t>
            </a:r>
            <a:r>
              <a:rPr lang="en-US" sz="2400" dirty="0" smtClean="0">
                <a:latin typeface="Calibri Light" panose="020F0302020204030204" pitchFamily="34" charset="0"/>
              </a:rPr>
              <a:t> un </a:t>
            </a:r>
            <a:r>
              <a:rPr lang="en-US" sz="2400" dirty="0" err="1" smtClean="0">
                <a:latin typeface="Calibri Light" panose="020F0302020204030204" pitchFamily="34" charset="0"/>
              </a:rPr>
              <a:t>pago</a:t>
            </a:r>
            <a:r>
              <a:rPr lang="en-US" sz="2400" dirty="0" smtClean="0">
                <a:latin typeface="Calibri Light" panose="020F0302020204030204" pitchFamily="34" charset="0"/>
              </a:rPr>
              <a:t> </a:t>
            </a:r>
            <a:r>
              <a:rPr lang="en-US" sz="2400" dirty="0" err="1" smtClean="0">
                <a:latin typeface="Calibri Light" panose="020F0302020204030204" pitchFamily="34" charset="0"/>
              </a:rPr>
              <a:t>inicial</a:t>
            </a:r>
            <a:r>
              <a:rPr lang="en-US" sz="2400" dirty="0" smtClean="0">
                <a:latin typeface="Calibri Light" panose="020F0302020204030204" pitchFamily="34" charset="0"/>
              </a:rPr>
              <a:t> y </a:t>
            </a:r>
            <a:r>
              <a:rPr lang="en-US" sz="2800" dirty="0" smtClean="0">
                <a:solidFill>
                  <a:srgbClr val="EAAB00"/>
                </a:solidFill>
                <a:latin typeface="Calibri Light" panose="020F0302020204030204" pitchFamily="34" charset="0"/>
              </a:rPr>
              <a:t>42 </a:t>
            </a:r>
            <a:r>
              <a:rPr lang="en-US" sz="2400" dirty="0" err="1" smtClean="0">
                <a:latin typeface="Calibri Light" panose="020F0302020204030204" pitchFamily="34" charset="0"/>
              </a:rPr>
              <a:t>pagos</a:t>
            </a:r>
            <a:r>
              <a:rPr lang="en-US" sz="2800" dirty="0" smtClean="0">
                <a:latin typeface="Calibri Light" panose="020F0302020204030204" pitchFamily="34" charset="0"/>
              </a:rPr>
              <a:t> </a:t>
            </a:r>
            <a:r>
              <a:rPr lang="en-US" sz="2800" dirty="0" err="1" smtClean="0">
                <a:solidFill>
                  <a:srgbClr val="EAAB00"/>
                </a:solidFill>
                <a:latin typeface="Calibri Light" panose="020F0302020204030204" pitchFamily="34" charset="0"/>
              </a:rPr>
              <a:t>mensuales</a:t>
            </a:r>
            <a:r>
              <a:rPr lang="en-US" sz="2800" dirty="0" smtClean="0">
                <a:solidFill>
                  <a:srgbClr val="EAAB00"/>
                </a:solidFill>
                <a:latin typeface="Calibri Light" panose="020F0302020204030204" pitchFamily="34" charset="0"/>
              </a:rPr>
              <a:t> </a:t>
            </a:r>
            <a:endParaRPr lang="en-US" sz="2400" dirty="0">
              <a:latin typeface="Calibri Light" panose="020F0302020204030204" pitchFamily="34" charset="0"/>
            </a:endParaRPr>
          </a:p>
        </p:txBody>
      </p:sp>
      <p:sp>
        <p:nvSpPr>
          <p:cNvPr id="5" name="TextBox 4"/>
          <p:cNvSpPr txBox="1"/>
          <p:nvPr/>
        </p:nvSpPr>
        <p:spPr>
          <a:xfrm>
            <a:off x="533400" y="4169923"/>
            <a:ext cx="8305800" cy="1384995"/>
          </a:xfrm>
          <a:prstGeom prst="rect">
            <a:avLst/>
          </a:prstGeom>
          <a:noFill/>
        </p:spPr>
        <p:txBody>
          <a:bodyPr wrap="square" rtlCol="0">
            <a:spAutoFit/>
          </a:bodyPr>
          <a:lstStyle/>
          <a:p>
            <a:r>
              <a:rPr lang="en-US" sz="3200" dirty="0" smtClean="0">
                <a:latin typeface="Calibri Light" panose="020F0302020204030204" pitchFamily="34" charset="0"/>
              </a:rPr>
              <a:t>Planes de </a:t>
            </a:r>
            <a:r>
              <a:rPr lang="en-US" sz="3200" dirty="0" err="1">
                <a:latin typeface="Calibri Light" panose="020F0302020204030204" pitchFamily="34" charset="0"/>
              </a:rPr>
              <a:t>a</a:t>
            </a:r>
            <a:r>
              <a:rPr lang="en-US" sz="3200" dirty="0" err="1" smtClean="0">
                <a:latin typeface="Calibri Light" panose="020F0302020204030204" pitchFamily="34" charset="0"/>
              </a:rPr>
              <a:t>horro</a:t>
            </a:r>
            <a:r>
              <a:rPr lang="en-US" sz="3200" dirty="0" smtClean="0">
                <a:latin typeface="Calibri Light" panose="020F0302020204030204" pitchFamily="34" charset="0"/>
              </a:rPr>
              <a:t> para la </a:t>
            </a:r>
            <a:r>
              <a:rPr lang="en-US" sz="3200" dirty="0" err="1" smtClean="0">
                <a:latin typeface="Calibri Light" panose="020F0302020204030204" pitchFamily="34" charset="0"/>
              </a:rPr>
              <a:t>universidad</a:t>
            </a:r>
            <a:endParaRPr lang="en-US" sz="3200" dirty="0" smtClean="0">
              <a:latin typeface="Calibri Light" panose="020F0302020204030204" pitchFamily="34" charset="0"/>
            </a:endParaRPr>
          </a:p>
          <a:p>
            <a:pPr marL="685800" indent="-342900">
              <a:buClr>
                <a:srgbClr val="009DD8"/>
              </a:buClr>
              <a:buSzPct val="150000"/>
              <a:buFont typeface="Arial" panose="020B0604020202020204" pitchFamily="34" charset="0"/>
              <a:buChar char="•"/>
            </a:pPr>
            <a:r>
              <a:rPr lang="en-US" sz="2400" dirty="0" smtClean="0">
                <a:latin typeface="Calibri Light" panose="020F0302020204030204" pitchFamily="34" charset="0"/>
              </a:rPr>
              <a:t> </a:t>
            </a:r>
            <a:r>
              <a:rPr lang="en-US" sz="2400" dirty="0" err="1" smtClean="0">
                <a:latin typeface="Calibri Light" panose="020F0302020204030204" pitchFamily="34" charset="0"/>
              </a:rPr>
              <a:t>Familias</a:t>
            </a:r>
            <a:r>
              <a:rPr lang="en-US" sz="2400" dirty="0" smtClean="0">
                <a:latin typeface="Calibri Light" panose="020F0302020204030204" pitchFamily="34" charset="0"/>
              </a:rPr>
              <a:t> </a:t>
            </a:r>
            <a:r>
              <a:rPr lang="en-US" sz="2400" dirty="0" err="1" smtClean="0">
                <a:latin typeface="Calibri Light" panose="020F0302020204030204" pitchFamily="34" charset="0"/>
              </a:rPr>
              <a:t>reservan</a:t>
            </a:r>
            <a:r>
              <a:rPr lang="en-US" sz="2400" dirty="0" smtClean="0">
                <a:latin typeface="Calibri Light" panose="020F0302020204030204" pitchFamily="34" charset="0"/>
              </a:rPr>
              <a:t> </a:t>
            </a:r>
            <a:r>
              <a:rPr lang="en-US" sz="2400" dirty="0" err="1" smtClean="0">
                <a:latin typeface="Calibri Light" panose="020F0302020204030204" pitchFamily="34" charset="0"/>
              </a:rPr>
              <a:t>fondos</a:t>
            </a:r>
            <a:r>
              <a:rPr lang="en-US" sz="2400" dirty="0" smtClean="0">
                <a:latin typeface="Calibri Light" panose="020F0302020204030204" pitchFamily="34" charset="0"/>
              </a:rPr>
              <a:t> para </a:t>
            </a:r>
            <a:r>
              <a:rPr lang="en-US" sz="2800" dirty="0" err="1" smtClean="0">
                <a:solidFill>
                  <a:srgbClr val="EAAB00"/>
                </a:solidFill>
                <a:latin typeface="Calibri Light" panose="020F0302020204030204" pitchFamily="34" charset="0"/>
              </a:rPr>
              <a:t>futuros</a:t>
            </a:r>
            <a:r>
              <a:rPr lang="en-US" sz="2400" dirty="0" smtClean="0">
                <a:latin typeface="Calibri Light" panose="020F0302020204030204" pitchFamily="34" charset="0"/>
              </a:rPr>
              <a:t> </a:t>
            </a:r>
            <a:r>
              <a:rPr lang="en-US" sz="2400" dirty="0" err="1" smtClean="0">
                <a:latin typeface="Calibri Light" panose="020F0302020204030204" pitchFamily="34" charset="0"/>
              </a:rPr>
              <a:t>costos</a:t>
            </a:r>
            <a:r>
              <a:rPr lang="en-US" sz="2400" dirty="0" smtClean="0">
                <a:latin typeface="Calibri Light" panose="020F0302020204030204" pitchFamily="34" charset="0"/>
              </a:rPr>
              <a:t> </a:t>
            </a:r>
            <a:r>
              <a:rPr lang="en-US" sz="2400" dirty="0" err="1" smtClean="0">
                <a:latin typeface="Calibri Light" panose="020F0302020204030204" pitchFamily="34" charset="0"/>
              </a:rPr>
              <a:t>universitarios</a:t>
            </a:r>
            <a:endParaRPr lang="en-US" sz="2400" dirty="0" smtClean="0">
              <a:latin typeface="Calibri Light" panose="020F0302020204030204" pitchFamily="34" charset="0"/>
            </a:endParaRPr>
          </a:p>
          <a:p>
            <a:pPr marL="685800" indent="-342900">
              <a:buClr>
                <a:srgbClr val="009DD8"/>
              </a:buClr>
              <a:buSzPct val="150000"/>
              <a:buFont typeface="Arial" panose="020B0604020202020204" pitchFamily="34" charset="0"/>
              <a:buChar char="•"/>
            </a:pPr>
            <a:r>
              <a:rPr lang="en-US" sz="2400" dirty="0" smtClean="0">
                <a:latin typeface="Calibri Light" panose="020F0302020204030204" pitchFamily="34" charset="0"/>
              </a:rPr>
              <a:t> Planes 529</a:t>
            </a:r>
            <a:endParaRPr lang="en-US" sz="2400" dirty="0">
              <a:latin typeface="Calibri Light" panose="020F0302020204030204" pitchFamily="34" charset="0"/>
            </a:endParaRPr>
          </a:p>
        </p:txBody>
      </p:sp>
    </p:spTree>
    <p:extLst>
      <p:ext uri="{BB962C8B-B14F-4D97-AF65-F5344CB8AC3E}">
        <p14:creationId xmlns:p14="http://schemas.microsoft.com/office/powerpoint/2010/main" val="429417088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Autofit/>
          </a:bodyPr>
          <a:lstStyle/>
          <a:p>
            <a:r>
              <a:rPr lang="en-US" sz="4600" dirty="0" err="1" smtClean="0"/>
              <a:t>Becas</a:t>
            </a:r>
            <a:r>
              <a:rPr lang="en-US" sz="4600" dirty="0" smtClean="0"/>
              <a:t> para </a:t>
            </a:r>
            <a:r>
              <a:rPr lang="en-US" sz="4600" dirty="0" err="1" smtClean="0">
                <a:solidFill>
                  <a:srgbClr val="002664"/>
                </a:solidFill>
              </a:rPr>
              <a:t>estudianes</a:t>
            </a:r>
            <a:r>
              <a:rPr lang="en-US" sz="4600" dirty="0" smtClean="0">
                <a:solidFill>
                  <a:srgbClr val="002664"/>
                </a:solidFill>
              </a:rPr>
              <a:t> no</a:t>
            </a:r>
            <a:br>
              <a:rPr lang="en-US" sz="4600" dirty="0" smtClean="0">
                <a:solidFill>
                  <a:srgbClr val="002664"/>
                </a:solidFill>
              </a:rPr>
            </a:br>
            <a:r>
              <a:rPr lang="en-US" sz="4600" dirty="0" err="1" smtClean="0">
                <a:solidFill>
                  <a:srgbClr val="002664"/>
                </a:solidFill>
              </a:rPr>
              <a:t>residentes</a:t>
            </a:r>
            <a:endParaRPr lang="en-US" sz="4600" dirty="0"/>
          </a:p>
        </p:txBody>
      </p:sp>
      <p:sp>
        <p:nvSpPr>
          <p:cNvPr id="3" name="Content Placeholder 2"/>
          <p:cNvSpPr>
            <a:spLocks noGrp="1"/>
          </p:cNvSpPr>
          <p:nvPr>
            <p:ph sz="half" idx="1"/>
          </p:nvPr>
        </p:nvSpPr>
        <p:spPr>
          <a:xfrm>
            <a:off x="4419600" y="2438400"/>
            <a:ext cx="4038600" cy="1828799"/>
          </a:xfrm>
        </p:spPr>
        <p:txBody>
          <a:bodyPr/>
          <a:lstStyle/>
          <a:p>
            <a:pPr>
              <a:buClr>
                <a:srgbClr val="009DD8"/>
              </a:buClr>
              <a:buSzPct val="150000"/>
            </a:pPr>
            <a:r>
              <a:rPr lang="en-US" dirty="0" smtClean="0"/>
              <a:t>University Award</a:t>
            </a:r>
          </a:p>
          <a:p>
            <a:pPr>
              <a:buClr>
                <a:srgbClr val="009DD8"/>
              </a:buClr>
              <a:buSzPct val="150000"/>
            </a:pPr>
            <a:r>
              <a:rPr lang="en-US" dirty="0" smtClean="0"/>
              <a:t>President’s Scholarship</a:t>
            </a:r>
          </a:p>
          <a:p>
            <a:pPr>
              <a:buClr>
                <a:srgbClr val="009DD8"/>
              </a:buClr>
              <a:buSzPct val="150000"/>
            </a:pPr>
            <a:r>
              <a:rPr lang="en-US" dirty="0" smtClean="0"/>
              <a:t>President’s Grant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94906"/>
            <a:ext cx="2667000" cy="2468187"/>
          </a:xfrm>
          <a:prstGeom prst="rect">
            <a:avLst/>
          </a:prstGeom>
          <a:ln>
            <a:noFill/>
          </a:ln>
          <a:effectLst>
            <a:softEdge rad="112500"/>
          </a:effectLst>
        </p:spPr>
      </p:pic>
      <p:sp>
        <p:nvSpPr>
          <p:cNvPr id="5" name="TextBox 4"/>
          <p:cNvSpPr txBox="1"/>
          <p:nvPr/>
        </p:nvSpPr>
        <p:spPr>
          <a:xfrm>
            <a:off x="1596233" y="5031332"/>
            <a:ext cx="1608133" cy="707886"/>
          </a:xfrm>
          <a:prstGeom prst="rect">
            <a:avLst/>
          </a:prstGeom>
          <a:noFill/>
        </p:spPr>
        <p:txBody>
          <a:bodyPr wrap="none" rtlCol="0">
            <a:spAutoFit/>
          </a:bodyPr>
          <a:lstStyle/>
          <a:p>
            <a:r>
              <a:rPr lang="en-US" sz="4000" dirty="0" smtClean="0">
                <a:solidFill>
                  <a:srgbClr val="002664"/>
                </a:solidFill>
              </a:rPr>
              <a:t>$4,100</a:t>
            </a:r>
            <a:endParaRPr lang="en-US" sz="4000" dirty="0">
              <a:solidFill>
                <a:srgbClr val="002664"/>
              </a:solidFill>
            </a:endParaRPr>
          </a:p>
        </p:txBody>
      </p:sp>
      <p:sp>
        <p:nvSpPr>
          <p:cNvPr id="6" name="TextBox 5"/>
          <p:cNvSpPr txBox="1"/>
          <p:nvPr/>
        </p:nvSpPr>
        <p:spPr>
          <a:xfrm>
            <a:off x="3962400" y="4184946"/>
            <a:ext cx="4572000" cy="1692771"/>
          </a:xfrm>
          <a:prstGeom prst="rect">
            <a:avLst/>
          </a:prstGeom>
          <a:noFill/>
        </p:spPr>
        <p:txBody>
          <a:bodyPr wrap="square" rtlCol="0">
            <a:spAutoFit/>
          </a:bodyPr>
          <a:lstStyle/>
          <a:p>
            <a:r>
              <a:rPr lang="en-US" sz="2800" dirty="0" smtClean="0">
                <a:solidFill>
                  <a:srgbClr val="EAAB00"/>
                </a:solidFill>
              </a:rPr>
              <a:t>La </a:t>
            </a:r>
            <a:r>
              <a:rPr lang="en-US" sz="2800" dirty="0" err="1" smtClean="0">
                <a:solidFill>
                  <a:srgbClr val="EAAB00"/>
                </a:solidFill>
              </a:rPr>
              <a:t>mitad</a:t>
            </a:r>
            <a:r>
              <a:rPr lang="en-US" dirty="0" smtClean="0"/>
              <a:t> </a:t>
            </a:r>
            <a:r>
              <a:rPr lang="en-US" sz="2000" dirty="0" smtClean="0"/>
              <a:t>del cargo </a:t>
            </a:r>
            <a:r>
              <a:rPr lang="en-US" sz="2000" dirty="0" err="1" smtClean="0"/>
              <a:t>adicional</a:t>
            </a:r>
            <a:r>
              <a:rPr lang="en-US" sz="2000" dirty="0" smtClean="0"/>
              <a:t> para </a:t>
            </a:r>
            <a:r>
              <a:rPr lang="en-US" sz="2000" dirty="0" err="1" smtClean="0"/>
              <a:t>estudiantes</a:t>
            </a:r>
            <a:r>
              <a:rPr lang="en-US" sz="2000" dirty="0" smtClean="0"/>
              <a:t> no </a:t>
            </a:r>
            <a:r>
              <a:rPr lang="en-US" sz="2000" dirty="0" err="1" smtClean="0"/>
              <a:t>residentes</a:t>
            </a:r>
            <a:endParaRPr lang="en-US" dirty="0" smtClean="0"/>
          </a:p>
          <a:p>
            <a:r>
              <a:rPr lang="en-US" sz="2000" dirty="0" err="1" smtClean="0"/>
              <a:t>Mínimo</a:t>
            </a:r>
            <a:r>
              <a:rPr lang="en-US" sz="2000" dirty="0" smtClean="0"/>
              <a:t> 12 </a:t>
            </a:r>
            <a:r>
              <a:rPr lang="en-US" sz="2000" dirty="0" err="1" smtClean="0"/>
              <a:t>créditos</a:t>
            </a:r>
            <a:r>
              <a:rPr lang="en-US" dirty="0" smtClean="0"/>
              <a:t> </a:t>
            </a:r>
            <a:r>
              <a:rPr lang="en-US" sz="2800" dirty="0" err="1" smtClean="0">
                <a:solidFill>
                  <a:srgbClr val="EAAB00"/>
                </a:solidFill>
              </a:rPr>
              <a:t>Recinto</a:t>
            </a:r>
            <a:r>
              <a:rPr lang="en-US" sz="2800" dirty="0" smtClean="0">
                <a:solidFill>
                  <a:srgbClr val="EAAB00"/>
                </a:solidFill>
              </a:rPr>
              <a:t> de Kent </a:t>
            </a:r>
            <a:r>
              <a:rPr lang="en-US" sz="2800" dirty="0" err="1" smtClean="0">
                <a:solidFill>
                  <a:srgbClr val="EAAB00"/>
                </a:solidFill>
              </a:rPr>
              <a:t>Renovable</a:t>
            </a:r>
            <a:r>
              <a:rPr lang="en-US" sz="2800" dirty="0" smtClean="0">
                <a:solidFill>
                  <a:srgbClr val="EAAB00"/>
                </a:solidFill>
              </a:rPr>
              <a:t> </a:t>
            </a:r>
            <a:r>
              <a:rPr lang="en-US" sz="2000" dirty="0" err="1" smtClean="0"/>
              <a:t>por</a:t>
            </a:r>
            <a:r>
              <a:rPr lang="en-US" sz="2000" dirty="0" smtClean="0"/>
              <a:t> 4 </a:t>
            </a:r>
            <a:r>
              <a:rPr lang="en-US" sz="2000" dirty="0" err="1" smtClean="0"/>
              <a:t>años</a:t>
            </a:r>
            <a:r>
              <a:rPr lang="en-US" sz="2000" dirty="0" smtClean="0"/>
              <a:t> (8 </a:t>
            </a:r>
            <a:r>
              <a:rPr lang="en-US" sz="2000" dirty="0" err="1" smtClean="0"/>
              <a:t>semestres</a:t>
            </a:r>
            <a:r>
              <a:rPr lang="en-US" sz="2000" dirty="0" smtClean="0"/>
              <a:t>)</a:t>
            </a:r>
            <a:endParaRPr lang="en-US" sz="2000" dirty="0"/>
          </a:p>
        </p:txBody>
      </p:sp>
      <p:sp>
        <p:nvSpPr>
          <p:cNvPr id="7" name="TextBox 6"/>
          <p:cNvSpPr txBox="1"/>
          <p:nvPr/>
        </p:nvSpPr>
        <p:spPr>
          <a:xfrm>
            <a:off x="304800" y="6172200"/>
            <a:ext cx="3409523" cy="338554"/>
          </a:xfrm>
          <a:prstGeom prst="rect">
            <a:avLst/>
          </a:prstGeom>
          <a:noFill/>
        </p:spPr>
        <p:txBody>
          <a:bodyPr wrap="none" rtlCol="0">
            <a:spAutoFit/>
          </a:bodyPr>
          <a:lstStyle/>
          <a:p>
            <a:r>
              <a:rPr lang="en-US" sz="1600" dirty="0" smtClean="0">
                <a:solidFill>
                  <a:srgbClr val="EAAB00"/>
                </a:solidFill>
              </a:rPr>
              <a:t> </a:t>
            </a:r>
            <a:r>
              <a:rPr lang="en-US" sz="1600" dirty="0" err="1" smtClean="0"/>
              <a:t>Basado</a:t>
            </a:r>
            <a:r>
              <a:rPr lang="en-US" sz="1600" dirty="0" smtClean="0"/>
              <a:t> </a:t>
            </a:r>
            <a:r>
              <a:rPr lang="en-US" sz="1600" dirty="0" err="1" smtClean="0"/>
              <a:t>en</a:t>
            </a:r>
            <a:r>
              <a:rPr lang="en-US" sz="1600" dirty="0" smtClean="0"/>
              <a:t> </a:t>
            </a:r>
            <a:r>
              <a:rPr lang="en-US" sz="1600" dirty="0" err="1" smtClean="0"/>
              <a:t>candidades</a:t>
            </a:r>
            <a:r>
              <a:rPr lang="en-US" sz="1600" dirty="0" smtClean="0"/>
              <a:t> del 2015 - 2016</a:t>
            </a:r>
            <a:endParaRPr lang="en-US" sz="1600" dirty="0"/>
          </a:p>
        </p:txBody>
      </p:sp>
    </p:spTree>
    <p:extLst>
      <p:ext uri="{BB962C8B-B14F-4D97-AF65-F5344CB8AC3E}">
        <p14:creationId xmlns:p14="http://schemas.microsoft.com/office/powerpoint/2010/main" val="428197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819400"/>
            <a:ext cx="8229600" cy="1143000"/>
          </a:xfrm>
          <a:effectLst/>
        </p:spPr>
        <p:txBody>
          <a:bodyPr>
            <a:noAutofit/>
          </a:bodyPr>
          <a:lstStyle/>
          <a:p>
            <a:r>
              <a:rPr lang="en-US" sz="8000" dirty="0" err="1" smtClean="0">
                <a:effectLst/>
              </a:rPr>
              <a:t>Bienestar</a:t>
            </a:r>
            <a:r>
              <a:rPr lang="en-US" sz="8000" dirty="0" smtClean="0">
                <a:effectLst/>
              </a:rPr>
              <a:t/>
            </a:r>
            <a:br>
              <a:rPr lang="en-US" sz="8000" dirty="0" smtClean="0">
                <a:effectLst/>
              </a:rPr>
            </a:br>
            <a:r>
              <a:rPr lang="en-US" sz="8000" dirty="0" err="1">
                <a:effectLst>
                  <a:reflection blurRad="12700" stA="39000" endPos="34000" dist="12700" dir="5400000" sy="-100000" algn="bl" rotWithShape="0"/>
                </a:effectLst>
              </a:rPr>
              <a:t>f</a:t>
            </a:r>
            <a:r>
              <a:rPr lang="en-US" sz="8000" dirty="0" err="1" smtClean="0">
                <a:effectLst>
                  <a:reflection blurRad="12700" stA="39000" endPos="34000" dist="12700" dir="5400000" sy="-100000" algn="bl" rotWithShape="0"/>
                </a:effectLst>
              </a:rPr>
              <a:t>inanciero</a:t>
            </a:r>
            <a:endParaRPr lang="en-US" sz="8000" dirty="0">
              <a:effectLst>
                <a:reflection blurRad="12700" stA="39000" endPos="34000" dist="12700" dir="5400000" sy="-100000" algn="bl" rotWithShape="0"/>
              </a:effectLst>
            </a:endParaRPr>
          </a:p>
        </p:txBody>
      </p:sp>
    </p:spTree>
    <p:extLst>
      <p:ext uri="{BB962C8B-B14F-4D97-AF65-F5344CB8AC3E}">
        <p14:creationId xmlns:p14="http://schemas.microsoft.com/office/powerpoint/2010/main" val="3542123089"/>
      </p:ext>
    </p:extLst>
  </p:cSld>
  <p:clrMapOvr>
    <a:masterClrMapping/>
  </p:clrMapOvr>
  <p:transition spd="slow">
    <p:push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2408536"/>
            <a:ext cx="4572000" cy="1323439"/>
          </a:xfrm>
          <a:prstGeom prst="rect">
            <a:avLst/>
          </a:prstGeom>
          <a:noFill/>
        </p:spPr>
        <p:txBody>
          <a:bodyPr wrap="square" rtlCol="0">
            <a:spAutoFit/>
          </a:bodyPr>
          <a:lstStyle/>
          <a:p>
            <a:r>
              <a:rPr lang="en-US" sz="4000" dirty="0" smtClean="0"/>
              <a:t>1. Determine el </a:t>
            </a:r>
            <a:r>
              <a:rPr lang="en-US" sz="4000" dirty="0" err="1" smtClean="0"/>
              <a:t>costo</a:t>
            </a:r>
            <a:r>
              <a:rPr lang="en-US" sz="4000" dirty="0" smtClean="0"/>
              <a:t> </a:t>
            </a:r>
            <a:r>
              <a:rPr lang="en-US" sz="4000" dirty="0" smtClean="0">
                <a:solidFill>
                  <a:srgbClr val="DEA400"/>
                </a:solidFill>
              </a:rPr>
              <a:t>total </a:t>
            </a:r>
            <a:r>
              <a:rPr lang="en-US" sz="4000" dirty="0" err="1" smtClean="0"/>
              <a:t>por</a:t>
            </a:r>
            <a:r>
              <a:rPr lang="en-US" sz="4000" dirty="0" smtClean="0"/>
              <a:t> el </a:t>
            </a:r>
            <a:r>
              <a:rPr lang="en-US" sz="4000" dirty="0" err="1" smtClean="0"/>
              <a:t>año</a:t>
            </a:r>
            <a:endParaRPr lang="en-US" sz="4000" dirty="0"/>
          </a:p>
        </p:txBody>
      </p:sp>
      <p:sp>
        <p:nvSpPr>
          <p:cNvPr id="4" name="TextBox 3"/>
          <p:cNvSpPr txBox="1"/>
          <p:nvPr/>
        </p:nvSpPr>
        <p:spPr>
          <a:xfrm>
            <a:off x="1905000" y="4343400"/>
            <a:ext cx="3733800" cy="1231106"/>
          </a:xfrm>
          <a:prstGeom prst="rect">
            <a:avLst/>
          </a:prstGeom>
          <a:noFill/>
        </p:spPr>
        <p:txBody>
          <a:bodyPr wrap="square" rtlCol="0">
            <a:spAutoFit/>
          </a:bodyPr>
          <a:lstStyle/>
          <a:p>
            <a:pPr marL="342900" indent="-342900">
              <a:buClr>
                <a:srgbClr val="009DD8"/>
              </a:buClr>
              <a:buSzPct val="150000"/>
              <a:buFont typeface="Arial" panose="020B0604020202020204" pitchFamily="34" charset="0"/>
              <a:buChar char="•"/>
            </a:pPr>
            <a:r>
              <a:rPr lang="en-US" sz="2800" dirty="0" err="1" smtClean="0"/>
              <a:t>Matrícula</a:t>
            </a:r>
            <a:r>
              <a:rPr lang="en-US" sz="2800" dirty="0" smtClean="0"/>
              <a:t> y </a:t>
            </a:r>
            <a:r>
              <a:rPr lang="en-US" sz="2800" dirty="0" err="1" smtClean="0"/>
              <a:t>cuotas</a:t>
            </a:r>
            <a:endParaRPr lang="en-US" sz="2800" dirty="0" smtClean="0"/>
          </a:p>
          <a:p>
            <a:pPr>
              <a:buClr>
                <a:srgbClr val="009DD8"/>
              </a:buClr>
              <a:buSzPct val="150000"/>
            </a:pPr>
            <a:endParaRPr lang="en-US" dirty="0" smtClean="0"/>
          </a:p>
          <a:p>
            <a:pPr marL="342900" indent="-342900">
              <a:buClr>
                <a:srgbClr val="009DD8"/>
              </a:buClr>
              <a:buSzPct val="150000"/>
              <a:buFont typeface="Arial" panose="020B0604020202020204" pitchFamily="34" charset="0"/>
              <a:buChar char="•"/>
            </a:pPr>
            <a:r>
              <a:rPr lang="en-US" sz="2800" dirty="0" err="1" smtClean="0"/>
              <a:t>Alojamiento</a:t>
            </a:r>
            <a:r>
              <a:rPr lang="en-US" sz="2800" dirty="0" smtClean="0"/>
              <a:t> y comida</a:t>
            </a:r>
            <a:endParaRPr lang="en-US" sz="2800" dirty="0"/>
          </a:p>
        </p:txBody>
      </p:sp>
      <p:pic>
        <p:nvPicPr>
          <p:cNvPr id="1026" name="Picture 2" descr="D:\2016 PHOTOS\MoneySymb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7" y="3352800"/>
            <a:ext cx="2139950" cy="25486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841248"/>
            <a:ext cx="6842938" cy="923330"/>
          </a:xfrm>
          <a:prstGeom prst="rect">
            <a:avLst/>
          </a:prstGeom>
          <a:noFill/>
        </p:spPr>
        <p:txBody>
          <a:bodyPr wrap="square" rtlCol="0">
            <a:spAutoFit/>
          </a:bodyPr>
          <a:lstStyle/>
          <a:p>
            <a:pPr algn="ctr"/>
            <a:r>
              <a:rPr lang="en-US" sz="5400" dirty="0" err="1" smtClean="0"/>
              <a:t>Calculando</a:t>
            </a:r>
            <a:r>
              <a:rPr lang="en-US" sz="5400" dirty="0" smtClean="0"/>
              <a:t> el </a:t>
            </a:r>
            <a:r>
              <a:rPr lang="en-US" sz="5400" dirty="0" err="1"/>
              <a:t>c</a:t>
            </a:r>
            <a:r>
              <a:rPr lang="en-US" sz="5400" dirty="0" err="1" smtClean="0"/>
              <a:t>osto</a:t>
            </a:r>
            <a:endParaRPr lang="en-US" sz="5400" dirty="0"/>
          </a:p>
        </p:txBody>
      </p:sp>
    </p:spTree>
    <p:extLst>
      <p:ext uri="{BB962C8B-B14F-4D97-AF65-F5344CB8AC3E}">
        <p14:creationId xmlns:p14="http://schemas.microsoft.com/office/powerpoint/2010/main" val="11475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016 PHOTOS\MoneySymb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7" y="3352800"/>
            <a:ext cx="2139950" cy="2548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71600" y="2514600"/>
            <a:ext cx="4572000" cy="1938992"/>
          </a:xfrm>
          <a:prstGeom prst="rect">
            <a:avLst/>
          </a:prstGeom>
          <a:noFill/>
        </p:spPr>
        <p:txBody>
          <a:bodyPr wrap="square" rtlCol="0">
            <a:spAutoFit/>
          </a:bodyPr>
          <a:lstStyle/>
          <a:p>
            <a:r>
              <a:rPr lang="en-US" sz="4000" dirty="0"/>
              <a:t>2</a:t>
            </a:r>
            <a:r>
              <a:rPr lang="en-US" sz="4000" dirty="0" smtClean="0"/>
              <a:t>. </a:t>
            </a:r>
            <a:r>
              <a:rPr lang="en-US" sz="4000" dirty="0" err="1" smtClean="0">
                <a:solidFill>
                  <a:srgbClr val="EAAB00"/>
                </a:solidFill>
              </a:rPr>
              <a:t>Estime</a:t>
            </a:r>
            <a:r>
              <a:rPr lang="en-US" sz="4000" dirty="0" smtClean="0"/>
              <a:t> el </a:t>
            </a:r>
            <a:r>
              <a:rPr lang="en-US" sz="4000" dirty="0" err="1" smtClean="0"/>
              <a:t>costo</a:t>
            </a:r>
            <a:r>
              <a:rPr lang="en-US" sz="4000" dirty="0" smtClean="0"/>
              <a:t> de los </a:t>
            </a:r>
            <a:r>
              <a:rPr lang="en-US" sz="4000" dirty="0" err="1" smtClean="0"/>
              <a:t>libros</a:t>
            </a:r>
            <a:r>
              <a:rPr lang="en-US" sz="4000" dirty="0" smtClean="0"/>
              <a:t>/</a:t>
            </a:r>
            <a:r>
              <a:rPr lang="en-US" sz="4000" dirty="0" err="1" smtClean="0"/>
              <a:t>útiles</a:t>
            </a:r>
            <a:r>
              <a:rPr lang="en-US" sz="4000" dirty="0" smtClean="0"/>
              <a:t> </a:t>
            </a:r>
            <a:r>
              <a:rPr lang="en-US" sz="4000" dirty="0" err="1" smtClean="0"/>
              <a:t>escolares</a:t>
            </a:r>
            <a:r>
              <a:rPr lang="en-US" sz="4000" dirty="0" smtClean="0"/>
              <a:t> </a:t>
            </a:r>
            <a:r>
              <a:rPr lang="en-US" sz="4000" dirty="0" err="1" smtClean="0"/>
              <a:t>por</a:t>
            </a:r>
            <a:r>
              <a:rPr lang="en-US" sz="4000" dirty="0" smtClean="0"/>
              <a:t> el </a:t>
            </a:r>
            <a:r>
              <a:rPr lang="en-US" sz="4000" dirty="0" err="1" smtClean="0"/>
              <a:t>año</a:t>
            </a:r>
            <a:endParaRPr lang="en-US" sz="4000" dirty="0"/>
          </a:p>
        </p:txBody>
      </p:sp>
      <p:sp>
        <p:nvSpPr>
          <p:cNvPr id="5" name="TextBox 4"/>
          <p:cNvSpPr txBox="1"/>
          <p:nvPr/>
        </p:nvSpPr>
        <p:spPr>
          <a:xfrm>
            <a:off x="1078823" y="841248"/>
            <a:ext cx="6842938" cy="923330"/>
          </a:xfrm>
          <a:prstGeom prst="rect">
            <a:avLst/>
          </a:prstGeom>
          <a:noFill/>
        </p:spPr>
        <p:txBody>
          <a:bodyPr wrap="square" rtlCol="0">
            <a:spAutoFit/>
          </a:bodyPr>
          <a:lstStyle/>
          <a:p>
            <a:pPr algn="ctr"/>
            <a:r>
              <a:rPr lang="en-US" sz="5400" dirty="0" err="1"/>
              <a:t>Calculando</a:t>
            </a:r>
            <a:r>
              <a:rPr lang="en-US" sz="5400" dirty="0"/>
              <a:t> el </a:t>
            </a:r>
            <a:r>
              <a:rPr lang="en-US" sz="5400" dirty="0" err="1"/>
              <a:t>c</a:t>
            </a:r>
            <a:r>
              <a:rPr lang="en-US" sz="5400" dirty="0" err="1" smtClean="0"/>
              <a:t>osto</a:t>
            </a:r>
            <a:endParaRPr lang="en-US" sz="5400" dirty="0"/>
          </a:p>
        </p:txBody>
      </p:sp>
    </p:spTree>
    <p:extLst>
      <p:ext uri="{BB962C8B-B14F-4D97-AF65-F5344CB8AC3E}">
        <p14:creationId xmlns:p14="http://schemas.microsoft.com/office/powerpoint/2010/main" val="27166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2392269"/>
            <a:ext cx="4572000" cy="1323439"/>
          </a:xfrm>
          <a:prstGeom prst="rect">
            <a:avLst/>
          </a:prstGeom>
          <a:noFill/>
        </p:spPr>
        <p:txBody>
          <a:bodyPr wrap="square" rtlCol="0">
            <a:spAutoFit/>
          </a:bodyPr>
          <a:lstStyle/>
          <a:p>
            <a:r>
              <a:rPr lang="en-US" sz="4000" dirty="0" smtClean="0"/>
              <a:t>3. </a:t>
            </a:r>
            <a:r>
              <a:rPr lang="en-US" sz="4000" dirty="0" err="1" smtClean="0">
                <a:solidFill>
                  <a:srgbClr val="EAAB00"/>
                </a:solidFill>
              </a:rPr>
              <a:t>Reste</a:t>
            </a:r>
            <a:r>
              <a:rPr lang="en-US" sz="4000" dirty="0" smtClean="0"/>
              <a:t> la </a:t>
            </a:r>
            <a:r>
              <a:rPr lang="en-US" sz="4000" dirty="0" err="1" smtClean="0"/>
              <a:t>asistencia</a:t>
            </a:r>
            <a:r>
              <a:rPr lang="en-US" sz="4000" dirty="0" smtClean="0"/>
              <a:t> </a:t>
            </a:r>
            <a:r>
              <a:rPr lang="en-US" sz="4000" dirty="0" err="1" smtClean="0"/>
              <a:t>económica</a:t>
            </a:r>
            <a:r>
              <a:rPr lang="en-US" sz="4000" dirty="0" smtClean="0"/>
              <a:t> </a:t>
            </a:r>
            <a:r>
              <a:rPr lang="en-US" sz="4000" dirty="0" err="1" smtClean="0"/>
              <a:t>ofrecida</a:t>
            </a:r>
            <a:endParaRPr lang="en-US" sz="4000" dirty="0"/>
          </a:p>
        </p:txBody>
      </p:sp>
      <p:pic>
        <p:nvPicPr>
          <p:cNvPr id="1026" name="Picture 2" descr="D:\2016 PHOTOS\MoneySymb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7" y="3352800"/>
            <a:ext cx="2139950" cy="25486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4999" y="4343400"/>
            <a:ext cx="3909237" cy="954107"/>
          </a:xfrm>
          <a:prstGeom prst="rect">
            <a:avLst/>
          </a:prstGeom>
          <a:noFill/>
        </p:spPr>
        <p:txBody>
          <a:bodyPr wrap="square" rtlCol="0">
            <a:spAutoFit/>
          </a:bodyPr>
          <a:lstStyle/>
          <a:p>
            <a:pPr marL="342900" indent="-342900">
              <a:buClr>
                <a:srgbClr val="009DD8"/>
              </a:buClr>
              <a:buSzPct val="150000"/>
              <a:buFont typeface="Arial" panose="020B0604020202020204" pitchFamily="34" charset="0"/>
              <a:buChar char="•"/>
            </a:pPr>
            <a:r>
              <a:rPr lang="en-US" sz="2800" dirty="0" err="1" smtClean="0"/>
              <a:t>Incluyendo</a:t>
            </a:r>
            <a:r>
              <a:rPr lang="en-US" sz="2800" dirty="0" smtClean="0"/>
              <a:t> </a:t>
            </a:r>
            <a:r>
              <a:rPr lang="en-US" sz="2800" dirty="0" err="1"/>
              <a:t>b</a:t>
            </a:r>
            <a:r>
              <a:rPr lang="en-US" sz="2800" dirty="0" err="1" smtClean="0"/>
              <a:t>ecas</a:t>
            </a:r>
            <a:r>
              <a:rPr lang="en-US" sz="2800" dirty="0" smtClean="0"/>
              <a:t> </a:t>
            </a:r>
            <a:r>
              <a:rPr lang="en-US" sz="2800" dirty="0" err="1"/>
              <a:t>e</a:t>
            </a:r>
            <a:r>
              <a:rPr lang="en-US" sz="2800" dirty="0" err="1" smtClean="0"/>
              <a:t>xternas</a:t>
            </a:r>
            <a:endParaRPr lang="en-US" sz="2800" dirty="0" smtClean="0"/>
          </a:p>
        </p:txBody>
      </p:sp>
      <p:sp>
        <p:nvSpPr>
          <p:cNvPr id="7" name="TextBox 6"/>
          <p:cNvSpPr txBox="1"/>
          <p:nvPr/>
        </p:nvSpPr>
        <p:spPr>
          <a:xfrm>
            <a:off x="1143000" y="841248"/>
            <a:ext cx="6842938" cy="923330"/>
          </a:xfrm>
          <a:prstGeom prst="rect">
            <a:avLst/>
          </a:prstGeom>
          <a:noFill/>
        </p:spPr>
        <p:txBody>
          <a:bodyPr wrap="square" rtlCol="0">
            <a:spAutoFit/>
          </a:bodyPr>
          <a:lstStyle/>
          <a:p>
            <a:pPr algn="ctr"/>
            <a:r>
              <a:rPr lang="en-US" sz="5400" dirty="0" err="1"/>
              <a:t>Calculando</a:t>
            </a:r>
            <a:r>
              <a:rPr lang="en-US" sz="5400" dirty="0"/>
              <a:t> el </a:t>
            </a:r>
            <a:r>
              <a:rPr lang="en-US" sz="5400" dirty="0" err="1"/>
              <a:t>c</a:t>
            </a:r>
            <a:r>
              <a:rPr lang="en-US" sz="5400" dirty="0" err="1" smtClean="0"/>
              <a:t>osto</a:t>
            </a:r>
            <a:endParaRPr lang="en-US" sz="5400" dirty="0"/>
          </a:p>
        </p:txBody>
      </p:sp>
    </p:spTree>
    <p:extLst>
      <p:ext uri="{BB962C8B-B14F-4D97-AF65-F5344CB8AC3E}">
        <p14:creationId xmlns:p14="http://schemas.microsoft.com/office/powerpoint/2010/main" val="404999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016 PHOTOS\MoneySymb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7" y="3352800"/>
            <a:ext cx="2139950" cy="2548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2590800"/>
            <a:ext cx="5436782" cy="2677656"/>
          </a:xfrm>
          <a:prstGeom prst="rect">
            <a:avLst/>
          </a:prstGeom>
          <a:noFill/>
        </p:spPr>
        <p:txBody>
          <a:bodyPr wrap="square" rtlCol="0">
            <a:spAutoFit/>
          </a:bodyPr>
          <a:lstStyle/>
          <a:p>
            <a:pPr algn="ctr"/>
            <a:r>
              <a:rPr lang="en-US" sz="5400" dirty="0" smtClean="0"/>
              <a:t>Solo tome </a:t>
            </a:r>
            <a:r>
              <a:rPr lang="en-US" sz="5400" dirty="0" err="1" smtClean="0"/>
              <a:t>prestado</a:t>
            </a:r>
            <a:r>
              <a:rPr lang="en-US" sz="5400" dirty="0" smtClean="0"/>
              <a:t> lo </a:t>
            </a:r>
            <a:r>
              <a:rPr lang="en-US" sz="5400" dirty="0" err="1" smtClean="0"/>
              <a:t>que</a:t>
            </a:r>
            <a:r>
              <a:rPr lang="en-US" sz="5400" dirty="0" smtClean="0"/>
              <a:t> </a:t>
            </a:r>
            <a:r>
              <a:rPr lang="en-US" sz="6000" dirty="0" err="1" smtClean="0">
                <a:solidFill>
                  <a:srgbClr val="EAAB00"/>
                </a:solidFill>
              </a:rPr>
              <a:t>necesita</a:t>
            </a:r>
            <a:endParaRPr lang="en-US" sz="6000" dirty="0">
              <a:solidFill>
                <a:srgbClr val="EAAB00"/>
              </a:solidFill>
            </a:endParaRPr>
          </a:p>
        </p:txBody>
      </p:sp>
      <p:sp>
        <p:nvSpPr>
          <p:cNvPr id="5" name="TextBox 4"/>
          <p:cNvSpPr txBox="1"/>
          <p:nvPr/>
        </p:nvSpPr>
        <p:spPr>
          <a:xfrm>
            <a:off x="1143000" y="841248"/>
            <a:ext cx="6842938" cy="923330"/>
          </a:xfrm>
          <a:prstGeom prst="rect">
            <a:avLst/>
          </a:prstGeom>
          <a:noFill/>
        </p:spPr>
        <p:txBody>
          <a:bodyPr wrap="square" rtlCol="0">
            <a:spAutoFit/>
          </a:bodyPr>
          <a:lstStyle/>
          <a:p>
            <a:pPr algn="ctr"/>
            <a:r>
              <a:rPr lang="en-US" sz="5400" dirty="0" err="1"/>
              <a:t>Calculando</a:t>
            </a:r>
            <a:r>
              <a:rPr lang="en-US" sz="5400" dirty="0"/>
              <a:t> el </a:t>
            </a:r>
            <a:r>
              <a:rPr lang="en-US" sz="5400" dirty="0" err="1"/>
              <a:t>Costo</a:t>
            </a:r>
            <a:endParaRPr lang="en-US" sz="5400" dirty="0"/>
          </a:p>
        </p:txBody>
      </p:sp>
    </p:spTree>
    <p:extLst>
      <p:ext uri="{BB962C8B-B14F-4D97-AF65-F5344CB8AC3E}">
        <p14:creationId xmlns:p14="http://schemas.microsoft.com/office/powerpoint/2010/main" val="18630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2507636"/>
            <a:ext cx="5943600" cy="707886"/>
          </a:xfrm>
          <a:prstGeom prst="rect">
            <a:avLst/>
          </a:prstGeom>
          <a:noFill/>
        </p:spPr>
        <p:txBody>
          <a:bodyPr wrap="square" rtlCol="0">
            <a:spAutoFit/>
          </a:bodyPr>
          <a:lstStyle/>
          <a:p>
            <a:r>
              <a:rPr lang="en-US" sz="4000" dirty="0"/>
              <a:t>4</a:t>
            </a:r>
            <a:r>
              <a:rPr lang="en-US" sz="4000" dirty="0" smtClean="0"/>
              <a:t>. </a:t>
            </a:r>
            <a:r>
              <a:rPr lang="en-US" sz="4000" dirty="0" smtClean="0">
                <a:solidFill>
                  <a:srgbClr val="EAAB00"/>
                </a:solidFill>
              </a:rPr>
              <a:t>Revise </a:t>
            </a:r>
            <a:r>
              <a:rPr lang="en-US" sz="4000" dirty="0" smtClean="0"/>
              <a:t>balance </a:t>
            </a:r>
            <a:r>
              <a:rPr lang="en-US" sz="4000" dirty="0" err="1" smtClean="0"/>
              <a:t>adeudado</a:t>
            </a:r>
            <a:endParaRPr lang="en-US" sz="4000" dirty="0"/>
          </a:p>
        </p:txBody>
      </p:sp>
      <p:pic>
        <p:nvPicPr>
          <p:cNvPr id="1026" name="Picture 2" descr="D:\2016 PHOTOS\MoneySymb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237" y="3352800"/>
            <a:ext cx="2139950" cy="25486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3000" y="841248"/>
            <a:ext cx="6842938" cy="923330"/>
          </a:xfrm>
          <a:prstGeom prst="rect">
            <a:avLst/>
          </a:prstGeom>
          <a:noFill/>
        </p:spPr>
        <p:txBody>
          <a:bodyPr wrap="square" rtlCol="0">
            <a:spAutoFit/>
          </a:bodyPr>
          <a:lstStyle/>
          <a:p>
            <a:pPr algn="ctr"/>
            <a:r>
              <a:rPr lang="en-US" sz="5400" dirty="0" err="1"/>
              <a:t>Calculando</a:t>
            </a:r>
            <a:r>
              <a:rPr lang="en-US" sz="5400" dirty="0"/>
              <a:t> el </a:t>
            </a:r>
            <a:r>
              <a:rPr lang="en-US" sz="5400" dirty="0" err="1"/>
              <a:t>Costo</a:t>
            </a:r>
            <a:endParaRPr lang="en-US" sz="5400" dirty="0"/>
          </a:p>
        </p:txBody>
      </p:sp>
      <p:sp>
        <p:nvSpPr>
          <p:cNvPr id="6" name="TextBox 5"/>
          <p:cNvSpPr txBox="1"/>
          <p:nvPr/>
        </p:nvSpPr>
        <p:spPr>
          <a:xfrm>
            <a:off x="1904999" y="3594318"/>
            <a:ext cx="3909237" cy="1815882"/>
          </a:xfrm>
          <a:prstGeom prst="rect">
            <a:avLst/>
          </a:prstGeom>
          <a:noFill/>
        </p:spPr>
        <p:txBody>
          <a:bodyPr wrap="square" rtlCol="0">
            <a:spAutoFit/>
          </a:bodyPr>
          <a:lstStyle/>
          <a:p>
            <a:pPr marL="342900" indent="-342900">
              <a:buClr>
                <a:srgbClr val="009DD8"/>
              </a:buClr>
              <a:buSzPct val="150000"/>
              <a:buFont typeface="Arial" panose="020B0604020202020204" pitchFamily="34" charset="0"/>
              <a:buChar char="•"/>
            </a:pPr>
            <a:r>
              <a:rPr lang="en-US" sz="2800" dirty="0" err="1" smtClean="0"/>
              <a:t>Reste</a:t>
            </a:r>
            <a:r>
              <a:rPr lang="en-US" sz="2800" dirty="0" smtClean="0"/>
              <a:t> </a:t>
            </a:r>
            <a:r>
              <a:rPr lang="en-US" sz="2800" dirty="0" err="1" smtClean="0"/>
              <a:t>pagos</a:t>
            </a:r>
            <a:r>
              <a:rPr lang="en-US" sz="2800" dirty="0" smtClean="0"/>
              <a:t> </a:t>
            </a:r>
            <a:r>
              <a:rPr lang="en-US" sz="2800" dirty="0" err="1" smtClean="0"/>
              <a:t>personales</a:t>
            </a:r>
            <a:endParaRPr lang="en-US" sz="2800" dirty="0" smtClean="0"/>
          </a:p>
          <a:p>
            <a:pPr marL="342900" indent="-342900">
              <a:buClr>
                <a:srgbClr val="009DD8"/>
              </a:buClr>
              <a:buSzPct val="150000"/>
              <a:buFont typeface="Arial" panose="020B0604020202020204" pitchFamily="34" charset="0"/>
              <a:buChar char="•"/>
            </a:pPr>
            <a:r>
              <a:rPr lang="en-US" sz="2800" dirty="0" err="1" smtClean="0"/>
              <a:t>Inscribasé</a:t>
            </a:r>
            <a:r>
              <a:rPr lang="en-US" sz="2800" dirty="0" smtClean="0"/>
              <a:t> </a:t>
            </a:r>
            <a:r>
              <a:rPr lang="en-US" sz="2800" dirty="0" err="1" smtClean="0"/>
              <a:t>en</a:t>
            </a:r>
            <a:r>
              <a:rPr lang="en-US" sz="2800" dirty="0" smtClean="0"/>
              <a:t> un plan de </a:t>
            </a:r>
            <a:r>
              <a:rPr lang="en-US" sz="2800" dirty="0" err="1" smtClean="0"/>
              <a:t>pago</a:t>
            </a:r>
            <a:r>
              <a:rPr lang="en-US" sz="2800" dirty="0" smtClean="0"/>
              <a:t> </a:t>
            </a:r>
            <a:r>
              <a:rPr lang="en-US" sz="2800" dirty="0" err="1" smtClean="0"/>
              <a:t>mensual</a:t>
            </a:r>
            <a:r>
              <a:rPr lang="en-US" sz="2800" dirty="0" smtClean="0"/>
              <a:t> de </a:t>
            </a:r>
            <a:r>
              <a:rPr lang="en-US" sz="2800" dirty="0" err="1" smtClean="0"/>
              <a:t>ser</a:t>
            </a:r>
            <a:r>
              <a:rPr lang="en-US" sz="2800" dirty="0" smtClean="0"/>
              <a:t> </a:t>
            </a:r>
            <a:r>
              <a:rPr lang="en-US" sz="2800" dirty="0" err="1" smtClean="0"/>
              <a:t>necesario</a:t>
            </a:r>
            <a:endParaRPr lang="en-US" sz="2800" dirty="0" smtClean="0"/>
          </a:p>
        </p:txBody>
      </p:sp>
    </p:spTree>
    <p:extLst>
      <p:ext uri="{BB962C8B-B14F-4D97-AF65-F5344CB8AC3E}">
        <p14:creationId xmlns:p14="http://schemas.microsoft.com/office/powerpoint/2010/main" val="139826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14400"/>
            <a:ext cx="8001000" cy="784830"/>
          </a:xfrm>
          <a:prstGeom prst="rect">
            <a:avLst/>
          </a:prstGeom>
          <a:noFill/>
        </p:spPr>
        <p:txBody>
          <a:bodyPr wrap="square" rtlCol="0">
            <a:spAutoFit/>
          </a:bodyPr>
          <a:lstStyle/>
          <a:p>
            <a:pPr algn="ctr"/>
            <a:r>
              <a:rPr lang="en-US" sz="4500" dirty="0" err="1" smtClean="0"/>
              <a:t>Fundamentos</a:t>
            </a:r>
            <a:r>
              <a:rPr lang="en-US" sz="4500" dirty="0"/>
              <a:t> </a:t>
            </a:r>
            <a:r>
              <a:rPr lang="en-US" sz="4500" dirty="0" err="1"/>
              <a:t>f</a:t>
            </a:r>
            <a:r>
              <a:rPr lang="en-US" sz="4500" dirty="0" err="1" smtClean="0"/>
              <a:t>inancieros</a:t>
            </a:r>
            <a:r>
              <a:rPr lang="en-US" sz="4500" dirty="0" smtClean="0"/>
              <a:t> </a:t>
            </a:r>
            <a:r>
              <a:rPr lang="en-US" sz="4500" dirty="0" err="1"/>
              <a:t>b</a:t>
            </a:r>
            <a:r>
              <a:rPr lang="en-US" sz="4500" dirty="0" err="1" smtClean="0"/>
              <a:t>ásicos</a:t>
            </a:r>
            <a:endParaRPr lang="en-US" sz="4500" dirty="0"/>
          </a:p>
        </p:txBody>
      </p:sp>
      <p:sp>
        <p:nvSpPr>
          <p:cNvPr id="3" name="TextBox 2"/>
          <p:cNvSpPr txBox="1"/>
          <p:nvPr/>
        </p:nvSpPr>
        <p:spPr>
          <a:xfrm>
            <a:off x="304800" y="2667000"/>
            <a:ext cx="3429000" cy="2308324"/>
          </a:xfrm>
          <a:prstGeom prst="rect">
            <a:avLst/>
          </a:prstGeom>
          <a:noFill/>
        </p:spPr>
        <p:txBody>
          <a:bodyPr wrap="square" rtlCol="0">
            <a:spAutoFit/>
          </a:bodyPr>
          <a:lstStyle/>
          <a:p>
            <a:pPr algn="ctr"/>
            <a:r>
              <a:rPr lang="en-US" sz="3600" dirty="0" err="1">
                <a:solidFill>
                  <a:srgbClr val="DEA400"/>
                </a:solidFill>
              </a:rPr>
              <a:t>Tomar</a:t>
            </a:r>
            <a:r>
              <a:rPr lang="en-US" sz="3600" dirty="0">
                <a:solidFill>
                  <a:srgbClr val="DEA400"/>
                </a:solidFill>
              </a:rPr>
              <a:t> </a:t>
            </a:r>
          </a:p>
          <a:p>
            <a:pPr algn="ctr"/>
            <a:r>
              <a:rPr lang="en-US" sz="3600" dirty="0" err="1">
                <a:solidFill>
                  <a:srgbClr val="DEA400"/>
                </a:solidFill>
              </a:rPr>
              <a:t>p</a:t>
            </a:r>
            <a:r>
              <a:rPr lang="en-US" sz="3600" dirty="0" err="1" smtClean="0">
                <a:solidFill>
                  <a:srgbClr val="DEA400"/>
                </a:solidFill>
              </a:rPr>
              <a:t>restado</a:t>
            </a:r>
            <a:r>
              <a:rPr lang="en-US" sz="3600" dirty="0" smtClean="0">
                <a:solidFill>
                  <a:srgbClr val="DEA400"/>
                </a:solidFill>
              </a:rPr>
              <a:t> </a:t>
            </a:r>
          </a:p>
          <a:p>
            <a:pPr algn="ctr"/>
            <a:r>
              <a:rPr lang="en-US" sz="3600" dirty="0" smtClean="0"/>
              <a:t>y</a:t>
            </a:r>
            <a:r>
              <a:rPr lang="en-US" sz="3600" dirty="0" smtClean="0">
                <a:solidFill>
                  <a:srgbClr val="DEA400"/>
                </a:solidFill>
              </a:rPr>
              <a:t> </a:t>
            </a:r>
            <a:r>
              <a:rPr lang="en-US" sz="3600" dirty="0" err="1">
                <a:solidFill>
                  <a:srgbClr val="DEA400"/>
                </a:solidFill>
              </a:rPr>
              <a:t>g</a:t>
            </a:r>
            <a:r>
              <a:rPr lang="en-US" sz="3600" dirty="0" err="1" smtClean="0">
                <a:solidFill>
                  <a:srgbClr val="DEA400"/>
                </a:solidFill>
              </a:rPr>
              <a:t>astar</a:t>
            </a:r>
            <a:r>
              <a:rPr lang="en-US" sz="3600" dirty="0" smtClean="0">
                <a:solidFill>
                  <a:srgbClr val="DEA400"/>
                </a:solidFill>
              </a:rPr>
              <a:t> </a:t>
            </a:r>
            <a:r>
              <a:rPr lang="en-US" sz="3600" dirty="0" err="1"/>
              <a:t>i</a:t>
            </a:r>
            <a:r>
              <a:rPr lang="en-US" sz="3600" dirty="0" err="1" smtClean="0"/>
              <a:t>nteligentemente</a:t>
            </a:r>
            <a:endParaRPr lang="en-US" sz="3600" dirty="0"/>
          </a:p>
        </p:txBody>
      </p:sp>
      <p:sp>
        <p:nvSpPr>
          <p:cNvPr id="4" name="TextBox 3"/>
          <p:cNvSpPr txBox="1"/>
          <p:nvPr/>
        </p:nvSpPr>
        <p:spPr>
          <a:xfrm>
            <a:off x="2895600" y="5621079"/>
            <a:ext cx="3429000" cy="584775"/>
          </a:xfrm>
          <a:prstGeom prst="rect">
            <a:avLst/>
          </a:prstGeom>
          <a:noFill/>
        </p:spPr>
        <p:txBody>
          <a:bodyPr wrap="square" rtlCol="0">
            <a:spAutoFit/>
          </a:bodyPr>
          <a:lstStyle/>
          <a:p>
            <a:r>
              <a:rPr lang="en-US" sz="3200" dirty="0" smtClean="0">
                <a:solidFill>
                  <a:srgbClr val="009DD8"/>
                </a:solidFill>
              </a:rPr>
              <a:t>www.mymoney.gov</a:t>
            </a:r>
            <a:endParaRPr lang="en-US" sz="3200" dirty="0">
              <a:solidFill>
                <a:srgbClr val="009DD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588" y="5638800"/>
            <a:ext cx="474212" cy="595288"/>
          </a:xfrm>
          <a:prstGeom prst="rect">
            <a:avLst/>
          </a:prstGeom>
        </p:spPr>
      </p:pic>
      <p:pic>
        <p:nvPicPr>
          <p:cNvPr id="2050" name="Picture 2" descr="D:\2016 PHOTOS\MyMoney.go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147" y="2213043"/>
            <a:ext cx="4738687" cy="2902628"/>
          </a:xfrm>
          <a:prstGeom prst="rect">
            <a:avLst/>
          </a:prstGeom>
          <a:ln>
            <a:noFill/>
          </a:ln>
          <a:effectLst>
            <a:outerShdw blurRad="190500" algn="tl" rotWithShape="0">
              <a:srgbClr val="000000">
                <a:alpha val="70000"/>
              </a:srgbClr>
            </a:outerShdw>
          </a:effectLst>
          <a:extLst/>
        </p:spPr>
      </p:pic>
    </p:spTree>
    <p:extLst>
      <p:ext uri="{BB962C8B-B14F-4D97-AF65-F5344CB8AC3E}">
        <p14:creationId xmlns:p14="http://schemas.microsoft.com/office/powerpoint/2010/main" val="135934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3330" y="830927"/>
            <a:ext cx="7391400" cy="846386"/>
          </a:xfrm>
          <a:prstGeom prst="rect">
            <a:avLst/>
          </a:prstGeom>
          <a:noFill/>
        </p:spPr>
        <p:txBody>
          <a:bodyPr wrap="square" rtlCol="0">
            <a:spAutoFit/>
          </a:bodyPr>
          <a:lstStyle/>
          <a:p>
            <a:pPr algn="ctr"/>
            <a:r>
              <a:rPr lang="en-US" sz="4900" dirty="0" err="1" smtClean="0"/>
              <a:t>Asesoría</a:t>
            </a:r>
            <a:r>
              <a:rPr lang="en-US" sz="4900" dirty="0" smtClean="0"/>
              <a:t> para </a:t>
            </a:r>
            <a:r>
              <a:rPr lang="en-US" sz="4900" dirty="0" err="1"/>
              <a:t>p</a:t>
            </a:r>
            <a:r>
              <a:rPr lang="en-US" sz="4900" dirty="0" err="1" smtClean="0"/>
              <a:t>réstamos</a:t>
            </a:r>
            <a:endParaRPr lang="en-US" sz="4900" dirty="0"/>
          </a:p>
        </p:txBody>
      </p:sp>
      <p:sp>
        <p:nvSpPr>
          <p:cNvPr id="3" name="TextBox 2"/>
          <p:cNvSpPr txBox="1"/>
          <p:nvPr/>
        </p:nvSpPr>
        <p:spPr>
          <a:xfrm>
            <a:off x="1752600" y="6054378"/>
            <a:ext cx="5181600" cy="553998"/>
          </a:xfrm>
          <a:prstGeom prst="rect">
            <a:avLst/>
          </a:prstGeom>
          <a:noFill/>
        </p:spPr>
        <p:txBody>
          <a:bodyPr wrap="square" rtlCol="0">
            <a:spAutoFit/>
          </a:bodyPr>
          <a:lstStyle/>
          <a:p>
            <a:pPr algn="ctr"/>
            <a:r>
              <a:rPr lang="en-US" sz="3000" dirty="0" smtClean="0">
                <a:solidFill>
                  <a:srgbClr val="009DD8"/>
                </a:solidFill>
              </a:rPr>
              <a:t>www.studentloans.gov</a:t>
            </a:r>
            <a:endParaRPr lang="en-US" sz="3000" dirty="0">
              <a:solidFill>
                <a:srgbClr val="009DD8"/>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988" y="5952430"/>
            <a:ext cx="474212" cy="595288"/>
          </a:xfrm>
          <a:prstGeom prst="rect">
            <a:avLst/>
          </a:prstGeom>
        </p:spPr>
      </p:pic>
      <p:pic>
        <p:nvPicPr>
          <p:cNvPr id="6" name="Picture 5"/>
          <p:cNvPicPr/>
          <p:nvPr/>
        </p:nvPicPr>
        <p:blipFill rotWithShape="1">
          <a:blip r:embed="rId4"/>
          <a:srcRect l="17349" t="22312" r="63146" b="3852"/>
          <a:stretch/>
        </p:blipFill>
        <p:spPr bwMode="auto">
          <a:xfrm>
            <a:off x="2514600" y="1672878"/>
            <a:ext cx="4114800" cy="43815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372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005673"/>
            <a:ext cx="8382000" cy="1446550"/>
          </a:xfrm>
          <a:prstGeom prst="rect">
            <a:avLst/>
          </a:prstGeom>
          <a:noFill/>
        </p:spPr>
        <p:txBody>
          <a:bodyPr wrap="square" rtlCol="0">
            <a:spAutoFit/>
          </a:bodyPr>
          <a:lstStyle/>
          <a:p>
            <a:pPr algn="ctr"/>
            <a:r>
              <a:rPr lang="en-US" sz="4400" dirty="0" smtClean="0">
                <a:latin typeface="Calibri Light" panose="020F0302020204030204" pitchFamily="34" charset="0"/>
              </a:rPr>
              <a:t>National Student Loan Data System </a:t>
            </a:r>
            <a:r>
              <a:rPr lang="en-US" sz="4400" dirty="0" smtClean="0">
                <a:solidFill>
                  <a:srgbClr val="002664"/>
                </a:solidFill>
                <a:latin typeface="Calibri Light" panose="020F0302020204030204" pitchFamily="34" charset="0"/>
              </a:rPr>
              <a:t>(NSLDS)</a:t>
            </a:r>
            <a:endParaRPr lang="en-US" sz="4400" dirty="0">
              <a:solidFill>
                <a:srgbClr val="002664"/>
              </a:solidFill>
              <a:latin typeface="Calibri Light" panose="020F0302020204030204" pitchFamily="34" charset="0"/>
            </a:endParaRPr>
          </a:p>
        </p:txBody>
      </p:sp>
      <p:sp>
        <p:nvSpPr>
          <p:cNvPr id="3" name="TextBox 2"/>
          <p:cNvSpPr txBox="1"/>
          <p:nvPr/>
        </p:nvSpPr>
        <p:spPr>
          <a:xfrm>
            <a:off x="5659877" y="2280046"/>
            <a:ext cx="3124200" cy="3108543"/>
          </a:xfrm>
          <a:prstGeom prst="rect">
            <a:avLst/>
          </a:prstGeom>
          <a:noFill/>
        </p:spPr>
        <p:txBody>
          <a:bodyPr wrap="square" rtlCol="0">
            <a:spAutoFit/>
          </a:bodyPr>
          <a:lstStyle/>
          <a:p>
            <a:r>
              <a:rPr lang="en-US" sz="2400" dirty="0" smtClean="0">
                <a:latin typeface="Calibri Light" panose="020F0302020204030204" pitchFamily="34" charset="0"/>
              </a:rPr>
              <a:t>Vista </a:t>
            </a:r>
            <a:r>
              <a:rPr lang="en-US" sz="2400" dirty="0" err="1" smtClean="0">
                <a:latin typeface="Calibri Light" panose="020F0302020204030204" pitchFamily="34" charset="0"/>
              </a:rPr>
              <a:t>centralizada</a:t>
            </a:r>
            <a:r>
              <a:rPr lang="en-US" sz="2400" dirty="0" smtClean="0">
                <a:latin typeface="Calibri Light" panose="020F0302020204030204" pitchFamily="34" charset="0"/>
              </a:rPr>
              <a:t> de </a:t>
            </a:r>
            <a:r>
              <a:rPr lang="en-US" sz="2400" dirty="0" err="1" smtClean="0">
                <a:latin typeface="Calibri Light" panose="020F0302020204030204" pitchFamily="34" charset="0"/>
              </a:rPr>
              <a:t>todos</a:t>
            </a:r>
            <a:r>
              <a:rPr lang="en-US" sz="2400" dirty="0" smtClean="0">
                <a:latin typeface="Calibri Light" panose="020F0302020204030204" pitchFamily="34" charset="0"/>
              </a:rPr>
              <a:t> los </a:t>
            </a:r>
            <a:r>
              <a:rPr lang="en-US" sz="2400" dirty="0" err="1" smtClean="0">
                <a:solidFill>
                  <a:srgbClr val="EAAB00"/>
                </a:solidFill>
                <a:latin typeface="Calibri Light" panose="020F0302020204030204" pitchFamily="34" charset="0"/>
              </a:rPr>
              <a:t>préstamos</a:t>
            </a:r>
            <a:r>
              <a:rPr lang="en-US" sz="2400" dirty="0" smtClean="0">
                <a:solidFill>
                  <a:srgbClr val="EAAB00"/>
                </a:solidFill>
                <a:latin typeface="Calibri Light" panose="020F0302020204030204" pitchFamily="34" charset="0"/>
              </a:rPr>
              <a:t> </a:t>
            </a:r>
            <a:r>
              <a:rPr lang="en-US" sz="2400" dirty="0" err="1" smtClean="0">
                <a:solidFill>
                  <a:srgbClr val="EAAB00"/>
                </a:solidFill>
                <a:latin typeface="Calibri Light" panose="020F0302020204030204" pitchFamily="34" charset="0"/>
              </a:rPr>
              <a:t>federales</a:t>
            </a:r>
            <a:r>
              <a:rPr lang="en-US" sz="2400" dirty="0" smtClean="0">
                <a:solidFill>
                  <a:srgbClr val="EAAB00"/>
                </a:solidFill>
                <a:latin typeface="Calibri Light" panose="020F0302020204030204" pitchFamily="34" charset="0"/>
              </a:rPr>
              <a:t> </a:t>
            </a:r>
            <a:r>
              <a:rPr lang="en-US" sz="2400" dirty="0" smtClean="0">
                <a:latin typeface="Calibri Light" panose="020F0302020204030204" pitchFamily="34" charset="0"/>
              </a:rPr>
              <a:t>y </a:t>
            </a:r>
            <a:r>
              <a:rPr lang="en-US" sz="2400" dirty="0" err="1" smtClean="0">
                <a:solidFill>
                  <a:srgbClr val="EAAB00"/>
                </a:solidFill>
                <a:latin typeface="Calibri Light" panose="020F0302020204030204" pitchFamily="34" charset="0"/>
              </a:rPr>
              <a:t>becas</a:t>
            </a:r>
            <a:r>
              <a:rPr lang="en-US" sz="2400" dirty="0" smtClean="0">
                <a:solidFill>
                  <a:srgbClr val="EAAB00"/>
                </a:solidFill>
                <a:latin typeface="Calibri Light" panose="020F0302020204030204" pitchFamily="34" charset="0"/>
              </a:rPr>
              <a:t> </a:t>
            </a:r>
            <a:r>
              <a:rPr lang="en-US" sz="2400" dirty="0" err="1" smtClean="0">
                <a:solidFill>
                  <a:srgbClr val="EAAB00"/>
                </a:solidFill>
                <a:latin typeface="Calibri Light" panose="020F0302020204030204" pitchFamily="34" charset="0"/>
              </a:rPr>
              <a:t>federales</a:t>
            </a:r>
            <a:r>
              <a:rPr lang="en-US" sz="2400" dirty="0" smtClean="0">
                <a:solidFill>
                  <a:srgbClr val="EAAB00"/>
                </a:solidFill>
                <a:latin typeface="Calibri Light" panose="020F0302020204030204" pitchFamily="34" charset="0"/>
              </a:rPr>
              <a:t> </a:t>
            </a:r>
            <a:r>
              <a:rPr lang="en-US" sz="2400" dirty="0" err="1" smtClean="0">
                <a:latin typeface="Calibri Light" panose="020F0302020204030204" pitchFamily="34" charset="0"/>
              </a:rPr>
              <a:t>que</a:t>
            </a:r>
            <a:r>
              <a:rPr lang="en-US" sz="2400" dirty="0" smtClean="0">
                <a:latin typeface="Calibri Light" panose="020F0302020204030204" pitchFamily="34" charset="0"/>
              </a:rPr>
              <a:t> el </a:t>
            </a:r>
            <a:r>
              <a:rPr lang="en-US" sz="2400" dirty="0" err="1" smtClean="0">
                <a:latin typeface="Calibri Light" panose="020F0302020204030204" pitchFamily="34" charset="0"/>
              </a:rPr>
              <a:t>estudiante</a:t>
            </a:r>
            <a:r>
              <a:rPr lang="en-US" sz="2400" dirty="0" smtClean="0">
                <a:latin typeface="Calibri Light" panose="020F0302020204030204" pitchFamily="34" charset="0"/>
              </a:rPr>
              <a:t> ha </a:t>
            </a:r>
            <a:r>
              <a:rPr lang="en-US" sz="2400" dirty="0" err="1" smtClean="0">
                <a:latin typeface="Calibri Light" panose="020F0302020204030204" pitchFamily="34" charset="0"/>
              </a:rPr>
              <a:t>usado</a:t>
            </a:r>
            <a:r>
              <a:rPr lang="en-US" sz="2400" dirty="0" smtClean="0">
                <a:latin typeface="Calibri Light" panose="020F0302020204030204" pitchFamily="34" charset="0"/>
              </a:rPr>
              <a:t>.</a:t>
            </a:r>
            <a:r>
              <a:rPr lang="en-US" sz="2400" dirty="0" smtClean="0">
                <a:solidFill>
                  <a:srgbClr val="EAAB00"/>
                </a:solidFill>
                <a:latin typeface="Calibri Light" panose="020F0302020204030204" pitchFamily="34" charset="0"/>
              </a:rPr>
              <a:t>  </a:t>
            </a:r>
            <a:r>
              <a:rPr lang="en-US" sz="2400" dirty="0" smtClean="0">
                <a:latin typeface="Calibri Light" panose="020F0302020204030204" pitchFamily="34" charset="0"/>
              </a:rPr>
              <a:t>El </a:t>
            </a:r>
            <a:r>
              <a:rPr lang="en-US" sz="2400" dirty="0" err="1" smtClean="0">
                <a:latin typeface="Calibri Light" panose="020F0302020204030204" pitchFamily="34" charset="0"/>
              </a:rPr>
              <a:t>estudiante</a:t>
            </a:r>
            <a:r>
              <a:rPr lang="en-US" sz="2400" dirty="0" smtClean="0">
                <a:latin typeface="Calibri Light" panose="020F0302020204030204" pitchFamily="34" charset="0"/>
              </a:rPr>
              <a:t> </a:t>
            </a:r>
            <a:r>
              <a:rPr lang="en-US" sz="2400" dirty="0" err="1" smtClean="0">
                <a:latin typeface="Calibri Light" panose="020F0302020204030204" pitchFamily="34" charset="0"/>
              </a:rPr>
              <a:t>puede</a:t>
            </a:r>
            <a:r>
              <a:rPr lang="en-US" sz="2400" dirty="0" smtClean="0">
                <a:latin typeface="Calibri Light" panose="020F0302020204030204" pitchFamily="34" charset="0"/>
              </a:rPr>
              <a:t> </a:t>
            </a:r>
            <a:r>
              <a:rPr lang="en-US" sz="2400" dirty="0" err="1" smtClean="0">
                <a:latin typeface="Calibri Light" panose="020F0302020204030204" pitchFamily="34" charset="0"/>
              </a:rPr>
              <a:t>tener</a:t>
            </a:r>
            <a:r>
              <a:rPr lang="en-US" sz="2400" dirty="0" smtClean="0">
                <a:latin typeface="Calibri Light" panose="020F0302020204030204" pitchFamily="34" charset="0"/>
              </a:rPr>
              <a:t> </a:t>
            </a:r>
            <a:r>
              <a:rPr lang="en-US" sz="2400" dirty="0" err="1" smtClean="0">
                <a:latin typeface="Calibri Light" panose="020F0302020204030204" pitchFamily="34" charset="0"/>
              </a:rPr>
              <a:t>acceso</a:t>
            </a:r>
            <a:r>
              <a:rPr lang="en-US" sz="2400" dirty="0" smtClean="0">
                <a:latin typeface="Calibri Light" panose="020F0302020204030204" pitchFamily="34" charset="0"/>
              </a:rPr>
              <a:t> </a:t>
            </a:r>
            <a:r>
              <a:rPr lang="en-US" sz="2400" dirty="0" err="1" smtClean="0">
                <a:latin typeface="Calibri Light" panose="020F0302020204030204" pitchFamily="34" charset="0"/>
              </a:rPr>
              <a:t>usando</a:t>
            </a:r>
            <a:r>
              <a:rPr lang="en-US" sz="2400" dirty="0" smtClean="0">
                <a:latin typeface="Calibri Light" panose="020F0302020204030204" pitchFamily="34" charset="0"/>
              </a:rPr>
              <a:t> </a:t>
            </a:r>
            <a:r>
              <a:rPr lang="en-US" sz="2400" dirty="0" err="1" smtClean="0">
                <a:latin typeface="Calibri Light" panose="020F0302020204030204" pitchFamily="34" charset="0"/>
              </a:rPr>
              <a:t>su</a:t>
            </a:r>
            <a:r>
              <a:rPr lang="en-US" sz="2400" dirty="0" smtClean="0">
                <a:latin typeface="Calibri Light" panose="020F0302020204030204" pitchFamily="34" charset="0"/>
              </a:rPr>
              <a:t> </a:t>
            </a:r>
            <a:r>
              <a:rPr lang="en-US" sz="2400" dirty="0" err="1" smtClean="0">
                <a:latin typeface="Calibri Light" panose="020F0302020204030204" pitchFamily="34" charset="0"/>
              </a:rPr>
              <a:t>contraseña</a:t>
            </a:r>
            <a:r>
              <a:rPr lang="en-US" sz="2400" dirty="0" smtClean="0">
                <a:latin typeface="Calibri Light" panose="020F0302020204030204" pitchFamily="34" charset="0"/>
              </a:rPr>
              <a:t>  </a:t>
            </a:r>
            <a:r>
              <a:rPr lang="en-US" sz="2800" dirty="0" smtClean="0">
                <a:solidFill>
                  <a:srgbClr val="EAAB00"/>
                </a:solidFill>
                <a:latin typeface="Calibri Light" panose="020F0302020204030204" pitchFamily="34" charset="0"/>
              </a:rPr>
              <a:t>FSA ID</a:t>
            </a:r>
            <a:endParaRPr lang="en-US" sz="2800" dirty="0">
              <a:solidFill>
                <a:srgbClr val="EAAB00"/>
              </a:solidFill>
              <a:latin typeface="Calibri Light" panose="020F0302020204030204" pitchFamily="34" charset="0"/>
            </a:endParaRPr>
          </a:p>
        </p:txBody>
      </p:sp>
      <p:sp>
        <p:nvSpPr>
          <p:cNvPr id="5" name="TextBox 4"/>
          <p:cNvSpPr txBox="1"/>
          <p:nvPr/>
        </p:nvSpPr>
        <p:spPr>
          <a:xfrm>
            <a:off x="4876800" y="5638800"/>
            <a:ext cx="5181600" cy="584775"/>
          </a:xfrm>
          <a:prstGeom prst="rect">
            <a:avLst/>
          </a:prstGeom>
          <a:noFill/>
        </p:spPr>
        <p:txBody>
          <a:bodyPr wrap="square" rtlCol="0">
            <a:spAutoFit/>
          </a:bodyPr>
          <a:lstStyle/>
          <a:p>
            <a:pPr algn="ctr"/>
            <a:r>
              <a:rPr lang="en-US" sz="3200" dirty="0">
                <a:solidFill>
                  <a:srgbClr val="009DD8"/>
                </a:solidFill>
                <a:latin typeface="Calibri Light" panose="020F0302020204030204" pitchFamily="34" charset="0"/>
              </a:rPr>
              <a:t>n</a:t>
            </a:r>
            <a:r>
              <a:rPr lang="en-US" sz="3200" dirty="0" smtClean="0">
                <a:solidFill>
                  <a:srgbClr val="009DD8"/>
                </a:solidFill>
                <a:latin typeface="Calibri Light" panose="020F0302020204030204" pitchFamily="34" charset="0"/>
              </a:rPr>
              <a:t>slds.ed.gov</a:t>
            </a:r>
            <a:endParaRPr lang="en-US" sz="3200" dirty="0">
              <a:solidFill>
                <a:srgbClr val="009DD8"/>
              </a:solidFill>
              <a:latin typeface="Calibri Light" panose="020F03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638800"/>
            <a:ext cx="548693" cy="685866"/>
          </a:xfrm>
          <a:prstGeom prst="rect">
            <a:avLst/>
          </a:prstGeom>
        </p:spPr>
      </p:pic>
      <p:pic>
        <p:nvPicPr>
          <p:cNvPr id="7" name="Picture 6"/>
          <p:cNvPicPr/>
          <p:nvPr/>
        </p:nvPicPr>
        <p:blipFill rotWithShape="1">
          <a:blip r:embed="rId4"/>
          <a:srcRect t="15431" r="79647" b="43528"/>
          <a:stretch/>
        </p:blipFill>
        <p:spPr bwMode="auto">
          <a:xfrm>
            <a:off x="381000" y="2490579"/>
            <a:ext cx="5171440" cy="2933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124400332"/>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10" y="1981200"/>
            <a:ext cx="7572779" cy="42672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381000" y="1005673"/>
            <a:ext cx="8382000" cy="769441"/>
          </a:xfrm>
          <a:prstGeom prst="rect">
            <a:avLst/>
          </a:prstGeom>
          <a:noFill/>
        </p:spPr>
        <p:txBody>
          <a:bodyPr wrap="square" rtlCol="0">
            <a:spAutoFit/>
          </a:bodyPr>
          <a:lstStyle/>
          <a:p>
            <a:pPr algn="ctr"/>
            <a:r>
              <a:rPr lang="en-US" sz="4400" dirty="0" err="1" smtClean="0">
                <a:solidFill>
                  <a:srgbClr val="002664"/>
                </a:solidFill>
                <a:latin typeface="Arial Unicode MS" panose="020B0604020202020204" pitchFamily="34" charset="-128"/>
                <a:ea typeface="Arial Unicode MS" panose="020B0604020202020204" pitchFamily="34" charset="-128"/>
                <a:cs typeface="Arial Unicode MS" panose="020B0604020202020204" pitchFamily="34" charset="-128"/>
              </a:rPr>
              <a:t>Flash</a:t>
            </a:r>
            <a:r>
              <a:rPr lang="en-US" sz="4400" dirty="0" err="1" smtClean="0">
                <a:solidFill>
                  <a:srgbClr val="DEA400"/>
                </a:solidFill>
                <a:latin typeface="Calibri Light" panose="020F0302020204030204" pitchFamily="34" charset="0"/>
              </a:rPr>
              <a:t>Line</a:t>
            </a:r>
            <a:endParaRPr lang="en-US" sz="4400" dirty="0">
              <a:solidFill>
                <a:srgbClr val="DEA400"/>
              </a:solidFill>
              <a:latin typeface="Calibri Light" panose="020F0302020204030204" pitchFamily="34" charset="0"/>
            </a:endParaRPr>
          </a:p>
        </p:txBody>
      </p:sp>
    </p:spTree>
    <p:extLst>
      <p:ext uri="{BB962C8B-B14F-4D97-AF65-F5344CB8AC3E}">
        <p14:creationId xmlns:p14="http://schemas.microsoft.com/office/powerpoint/2010/main" val="19625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FSAW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17063</TotalTime>
  <Words>5603</Words>
  <Application>Microsoft Office PowerPoint</Application>
  <PresentationFormat>On-screen Show (4:3)</PresentationFormat>
  <Paragraphs>1280</Paragraphs>
  <Slides>149</Slides>
  <Notes>146</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149</vt:i4>
      </vt:variant>
    </vt:vector>
  </HeadingPairs>
  <TitlesOfParts>
    <vt:vector size="156" baseType="lpstr">
      <vt:lpstr>Arial</vt:lpstr>
      <vt:lpstr>Arial Unicode MS</vt:lpstr>
      <vt:lpstr>Bradley Hand ITC</vt:lpstr>
      <vt:lpstr>Calibri</vt:lpstr>
      <vt:lpstr>Calibri Light</vt:lpstr>
      <vt:lpstr>Office Theme</vt:lpstr>
      <vt:lpstr>Custom Design</vt:lpstr>
      <vt:lpstr>Bienvenidos</vt:lpstr>
      <vt:lpstr>¡Felicidades!</vt:lpstr>
      <vt:lpstr>PowerPoint Presentation</vt:lpstr>
      <vt:lpstr>Becas</vt:lpstr>
      <vt:lpstr>Becas para estudiantes de nuevo ingreso</vt:lpstr>
      <vt:lpstr>Becas para estudiantes de nuevo ingreso</vt:lpstr>
      <vt:lpstr>Becas para estudiantes de nuevo ingreso</vt:lpstr>
      <vt:lpstr>Becas de Honors College</vt:lpstr>
      <vt:lpstr>Becas para estudianes no residentes</vt:lpstr>
      <vt:lpstr>PowerPoint Presentation</vt:lpstr>
      <vt:lpstr>PowerPoint Presentation</vt:lpstr>
      <vt:lpstr>PowerPoint Presentation</vt:lpstr>
      <vt:lpstr>PowerPoint Presentation</vt:lpstr>
      <vt:lpstr>PowerPoint Presentation</vt:lpstr>
      <vt:lpstr>Becas departamentales</vt:lpstr>
      <vt:lpstr>Becas ROTC</vt:lpstr>
      <vt:lpstr>Becas STEM</vt:lpstr>
      <vt:lpstr>Becas de Atletismo</vt:lpstr>
      <vt:lpstr>Becas de Atletismo</vt:lpstr>
      <vt:lpstr>Programa de Igualar Becas</vt:lpstr>
      <vt:lpstr>Ejemplo:</vt:lpstr>
      <vt:lpstr>PowerPoint Presentation</vt:lpstr>
      <vt:lpstr>Consejo al momento de aplicar para becas</vt:lpstr>
      <vt:lpstr>Kent State  Scholarship  Search</vt:lpstr>
      <vt:lpstr>PowerPoint Presentation</vt:lpstr>
      <vt:lpstr>Proceso de oferta</vt:lpstr>
      <vt:lpstr>Proceso de aplicación</vt:lpstr>
      <vt:lpstr>Proceso de aplicación</vt:lpstr>
      <vt:lpstr>Proceso de aplicación  verano</vt:lpstr>
      <vt:lpstr>Proceso de oferta</vt:lpstr>
      <vt:lpstr>PowerPoint Presentation</vt:lpstr>
      <vt:lpstr>PowerPoint Presentation</vt:lpstr>
      <vt:lpstr>PowerPoint Presentation</vt:lpstr>
      <vt:lpstr>PowerPoint Presentation</vt:lpstr>
      <vt:lpstr>¿Qué determina la  necesidad económica?</vt:lpstr>
      <vt:lpstr>PowerPoint Presentation</vt:lpstr>
      <vt:lpstr>PowerPoint Presentation</vt:lpstr>
      <vt:lpstr>FAFSA</vt:lpstr>
      <vt:lpstr>PowerPoint Presentation</vt:lpstr>
      <vt:lpstr>PowerPoint Presentation</vt:lpstr>
      <vt:lpstr>Ejemplo de un estudiante con  baja necesidad</vt:lpstr>
      <vt:lpstr>Ejemplo de un estudiante con  alta necesidad</vt:lpstr>
      <vt:lpstr>Ejemplo de dos estudiantes  en el hogar</vt:lpstr>
      <vt:lpstr>Costo de Estudiar (Cost of Attendance)</vt:lpstr>
      <vt:lpstr>Costo de Estudiar</vt:lpstr>
      <vt:lpstr>PowerPoint Presentation</vt:lpstr>
      <vt:lpstr>Costo de Estudiar (COA)</vt:lpstr>
      <vt:lpstr>Contribución Familiar Esperada (EFC) estimada de Suzie Kent es 4,816</vt:lpstr>
      <vt:lpstr>Programas de asistencia económica</vt:lpstr>
      <vt:lpstr>PowerPoint Presentation</vt:lpstr>
      <vt:lpstr>Becas federales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www.StudentLoans.gov</vt:lpstr>
      <vt:lpstr>El estudiante debe completar</vt:lpstr>
      <vt:lpstr>Préstamo Federal PLUS para padres prestatarios</vt:lpstr>
      <vt:lpstr>PowerPoint Presentation</vt:lpstr>
      <vt:lpstr>PowerPoint Presentation</vt:lpstr>
      <vt:lpstr>Préstamo Federal PLUS para padres prestatarios</vt:lpstr>
      <vt:lpstr>Préstamos privados</vt:lpstr>
      <vt:lpstr>Préstamos privados</vt:lpstr>
      <vt:lpstr>Beneficios de educación para veteranos</vt:lpstr>
      <vt:lpstr>Mantener elegibilidad</vt:lpstr>
      <vt:lpstr>PowerPoint Presentation</vt:lpstr>
      <vt:lpstr>PowerPoint Presentation</vt:lpstr>
      <vt:lpstr>PowerPoint Presentation</vt:lpstr>
      <vt:lpstr>Proceso de pago</vt:lpstr>
      <vt:lpstr>Oficina de Recaudaciones –  Oficina de Facturación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Bienestar financiero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FAFSA en línea</vt:lpstr>
      <vt:lpstr>PowerPoint Presentation</vt:lpstr>
      <vt:lpstr>PowerPoint Presentation</vt:lpstr>
      <vt:lpstr>PowerPoint Presentation</vt:lpstr>
      <vt:lpstr>PowerPoint Presentation</vt:lpstr>
      <vt:lpstr>Completar la  FAFSA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MARCINI, SARAH</dc:creator>
  <cp:lastModifiedBy>Rodriguez, Laura</cp:lastModifiedBy>
  <cp:revision>530</cp:revision>
  <dcterms:created xsi:type="dcterms:W3CDTF">2015-10-28T15:48:07Z</dcterms:created>
  <dcterms:modified xsi:type="dcterms:W3CDTF">2016-06-16T15:40:08Z</dcterms:modified>
</cp:coreProperties>
</file>